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254"/>
  </p:notesMasterIdLst>
  <p:handoutMasterIdLst>
    <p:handoutMasterId r:id="rId255"/>
  </p:handoutMasterIdLst>
  <p:sldIdLst>
    <p:sldId id="1032" r:id="rId3"/>
    <p:sldId id="560" r:id="rId4"/>
    <p:sldId id="1042" r:id="rId5"/>
    <p:sldId id="1033" r:id="rId6"/>
    <p:sldId id="475" r:id="rId7"/>
    <p:sldId id="1035" r:id="rId8"/>
    <p:sldId id="561" r:id="rId9"/>
    <p:sldId id="1034" r:id="rId10"/>
    <p:sldId id="1036" r:id="rId11"/>
    <p:sldId id="1037" r:id="rId12"/>
    <p:sldId id="695" r:id="rId13"/>
    <p:sldId id="615" r:id="rId14"/>
    <p:sldId id="616" r:id="rId15"/>
    <p:sldId id="617" r:id="rId16"/>
    <p:sldId id="618" r:id="rId17"/>
    <p:sldId id="619" r:id="rId18"/>
    <p:sldId id="620" r:id="rId19"/>
    <p:sldId id="621" r:id="rId20"/>
    <p:sldId id="622" r:id="rId21"/>
    <p:sldId id="623" r:id="rId22"/>
    <p:sldId id="624" r:id="rId23"/>
    <p:sldId id="625" r:id="rId24"/>
    <p:sldId id="626" r:id="rId25"/>
    <p:sldId id="627" r:id="rId26"/>
    <p:sldId id="628" r:id="rId27"/>
    <p:sldId id="629" r:id="rId28"/>
    <p:sldId id="630" r:id="rId29"/>
    <p:sldId id="631" r:id="rId30"/>
    <p:sldId id="632" r:id="rId31"/>
    <p:sldId id="1039" r:id="rId32"/>
    <p:sldId id="1040" r:id="rId33"/>
    <p:sldId id="613" r:id="rId34"/>
    <p:sldId id="614" r:id="rId35"/>
    <p:sldId id="1041" r:id="rId36"/>
    <p:sldId id="1043" r:id="rId37"/>
    <p:sldId id="1044" r:id="rId38"/>
    <p:sldId id="1045" r:id="rId39"/>
    <p:sldId id="1048" r:id="rId40"/>
    <p:sldId id="659" r:id="rId41"/>
    <p:sldId id="666" r:id="rId42"/>
    <p:sldId id="667" r:id="rId43"/>
    <p:sldId id="668" r:id="rId44"/>
    <p:sldId id="669" r:id="rId45"/>
    <p:sldId id="670" r:id="rId46"/>
    <p:sldId id="671" r:id="rId47"/>
    <p:sldId id="672" r:id="rId48"/>
    <p:sldId id="673" r:id="rId49"/>
    <p:sldId id="674" r:id="rId50"/>
    <p:sldId id="675" r:id="rId51"/>
    <p:sldId id="676" r:id="rId52"/>
    <p:sldId id="677" r:id="rId53"/>
    <p:sldId id="678" r:id="rId54"/>
    <p:sldId id="679" r:id="rId55"/>
    <p:sldId id="680" r:id="rId56"/>
    <p:sldId id="681" r:id="rId57"/>
    <p:sldId id="682" r:id="rId58"/>
    <p:sldId id="693" r:id="rId59"/>
    <p:sldId id="692" r:id="rId60"/>
    <p:sldId id="1047" r:id="rId61"/>
    <p:sldId id="1049" r:id="rId62"/>
    <p:sldId id="1053" r:id="rId63"/>
    <p:sldId id="1054" r:id="rId64"/>
    <p:sldId id="1055" r:id="rId65"/>
    <p:sldId id="1056" r:id="rId66"/>
    <p:sldId id="1058" r:id="rId67"/>
    <p:sldId id="706" r:id="rId68"/>
    <p:sldId id="707" r:id="rId69"/>
    <p:sldId id="708" r:id="rId70"/>
    <p:sldId id="709" r:id="rId71"/>
    <p:sldId id="710" r:id="rId72"/>
    <p:sldId id="711" r:id="rId73"/>
    <p:sldId id="712" r:id="rId74"/>
    <p:sldId id="713" r:id="rId75"/>
    <p:sldId id="714" r:id="rId76"/>
    <p:sldId id="1057" r:id="rId77"/>
    <p:sldId id="1059" r:id="rId78"/>
    <p:sldId id="1060" r:id="rId79"/>
    <p:sldId id="1061" r:id="rId80"/>
    <p:sldId id="1062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717" r:id="rId90"/>
    <p:sldId id="385" r:id="rId91"/>
    <p:sldId id="718" r:id="rId92"/>
    <p:sldId id="395" r:id="rId93"/>
    <p:sldId id="396" r:id="rId94"/>
    <p:sldId id="455" r:id="rId95"/>
    <p:sldId id="457" r:id="rId96"/>
    <p:sldId id="719" r:id="rId97"/>
    <p:sldId id="735" r:id="rId98"/>
    <p:sldId id="720" r:id="rId99"/>
    <p:sldId id="721" r:id="rId100"/>
    <p:sldId id="722" r:id="rId101"/>
    <p:sldId id="723" r:id="rId102"/>
    <p:sldId id="724" r:id="rId103"/>
    <p:sldId id="725" r:id="rId104"/>
    <p:sldId id="726" r:id="rId105"/>
    <p:sldId id="727" r:id="rId106"/>
    <p:sldId id="728" r:id="rId107"/>
    <p:sldId id="729" r:id="rId108"/>
    <p:sldId id="730" r:id="rId109"/>
    <p:sldId id="734" r:id="rId110"/>
    <p:sldId id="732" r:id="rId111"/>
    <p:sldId id="733" r:id="rId112"/>
    <p:sldId id="737" r:id="rId113"/>
    <p:sldId id="428" r:id="rId114"/>
    <p:sldId id="1063" r:id="rId115"/>
    <p:sldId id="1064" r:id="rId116"/>
    <p:sldId id="1065" r:id="rId117"/>
    <p:sldId id="1081" r:id="rId118"/>
    <p:sldId id="1082" r:id="rId119"/>
    <p:sldId id="1083" r:id="rId120"/>
    <p:sldId id="1084" r:id="rId121"/>
    <p:sldId id="1085" r:id="rId122"/>
    <p:sldId id="1086" r:id="rId123"/>
    <p:sldId id="1087" r:id="rId124"/>
    <p:sldId id="1088" r:id="rId125"/>
    <p:sldId id="1067" r:id="rId126"/>
    <p:sldId id="1068" r:id="rId127"/>
    <p:sldId id="1089" r:id="rId128"/>
    <p:sldId id="1090" r:id="rId129"/>
    <p:sldId id="1066" r:id="rId130"/>
    <p:sldId id="1092" r:id="rId131"/>
    <p:sldId id="1069" r:id="rId132"/>
    <p:sldId id="1094" r:id="rId133"/>
    <p:sldId id="1093" r:id="rId134"/>
    <p:sldId id="1095" r:id="rId135"/>
    <p:sldId id="1070" r:id="rId136"/>
    <p:sldId id="1071" r:id="rId137"/>
    <p:sldId id="1072" r:id="rId138"/>
    <p:sldId id="1073" r:id="rId139"/>
    <p:sldId id="1074" r:id="rId140"/>
    <p:sldId id="278" r:id="rId141"/>
    <p:sldId id="279" r:id="rId142"/>
    <p:sldId id="280" r:id="rId143"/>
    <p:sldId id="343" r:id="rId144"/>
    <p:sldId id="344" r:id="rId145"/>
    <p:sldId id="345" r:id="rId146"/>
    <p:sldId id="346" r:id="rId147"/>
    <p:sldId id="482" r:id="rId148"/>
    <p:sldId id="281" r:id="rId149"/>
    <p:sldId id="282" r:id="rId150"/>
    <p:sldId id="283" r:id="rId151"/>
    <p:sldId id="284" r:id="rId152"/>
    <p:sldId id="285" r:id="rId153"/>
    <p:sldId id="286" r:id="rId154"/>
    <p:sldId id="287" r:id="rId155"/>
    <p:sldId id="288" r:id="rId156"/>
    <p:sldId id="289" r:id="rId157"/>
    <p:sldId id="290" r:id="rId158"/>
    <p:sldId id="291" r:id="rId159"/>
    <p:sldId id="292" r:id="rId160"/>
    <p:sldId id="340" r:id="rId161"/>
    <p:sldId id="1075" r:id="rId162"/>
    <p:sldId id="293" r:id="rId163"/>
    <p:sldId id="1076" r:id="rId164"/>
    <p:sldId id="294" r:id="rId165"/>
    <p:sldId id="295" r:id="rId166"/>
    <p:sldId id="296" r:id="rId167"/>
    <p:sldId id="297" r:id="rId168"/>
    <p:sldId id="298" r:id="rId169"/>
    <p:sldId id="299" r:id="rId170"/>
    <p:sldId id="300" r:id="rId171"/>
    <p:sldId id="301" r:id="rId172"/>
    <p:sldId id="302" r:id="rId173"/>
    <p:sldId id="303" r:id="rId174"/>
    <p:sldId id="304" r:id="rId175"/>
    <p:sldId id="305" r:id="rId176"/>
    <p:sldId id="306" r:id="rId177"/>
    <p:sldId id="307" r:id="rId178"/>
    <p:sldId id="308" r:id="rId179"/>
    <p:sldId id="309" r:id="rId180"/>
    <p:sldId id="310" r:id="rId181"/>
    <p:sldId id="486" r:id="rId182"/>
    <p:sldId id="311" r:id="rId183"/>
    <p:sldId id="312" r:id="rId184"/>
    <p:sldId id="313" r:id="rId185"/>
    <p:sldId id="314" r:id="rId186"/>
    <p:sldId id="315" r:id="rId187"/>
    <p:sldId id="316" r:id="rId188"/>
    <p:sldId id="317" r:id="rId189"/>
    <p:sldId id="318" r:id="rId190"/>
    <p:sldId id="319" r:id="rId191"/>
    <p:sldId id="320" r:id="rId192"/>
    <p:sldId id="321" r:id="rId193"/>
    <p:sldId id="322" r:id="rId194"/>
    <p:sldId id="1077" r:id="rId195"/>
    <p:sldId id="398" r:id="rId196"/>
    <p:sldId id="399" r:id="rId197"/>
    <p:sldId id="400" r:id="rId198"/>
    <p:sldId id="401" r:id="rId199"/>
    <p:sldId id="402" r:id="rId200"/>
    <p:sldId id="487" r:id="rId201"/>
    <p:sldId id="488" r:id="rId202"/>
    <p:sldId id="397" r:id="rId203"/>
    <p:sldId id="323" r:id="rId204"/>
    <p:sldId id="324" r:id="rId205"/>
    <p:sldId id="481" r:id="rId206"/>
    <p:sldId id="483" r:id="rId207"/>
    <p:sldId id="484" r:id="rId208"/>
    <p:sldId id="449" r:id="rId209"/>
    <p:sldId id="450" r:id="rId210"/>
    <p:sldId id="451" r:id="rId211"/>
    <p:sldId id="452" r:id="rId212"/>
    <p:sldId id="453" r:id="rId213"/>
    <p:sldId id="454" r:id="rId214"/>
    <p:sldId id="1078" r:id="rId215"/>
    <p:sldId id="456" r:id="rId216"/>
    <p:sldId id="1079" r:id="rId217"/>
    <p:sldId id="458" r:id="rId218"/>
    <p:sldId id="459" r:id="rId219"/>
    <p:sldId id="460" r:id="rId220"/>
    <p:sldId id="461" r:id="rId221"/>
    <p:sldId id="462" r:id="rId222"/>
    <p:sldId id="463" r:id="rId223"/>
    <p:sldId id="464" r:id="rId224"/>
    <p:sldId id="465" r:id="rId225"/>
    <p:sldId id="466" r:id="rId226"/>
    <p:sldId id="467" r:id="rId227"/>
    <p:sldId id="468" r:id="rId228"/>
    <p:sldId id="469" r:id="rId229"/>
    <p:sldId id="470" r:id="rId230"/>
    <p:sldId id="471" r:id="rId231"/>
    <p:sldId id="472" r:id="rId232"/>
    <p:sldId id="473" r:id="rId233"/>
    <p:sldId id="474" r:id="rId234"/>
    <p:sldId id="1080" r:id="rId235"/>
    <p:sldId id="476" r:id="rId236"/>
    <p:sldId id="477" r:id="rId237"/>
    <p:sldId id="478" r:id="rId238"/>
    <p:sldId id="479" r:id="rId239"/>
    <p:sldId id="480" r:id="rId240"/>
    <p:sldId id="327" r:id="rId241"/>
    <p:sldId id="328" r:id="rId242"/>
    <p:sldId id="329" r:id="rId243"/>
    <p:sldId id="330" r:id="rId244"/>
    <p:sldId id="331" r:id="rId245"/>
    <p:sldId id="332" r:id="rId246"/>
    <p:sldId id="485" r:id="rId247"/>
    <p:sldId id="333" r:id="rId248"/>
    <p:sldId id="334" r:id="rId249"/>
    <p:sldId id="335" r:id="rId250"/>
    <p:sldId id="336" r:id="rId251"/>
    <p:sldId id="489" r:id="rId252"/>
    <p:sldId id="1096" r:id="rId2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1319"/>
    <a:srgbClr val="ABABAB"/>
    <a:srgbClr val="68FEFF"/>
    <a:srgbClr val="99FB99"/>
    <a:srgbClr val="8D575B"/>
    <a:srgbClr val="ECE8D9"/>
    <a:srgbClr val="A8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6" autoAdjust="0"/>
    <p:restoredTop sz="96291" autoAdjust="0"/>
  </p:normalViewPr>
  <p:slideViewPr>
    <p:cSldViewPr>
      <p:cViewPr>
        <p:scale>
          <a:sx n="124" d="100"/>
          <a:sy n="124" d="100"/>
        </p:scale>
        <p:origin x="14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5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theme" Target="theme/theme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tableStyles" Target="tableStyles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slide" Target="slides/slide23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78" Type="http://schemas.openxmlformats.org/officeDocument/2006/relationships/slide" Target="slides/slide76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64" Type="http://schemas.openxmlformats.org/officeDocument/2006/relationships/slide" Target="slides/slide162.xml"/><Relationship Id="rId185" Type="http://schemas.openxmlformats.org/officeDocument/2006/relationships/slide" Target="slides/slide183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handoutMaster" Target="handoutMasters/handoutMaster1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presProps" Target="presProps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246" Type="http://schemas.openxmlformats.org/officeDocument/2006/relationships/slide" Target="slides/slide244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180" Type="http://schemas.openxmlformats.org/officeDocument/2006/relationships/slide" Target="slides/slide17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7AA65-3F57-F942-898F-E41E377B4865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9F251-F0D5-4D4D-96E1-737BB356F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1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BC5C03-3DE3-43BB-90D1-40286A28B36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73693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87469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878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5723415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180509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5288779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890476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8791598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689285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5166403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105179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877049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129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09870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664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643910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1100389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871197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92791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1905164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3434442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2572806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528427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138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7770083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7448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09592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30866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3491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08930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512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5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5707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7945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6943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5648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3503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5814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4352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158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44257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80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2712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7615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7536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8571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4991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1444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2243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6967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3110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5766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5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35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738244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47388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8693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2985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899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7947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056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94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514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79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36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83531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8432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7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17233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7349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8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74499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7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14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82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35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953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380092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164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968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1787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6109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771334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22472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232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232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C84986-37ED-9840-868B-6B6773BC15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5F1B-10D9-4744-B761-AA068A3AA0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281803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22664-2BB8-DB43-BD73-C34DE4F819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714773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1F300-9633-8144-9510-C9CD1CC6A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261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401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378028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40399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597529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7390973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775423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/>
              <a:pPr/>
              <a:t>119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6432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AEBDA1D-47A7-4736-860C-2828E72EC44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6475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9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9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9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6868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AEBDA1D-47A7-4736-860C-2828E72EC44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7515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7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5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2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4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9450"/>
            <a:ext cx="9144000" cy="198438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874713"/>
            <a:ext cx="9144000" cy="396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367463"/>
            <a:ext cx="9144000" cy="46037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6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MauritsHaverkort" TargetMode="External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emf"/><Relationship Id="rId5" Type="http://schemas.openxmlformats.org/officeDocument/2006/relationships/image" Target="../media/image164.emf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5.emf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72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image" Target="../media/image173.png"/><Relationship Id="rId7" Type="http://schemas.openxmlformats.org/officeDocument/2006/relationships/image" Target="../media/image175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emf"/><Relationship Id="rId5" Type="http://schemas.openxmlformats.org/officeDocument/2006/relationships/image" Target="../media/image2.png"/><Relationship Id="rId10" Type="http://schemas.openxmlformats.org/officeDocument/2006/relationships/hyperlink" Target="https://www.youtube.com/playlist?list=PLhOEg5oWOoSXlUI4Lk6PtFpAjoPTxW2wQ" TargetMode="External"/><Relationship Id="rId4" Type="http://schemas.openxmlformats.org/officeDocument/2006/relationships/image" Target="../media/image4.tiff"/><Relationship Id="rId9" Type="http://schemas.openxmlformats.org/officeDocument/2006/relationships/image" Target="../media/image177.e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3" Type="http://schemas.openxmlformats.org/officeDocument/2006/relationships/image" Target="../media/image4.tiff"/><Relationship Id="rId7" Type="http://schemas.openxmlformats.org/officeDocument/2006/relationships/image" Target="../media/image176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11" Type="http://schemas.openxmlformats.org/officeDocument/2006/relationships/image" Target="../media/image180.emf"/><Relationship Id="rId5" Type="http://schemas.openxmlformats.org/officeDocument/2006/relationships/image" Target="../media/image174.emf"/><Relationship Id="rId10" Type="http://schemas.openxmlformats.org/officeDocument/2006/relationships/image" Target="../media/image179.emf"/><Relationship Id="rId4" Type="http://schemas.openxmlformats.org/officeDocument/2006/relationships/image" Target="../media/image2.png"/><Relationship Id="rId9" Type="http://schemas.openxmlformats.org/officeDocument/2006/relationships/image" Target="../media/image178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emf"/><Relationship Id="rId5" Type="http://schemas.openxmlformats.org/officeDocument/2006/relationships/image" Target="../media/image181.emf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3" Type="http://schemas.openxmlformats.org/officeDocument/2006/relationships/image" Target="../media/image4.tiff"/><Relationship Id="rId7" Type="http://schemas.openxmlformats.org/officeDocument/2006/relationships/image" Target="../media/image176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11" Type="http://schemas.openxmlformats.org/officeDocument/2006/relationships/image" Target="../media/image180.emf"/><Relationship Id="rId5" Type="http://schemas.openxmlformats.org/officeDocument/2006/relationships/image" Target="../media/image174.emf"/><Relationship Id="rId10" Type="http://schemas.openxmlformats.org/officeDocument/2006/relationships/image" Target="../media/image179.emf"/><Relationship Id="rId4" Type="http://schemas.openxmlformats.org/officeDocument/2006/relationships/image" Target="../media/image2.png"/><Relationship Id="rId9" Type="http://schemas.openxmlformats.org/officeDocument/2006/relationships/image" Target="../media/image17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hOEg5oWOoSVA5WutMivMhdYeyEitCbIR" TargetMode="External"/><Relationship Id="rId5" Type="http://schemas.openxmlformats.org/officeDocument/2006/relationships/image" Target="../media/image173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hOEg5oWOoSVA5WutMivMhdYeyEitCbIR" TargetMode="External"/><Relationship Id="rId3" Type="http://schemas.openxmlformats.org/officeDocument/2006/relationships/image" Target="../media/image4.tiff"/><Relationship Id="rId7" Type="http://schemas.openxmlformats.org/officeDocument/2006/relationships/image" Target="../media/image188.em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7.emf"/><Relationship Id="rId5" Type="http://schemas.openxmlformats.org/officeDocument/2006/relationships/image" Target="../media/image206.emf"/><Relationship Id="rId4" Type="http://schemas.openxmlformats.org/officeDocument/2006/relationships/image" Target="../media/image20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0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gif"/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8.gif"/><Relationship Id="rId4" Type="http://schemas.openxmlformats.org/officeDocument/2006/relationships/image" Target="../media/image227.gi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gif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5.jpe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7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42.png"/><Relationship Id="rId4" Type="http://schemas.openxmlformats.org/officeDocument/2006/relationships/image" Target="../media/image239.png"/><Relationship Id="rId9" Type="http://schemas.microsoft.com/office/2007/relationships/hdphoto" Target="../media/hdphoto4.wdp"/><Relationship Id="rId14" Type="http://schemas.openxmlformats.org/officeDocument/2006/relationships/image" Target="../media/image153.emf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42.png"/><Relationship Id="rId4" Type="http://schemas.openxmlformats.org/officeDocument/2006/relationships/image" Target="../media/image239.png"/><Relationship Id="rId9" Type="http://schemas.microsoft.com/office/2007/relationships/hdphoto" Target="../media/hdphoto4.wdp"/><Relationship Id="rId14" Type="http://schemas.openxmlformats.org/officeDocument/2006/relationships/image" Target="../media/image153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5.png"/><Relationship Id="rId4" Type="http://schemas.openxmlformats.org/officeDocument/2006/relationships/notesSlide" Target="../notesSlides/notesSlide12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9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3.emf"/><Relationship Id="rId5" Type="http://schemas.openxmlformats.org/officeDocument/2006/relationships/image" Target="../media/image252.emf"/><Relationship Id="rId4" Type="http://schemas.openxmlformats.org/officeDocument/2006/relationships/image" Target="../media/image251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8.png"/><Relationship Id="rId4" Type="http://schemas.openxmlformats.org/officeDocument/2006/relationships/image" Target="../media/image235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9.emf"/><Relationship Id="rId5" Type="http://schemas.openxmlformats.org/officeDocument/2006/relationships/image" Target="../media/image258.emf"/><Relationship Id="rId4" Type="http://schemas.openxmlformats.org/officeDocument/2006/relationships/image" Target="../media/image257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emf"/><Relationship Id="rId3" Type="http://schemas.openxmlformats.org/officeDocument/2006/relationships/image" Target="../media/image256.emf"/><Relationship Id="rId7" Type="http://schemas.openxmlformats.org/officeDocument/2006/relationships/image" Target="../media/image266.emf"/><Relationship Id="rId12" Type="http://schemas.openxmlformats.org/officeDocument/2006/relationships/image" Target="../media/image271.em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5.emf"/><Relationship Id="rId11" Type="http://schemas.openxmlformats.org/officeDocument/2006/relationships/image" Target="../media/image270.emf"/><Relationship Id="rId5" Type="http://schemas.openxmlformats.org/officeDocument/2006/relationships/image" Target="../media/image264.emf"/><Relationship Id="rId10" Type="http://schemas.openxmlformats.org/officeDocument/2006/relationships/image" Target="../media/image269.emf"/><Relationship Id="rId4" Type="http://schemas.openxmlformats.org/officeDocument/2006/relationships/image" Target="../media/image258.emf"/><Relationship Id="rId9" Type="http://schemas.openxmlformats.org/officeDocument/2006/relationships/image" Target="../media/image268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3.emf"/><Relationship Id="rId5" Type="http://schemas.openxmlformats.org/officeDocument/2006/relationships/image" Target="../media/image252.emf"/><Relationship Id="rId4" Type="http://schemas.openxmlformats.org/officeDocument/2006/relationships/image" Target="../media/image251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emf"/><Relationship Id="rId3" Type="http://schemas.openxmlformats.org/officeDocument/2006/relationships/image" Target="../media/image256.emf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emf"/><Relationship Id="rId3" Type="http://schemas.openxmlformats.org/officeDocument/2006/relationships/image" Target="../media/image256.emf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emf"/><Relationship Id="rId3" Type="http://schemas.openxmlformats.org/officeDocument/2006/relationships/image" Target="../media/image256.emf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emf"/><Relationship Id="rId3" Type="http://schemas.openxmlformats.org/officeDocument/2006/relationships/image" Target="../media/image256.emf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emf"/><Relationship Id="rId3" Type="http://schemas.openxmlformats.org/officeDocument/2006/relationships/image" Target="../media/image256.emf"/><Relationship Id="rId7" Type="http://schemas.openxmlformats.org/officeDocument/2006/relationships/image" Target="../media/image275.em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4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84.em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85.emf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86.emf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87.em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88.em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3.emf"/><Relationship Id="rId5" Type="http://schemas.openxmlformats.org/officeDocument/2006/relationships/image" Target="../media/image273.emf"/><Relationship Id="rId4" Type="http://schemas.openxmlformats.org/officeDocument/2006/relationships/image" Target="../media/image272.emf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emf"/><Relationship Id="rId3" Type="http://schemas.openxmlformats.org/officeDocument/2006/relationships/image" Target="../media/image256.emf"/><Relationship Id="rId7" Type="http://schemas.openxmlformats.org/officeDocument/2006/relationships/image" Target="../media/image292.em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1.emf"/><Relationship Id="rId5" Type="http://schemas.openxmlformats.org/officeDocument/2006/relationships/image" Target="../media/image290.emf"/><Relationship Id="rId10" Type="http://schemas.openxmlformats.org/officeDocument/2006/relationships/image" Target="../media/image295.emf"/><Relationship Id="rId4" Type="http://schemas.openxmlformats.org/officeDocument/2006/relationships/image" Target="../media/image289.emf"/><Relationship Id="rId9" Type="http://schemas.openxmlformats.org/officeDocument/2006/relationships/image" Target="../media/image294.emf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298.em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7.emf"/><Relationship Id="rId5" Type="http://schemas.openxmlformats.org/officeDocument/2006/relationships/image" Target="../media/image296.emf"/><Relationship Id="rId4" Type="http://schemas.openxmlformats.org/officeDocument/2006/relationships/image" Target="../media/image293.emf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0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0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301.em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0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301.emf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0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301.emf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0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emf"/><Relationship Id="rId3" Type="http://schemas.openxmlformats.org/officeDocument/2006/relationships/image" Target="../media/image256.emf"/><Relationship Id="rId7" Type="http://schemas.openxmlformats.org/officeDocument/2006/relationships/image" Target="../media/image302.emf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1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Relationship Id="rId9" Type="http://schemas.openxmlformats.org/officeDocument/2006/relationships/image" Target="../media/image304.emf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image" Target="../media/image256.emf"/><Relationship Id="rId7" Type="http://schemas.openxmlformats.org/officeDocument/2006/relationships/image" Target="../media/image305.em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1.emf"/><Relationship Id="rId5" Type="http://schemas.openxmlformats.org/officeDocument/2006/relationships/image" Target="../media/image258.emf"/><Relationship Id="rId4" Type="http://schemas.openxmlformats.org/officeDocument/2006/relationships/image" Target="../media/image299.emf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7" Type="http://schemas.openxmlformats.org/officeDocument/2006/relationships/image" Target="../media/image308.emf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7.emf"/><Relationship Id="rId5" Type="http://schemas.openxmlformats.org/officeDocument/2006/relationships/image" Target="../media/image292.emf"/><Relationship Id="rId4" Type="http://schemas.openxmlformats.org/officeDocument/2006/relationships/image" Target="../media/image301.emf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emf"/><Relationship Id="rId3" Type="http://schemas.openxmlformats.org/officeDocument/2006/relationships/image" Target="../media/image256.emf"/><Relationship Id="rId7" Type="http://schemas.openxmlformats.org/officeDocument/2006/relationships/image" Target="../media/image312.emf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1.emf"/><Relationship Id="rId5" Type="http://schemas.openxmlformats.org/officeDocument/2006/relationships/image" Target="../media/image310.emf"/><Relationship Id="rId4" Type="http://schemas.openxmlformats.org/officeDocument/2006/relationships/image" Target="../media/image309.emf"/><Relationship Id="rId9" Type="http://schemas.openxmlformats.org/officeDocument/2006/relationships/image" Target="../media/image314.em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6.emf"/><Relationship Id="rId4" Type="http://schemas.openxmlformats.org/officeDocument/2006/relationships/image" Target="../media/image315.emf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6.emf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9.png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2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9.png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9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7.gi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gif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MauritsHaverkort" TargetMode="External"/><Relationship Id="rId2" Type="http://schemas.openxmlformats.org/officeDocument/2006/relationships/hyperlink" Target="http://www.quanty.org/" TargetMode="External"/><Relationship Id="rId1" Type="http://schemas.openxmlformats.org/officeDocument/2006/relationships/slideLayout" Target="../slideLayouts/slideLayout9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MauritsHaverkort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MauritsHaverkort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I1vrnRm8CI&amp;list=PLhOEg5oWOoSWAw6t0ZkLSsCp-C4b8s1Ct&amp;index=6" TargetMode="External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4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hyperlink" Target="https://www.youtube.com/watch?v=GI1vrnRm8CI&amp;list=PLhOEg5oWOoSWAw6t0ZkLSsCp-C4b8s1Ct&amp;index=6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hyperlink" Target="https://www.youtube.com/watch?v=GI1vrnRm8CI&amp;list=PLhOEg5oWOoSWAw6t0ZkLSsCp-C4b8s1Ct&amp;index=6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34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emf"/><Relationship Id="rId5" Type="http://schemas.openxmlformats.org/officeDocument/2006/relationships/image" Target="../media/image41.emf"/><Relationship Id="rId10" Type="http://schemas.openxmlformats.org/officeDocument/2006/relationships/hyperlink" Target="https://www.youtube.com/watch?v=GI1vrnRm8CI&amp;list=PLhOEg5oWOoSWAw6t0ZkLSsCp-C4b8s1Ct&amp;index=6" TargetMode="External"/><Relationship Id="rId4" Type="http://schemas.openxmlformats.org/officeDocument/2006/relationships/image" Target="../media/image40.emf"/><Relationship Id="rId9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I1vrnRm8CI&amp;list=PLhOEg5oWOoSWAw6t0ZkLSsCp-C4b8s1Ct&amp;index=6" TargetMode="External"/><Relationship Id="rId3" Type="http://schemas.openxmlformats.org/officeDocument/2006/relationships/image" Target="../media/image34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I1vrnRm8CI&amp;list=PLhOEg5oWOoSWAw6t0ZkLSsCp-C4b8s1Ct&amp;index=6" TargetMode="External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hyperlink" Target="https://www.youtube.com/watch?v=GI1vrnRm8CI&amp;list=PLhOEg5oWOoSWAw6t0ZkLSsCp-C4b8s1Ct&amp;index=6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hyperlink" Target="https://www.youtube.com/watch?v=GI1vrnRm8CI&amp;list=PLhOEg5oWOoSWAw6t0ZkLSsCp-C4b8s1Ct&amp;index=6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hyperlink" Target="https://www.youtube.com/watch?v=GI1vrnRm8CI&amp;list=PLhOEg5oWOoSWAw6t0ZkLSsCp-C4b8s1Ct&amp;index=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I1vrnRm8CI&amp;list=PLhOEg5oWOoSWAw6t0ZkLSsCp-C4b8s1Ct&amp;index=6" TargetMode="External"/><Relationship Id="rId3" Type="http://schemas.openxmlformats.org/officeDocument/2006/relationships/image" Target="../media/image58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emf"/><Relationship Id="rId5" Type="http://schemas.openxmlformats.org/officeDocument/2006/relationships/image" Target="../media/image34.emf"/><Relationship Id="rId4" Type="http://schemas.openxmlformats.org/officeDocument/2006/relationships/image" Target="../media/image5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GI1vrnRm8CI&amp;list=PLhOEg5oWOoSWAw6t0ZkLSsCp-C4b8s1Ct&amp;index=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GI1vrnRm8CI&amp;list=PLhOEg5oWOoSWAw6t0ZkLSsCp-C4b8s1Ct&amp;index=6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hyperlink" Target="https://www.youtube.com/watch?v=GI1vrnRm8CI&amp;list=PLhOEg5oWOoSWAw6t0ZkLSsCp-C4b8s1Ct&amp;index=6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GI1vrnRm8CI&amp;list=PLhOEg5oWOoSWAw6t0ZkLSsCp-C4b8s1Ct&amp;index=6" TargetMode="Externa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I1vrnRm8CI&amp;list=PLhOEg5oWOoSWAw6t0ZkLSsCp-C4b8s1Ct&amp;index=6" TargetMode="External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GI1vrnRm8CI&amp;list=PLhOEg5oWOoSWAw6t0ZkLSsCp-C4b8s1Ct&amp;index=6" TargetMode="External"/><Relationship Id="rId5" Type="http://schemas.openxmlformats.org/officeDocument/2006/relationships/image" Target="../media/image63.emf"/><Relationship Id="rId4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0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emf"/><Relationship Id="rId5" Type="http://schemas.openxmlformats.org/officeDocument/2006/relationships/image" Target="../media/image61.emf"/><Relationship Id="rId10" Type="http://schemas.openxmlformats.org/officeDocument/2006/relationships/hyperlink" Target="https://www.youtube.com/watch?v=GI1vrnRm8CI&amp;list=PLhOEg5oWOoSWAw6t0ZkLSsCp-C4b8s1Ct&amp;index=6" TargetMode="External"/><Relationship Id="rId4" Type="http://schemas.openxmlformats.org/officeDocument/2006/relationships/image" Target="../media/image41.emf"/><Relationship Id="rId9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MauritsHaverkort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hOEg5oWOoSUeG29Re1u5X-op7rnJJuoV" TargetMode="External"/><Relationship Id="rId5" Type="http://schemas.openxmlformats.org/officeDocument/2006/relationships/image" Target="../media/image87.gif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hyperlink" Target="https://www.youtube.com/playlist?list=PLhOEg5oWOoSUeG29Re1u5X-op7rnJJuoV" TargetMode="Externa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.tif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https://www.youtube.com/playlist?list=PLhOEg5oWOoSUeG29Re1u5X-op7rnJJuoV" TargetMode="Externa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.tif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hyperlink" Target="https://www.youtube.com/playlist?list=PLhOEg5oWOoSUeG29Re1u5X-op7rnJJuoV" TargetMode="External"/><Relationship Id="rId10" Type="http://schemas.openxmlformats.org/officeDocument/2006/relationships/image" Target="../media/image97.png"/><Relationship Id="rId4" Type="http://schemas.openxmlformats.org/officeDocument/2006/relationships/image" Target="../media/image2.png"/><Relationship Id="rId9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tif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s://www.youtube.com/playlist?list=PLhOEg5oWOoSUeG29Re1u5X-op7rnJJuoV" TargetMode="External"/><Relationship Id="rId10" Type="http://schemas.openxmlformats.org/officeDocument/2006/relationships/image" Target="../media/image103.png"/><Relationship Id="rId4" Type="http://schemas.openxmlformats.org/officeDocument/2006/relationships/image" Target="../media/image2.png"/><Relationship Id="rId9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hyperlink" Target="https://www.youtube.com/playlist?list=PLhOEg5oWOoSUeG29Re1u5X-op7rnJJuoV" TargetMode="Externa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emf"/><Relationship Id="rId5" Type="http://schemas.openxmlformats.org/officeDocument/2006/relationships/image" Target="../media/image109.emf"/><Relationship Id="rId4" Type="http://schemas.openxmlformats.org/officeDocument/2006/relationships/image" Target="../media/image110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1.emf"/><Relationship Id="rId4" Type="http://schemas.openxmlformats.org/officeDocument/2006/relationships/image" Target="../media/image1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1.emf"/><Relationship Id="rId4" Type="http://schemas.openxmlformats.org/officeDocument/2006/relationships/image" Target="../media/image118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4.tiff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03.png"/><Relationship Id="rId4" Type="http://schemas.openxmlformats.org/officeDocument/2006/relationships/image" Target="../media/image2.png"/><Relationship Id="rId9" Type="http://schemas.openxmlformats.org/officeDocument/2006/relationships/image" Target="../media/image124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4.tiff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hyperlink" Target="https://www.youtube.com/playlist?list=PLhOEg5oWOoSV6vydNzv9-vfB-5x5_8sJi" TargetMode="External"/><Relationship Id="rId5" Type="http://schemas.openxmlformats.org/officeDocument/2006/relationships/image" Target="../media/image103.png"/><Relationship Id="rId10" Type="http://schemas.openxmlformats.org/officeDocument/2006/relationships/image" Target="../media/image125.emf"/><Relationship Id="rId4" Type="http://schemas.openxmlformats.org/officeDocument/2006/relationships/image" Target="../media/image2.png"/><Relationship Id="rId9" Type="http://schemas.openxmlformats.org/officeDocument/2006/relationships/image" Target="../media/image12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6.emf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8720"/>
            <a:ext cx="9144000" cy="54726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413" y="42863"/>
            <a:ext cx="593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8" descr="Logo HD_3_2010_4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9867"/>
            <a:ext cx="15859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5940152" y="6544828"/>
            <a:ext cx="2783285" cy="288032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Theoretical 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Physics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5940152" y="6341790"/>
            <a:ext cx="2783285" cy="36004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Institute for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929725"/>
            <a:ext cx="8921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Calculating photoemission, x-ray absorption, RIXS, and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</a:rPr>
              <a:t>w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400" b="1" i="1" cap="small" baseline="0" dirty="0"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</a:rPr>
              <a:t>Q</a:t>
            </a:r>
            <a:r>
              <a:rPr kumimoji="0" lang="en-US" sz="4400" b="1" i="1" u="none" strike="noStrike" kern="1200" cap="small" spc="0" normalizeH="0" noProof="0" dirty="0" err="1">
                <a:ln>
                  <a:noFill/>
                </a:ln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uanty</a:t>
            </a:r>
            <a:endParaRPr kumimoji="0" lang="en-US" sz="4400" b="1" i="0" u="none" strike="noStrike" kern="1200" cap="small" spc="0" normalizeH="0" noProof="0" dirty="0">
              <a:ln>
                <a:noFill/>
              </a:ln>
              <a:solidFill>
                <a:srgbClr val="8D1319"/>
              </a:solidFill>
              <a:effectLst>
                <a:outerShdw blurRad="50800" dist="50800" dir="3600000" algn="ctr" rotWithShape="0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6C65-5F50-7E29-C797-101B792D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8913"/>
            <a:ext cx="9144000" cy="417512"/>
          </a:xfrm>
        </p:spPr>
        <p:txBody>
          <a:bodyPr/>
          <a:lstStyle/>
          <a:p>
            <a:r>
              <a:rPr lang="en-US" dirty="0"/>
              <a:t>Maurits W. Haverkort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3A269-E6BE-CA64-8FE8-D9AC5707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02333"/>
            <a:ext cx="453381" cy="4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rbK01.eps">
            <a:extLst>
              <a:ext uri="{FF2B5EF4-FFF2-40B4-BE49-F238E27FC236}">
                <a16:creationId xmlns:a16="http://schemas.microsoft.com/office/drawing/2014/main" id="{20048722-052B-8686-02D2-1C5A9B39C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539552" y="1400371"/>
            <a:ext cx="1087509" cy="1244600"/>
          </a:xfrm>
          <a:prstGeom prst="rect">
            <a:avLst/>
          </a:prstGeom>
        </p:spPr>
      </p:pic>
      <p:pic>
        <p:nvPicPr>
          <p:cNvPr id="9" name="Picture 8" descr="plOrbK11.eps">
            <a:extLst>
              <a:ext uri="{FF2B5EF4-FFF2-40B4-BE49-F238E27FC236}">
                <a16:creationId xmlns:a16="http://schemas.microsoft.com/office/drawing/2014/main" id="{ED707264-A923-6A5C-BB1F-8A7086ECB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539552" y="2636912"/>
            <a:ext cx="1087509" cy="1244600"/>
          </a:xfrm>
          <a:prstGeom prst="rect">
            <a:avLst/>
          </a:prstGeom>
        </p:spPr>
      </p:pic>
      <p:pic>
        <p:nvPicPr>
          <p:cNvPr id="10" name="Picture 9" descr="plOrbK12.eps">
            <a:extLst>
              <a:ext uri="{FF2B5EF4-FFF2-40B4-BE49-F238E27FC236}">
                <a16:creationId xmlns:a16="http://schemas.microsoft.com/office/drawing/2014/main" id="{84B444CE-A3B8-D12C-EF7F-FB7D1C49C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539552" y="3873453"/>
            <a:ext cx="1087509" cy="1244600"/>
          </a:xfrm>
          <a:prstGeom prst="rect">
            <a:avLst/>
          </a:prstGeom>
        </p:spPr>
      </p:pic>
      <p:pic>
        <p:nvPicPr>
          <p:cNvPr id="11" name="Picture 10" descr="plOrbK13.eps">
            <a:extLst>
              <a:ext uri="{FF2B5EF4-FFF2-40B4-BE49-F238E27FC236}">
                <a16:creationId xmlns:a16="http://schemas.microsoft.com/office/drawing/2014/main" id="{DB0AF63C-BBEC-CBA6-87E4-3F12DCA59C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539552" y="5109993"/>
            <a:ext cx="1087509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Mean-field calculations – matrix formalism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CD07EB-3C48-9399-C19F-6F8B16147466}"/>
              </a:ext>
            </a:extLst>
          </p:cNvPr>
          <p:cNvSpPr/>
          <p:nvPr/>
        </p:nvSpPr>
        <p:spPr>
          <a:xfrm>
            <a:off x="107504" y="957773"/>
            <a:ext cx="3672408" cy="576064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Define a basis of spin-orbitals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37C532-39BF-056C-0B6D-69F87EB37369}"/>
              </a:ext>
            </a:extLst>
          </p:cNvPr>
          <p:cNvGrpSpPr/>
          <p:nvPr/>
        </p:nvGrpSpPr>
        <p:grpSpPr>
          <a:xfrm>
            <a:off x="1782977" y="1128248"/>
            <a:ext cx="5088805" cy="5070162"/>
            <a:chOff x="1782977" y="1128248"/>
            <a:chExt cx="5088805" cy="50701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D24A9D-257E-82FD-AC31-AA463F3B4C2E}"/>
                </a:ext>
              </a:extLst>
            </p:cNvPr>
            <p:cNvSpPr txBox="1"/>
            <p:nvPr/>
          </p:nvSpPr>
          <p:spPr>
            <a:xfrm>
              <a:off x="1947446" y="1128248"/>
              <a:ext cx="101151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endParaRPr kumimoji="0" lang="en-US" sz="8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CD9125-0215-4EB9-0EB8-3175DD7554F3}"/>
                </a:ext>
              </a:extLst>
            </p:cNvPr>
            <p:cNvCxnSpPr/>
            <p:nvPr/>
          </p:nvCxnSpPr>
          <p:spPr>
            <a:xfrm>
              <a:off x="1782977" y="2625279"/>
              <a:ext cx="5088805" cy="8059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2AC1FC-9E12-BFEA-9891-54BBF860E2C8}"/>
                </a:ext>
              </a:extLst>
            </p:cNvPr>
            <p:cNvCxnSpPr/>
            <p:nvPr/>
          </p:nvCxnSpPr>
          <p:spPr>
            <a:xfrm>
              <a:off x="1782977" y="3865849"/>
              <a:ext cx="5088805" cy="4030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C8EECB-8C0C-6024-1EAD-79A722A33A3B}"/>
                </a:ext>
              </a:extLst>
            </p:cNvPr>
            <p:cNvCxnSpPr/>
            <p:nvPr/>
          </p:nvCxnSpPr>
          <p:spPr>
            <a:xfrm>
              <a:off x="1782977" y="5098360"/>
              <a:ext cx="5088805" cy="0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F9DF24-587C-C954-72D8-63A84B90BC88}"/>
                </a:ext>
              </a:extLst>
            </p:cNvPr>
            <p:cNvCxnSpPr/>
            <p:nvPr/>
          </p:nvCxnSpPr>
          <p:spPr>
            <a:xfrm>
              <a:off x="3059832" y="1580601"/>
              <a:ext cx="0" cy="4601821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626B79-E58D-B2DE-6356-2DE7D12275E2}"/>
                </a:ext>
              </a:extLst>
            </p:cNvPr>
            <p:cNvCxnSpPr/>
            <p:nvPr/>
          </p:nvCxnSpPr>
          <p:spPr>
            <a:xfrm>
              <a:off x="4330482" y="1580601"/>
              <a:ext cx="0" cy="4601821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5553172-5E34-1B34-86BB-C9364CED70EF}"/>
                </a:ext>
              </a:extLst>
            </p:cNvPr>
            <p:cNvCxnSpPr/>
            <p:nvPr/>
          </p:nvCxnSpPr>
          <p:spPr>
            <a:xfrm>
              <a:off x="5601132" y="1596589"/>
              <a:ext cx="0" cy="4601821"/>
            </a:xfrm>
            <a:prstGeom prst="line">
              <a:avLst/>
            </a:prstGeom>
            <a:ln>
              <a:solidFill>
                <a:srgbClr val="8D131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D20752-D41D-AB13-9887-2360BF3D0B21}"/>
                </a:ext>
              </a:extLst>
            </p:cNvPr>
            <p:cNvSpPr txBox="1"/>
            <p:nvPr/>
          </p:nvSpPr>
          <p:spPr>
            <a:xfrm>
              <a:off x="3133009" y="2341969"/>
              <a:ext cx="11033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CD1758-A8D8-75AB-0AA6-DC4FE075CF12}"/>
                </a:ext>
              </a:extLst>
            </p:cNvPr>
            <p:cNvSpPr txBox="1"/>
            <p:nvPr/>
          </p:nvSpPr>
          <p:spPr>
            <a:xfrm>
              <a:off x="4410411" y="3555690"/>
              <a:ext cx="11033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FE977E-F03B-B975-686F-BEA3ED4D5C6B}"/>
                </a:ext>
              </a:extLst>
            </p:cNvPr>
            <p:cNvSpPr txBox="1"/>
            <p:nvPr/>
          </p:nvSpPr>
          <p:spPr>
            <a:xfrm>
              <a:off x="5687813" y="4769411"/>
              <a:ext cx="11033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D465DE8-52B5-4D9F-6E41-9F6B22B6C815}"/>
              </a:ext>
            </a:extLst>
          </p:cNvPr>
          <p:cNvSpPr/>
          <p:nvPr/>
        </p:nvSpPr>
        <p:spPr>
          <a:xfrm>
            <a:off x="5364088" y="1734638"/>
            <a:ext cx="3672405" cy="736985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Hamiltonian is represented by a matrix on this basis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d-d excitations inside gap (inelastic x-ray scattering)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5812" y="6553880"/>
            <a:ext cx="406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Theory 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257401 (2007)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Beyond – dipole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loss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photons</a:t>
            </a:r>
          </a:p>
        </p:txBody>
      </p:sp>
    </p:spTree>
    <p:extLst>
      <p:ext uri="{BB962C8B-B14F-4D97-AF65-F5344CB8AC3E}">
        <p14:creationId xmlns:p14="http://schemas.microsoft.com/office/powerpoint/2010/main" val="149759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60834" b="5850"/>
          <a:stretch>
            <a:fillRect/>
          </a:stretch>
        </p:blipFill>
        <p:spPr bwMode="auto">
          <a:xfrm>
            <a:off x="0" y="1368425"/>
            <a:ext cx="35814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Donut 54"/>
          <p:cNvSpPr/>
          <p:nvPr/>
        </p:nvSpPr>
        <p:spPr>
          <a:xfrm>
            <a:off x="495300" y="3124200"/>
            <a:ext cx="2844800" cy="3355975"/>
          </a:xfrm>
          <a:prstGeom prst="donut">
            <a:avLst>
              <a:gd name="adj" fmla="val 36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Orbital energy level diagram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0" name="Group 50"/>
          <p:cNvGrpSpPr>
            <a:grpSpLocks/>
          </p:cNvGrpSpPr>
          <p:nvPr/>
        </p:nvGrpSpPr>
        <p:grpSpPr bwMode="auto">
          <a:xfrm>
            <a:off x="3086100" y="3425825"/>
            <a:ext cx="1422400" cy="652463"/>
            <a:chOff x="3086100" y="3425367"/>
            <a:chExt cx="1422400" cy="65243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086100" y="3758728"/>
              <a:ext cx="1422400" cy="126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022725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344988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2178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7004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378200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540125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862388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184650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508500" y="3771900"/>
            <a:ext cx="1244600" cy="1430338"/>
            <a:chOff x="4508500" y="3771900"/>
            <a:chExt cx="1244600" cy="143111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826000" y="4877403"/>
              <a:ext cx="927100" cy="12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0" y="3771900"/>
              <a:ext cx="317500" cy="1105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5381625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703888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059363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899025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221288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5543550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4508500" y="2727325"/>
            <a:ext cx="1244600" cy="1031875"/>
            <a:chOff x="4508500" y="2727792"/>
            <a:chExt cx="1244600" cy="103140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826000" y="3010239"/>
              <a:ext cx="927100" cy="12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08500" y="3010239"/>
              <a:ext cx="317500" cy="7489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059363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221288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Curved Connector 55"/>
          <p:cNvCxnSpPr/>
          <p:nvPr/>
        </p:nvCxnSpPr>
        <p:spPr>
          <a:xfrm rot="10800000" flipV="1">
            <a:off x="3340100" y="4889500"/>
            <a:ext cx="1485900" cy="312738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onut 59"/>
          <p:cNvSpPr/>
          <p:nvPr/>
        </p:nvSpPr>
        <p:spPr>
          <a:xfrm>
            <a:off x="533400" y="1195388"/>
            <a:ext cx="2844800" cy="2678112"/>
          </a:xfrm>
          <a:prstGeom prst="donut">
            <a:avLst>
              <a:gd name="adj" fmla="val 36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Curved Connector 60"/>
          <p:cNvCxnSpPr/>
          <p:nvPr/>
        </p:nvCxnSpPr>
        <p:spPr>
          <a:xfrm rot="10800000">
            <a:off x="3413125" y="2414588"/>
            <a:ext cx="1412875" cy="5969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5956300" y="4629150"/>
            <a:ext cx="1139825" cy="5207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2g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956300" y="2762250"/>
            <a:ext cx="1139825" cy="52228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peak, excitation from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/>
          <p:cNvSpPr/>
          <p:nvPr/>
        </p:nvSpPr>
        <p:spPr>
          <a:xfrm>
            <a:off x="2841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peak, understandable on the level of LDA+U</a:t>
            </a:r>
          </a:p>
        </p:txBody>
      </p:sp>
    </p:spTree>
    <p:extLst>
      <p:ext uri="{BB962C8B-B14F-4D97-AF65-F5344CB8AC3E}">
        <p14:creationId xmlns:p14="http://schemas.microsoft.com/office/powerpoint/2010/main" val="12726177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peak – Coulomb repulsion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Haverkort_Wien_03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41" b="7665"/>
          <a:stretch/>
        </p:blipFill>
        <p:spPr>
          <a:xfrm>
            <a:off x="0" y="3035300"/>
            <a:ext cx="9144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4100" y="5993368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0814" y="5157232"/>
            <a:ext cx="69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x2-y2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8500" y="5157232"/>
            <a:ext cx="4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1085850"/>
            <a:ext cx="7315200" cy="10541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94087" y="2226089"/>
            <a:ext cx="4637913" cy="89507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Coulomb repulsion is smaller when electrons are farther apart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30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peak – Coulomb repulsion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Haverkort_Wien_03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33" b="17886"/>
          <a:stretch/>
        </p:blipFill>
        <p:spPr>
          <a:xfrm>
            <a:off x="0" y="3060700"/>
            <a:ext cx="9144000" cy="264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0814" y="5157232"/>
            <a:ext cx="69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x2-y2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8500" y="5157232"/>
            <a:ext cx="4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z2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0814" y="5517634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1807" y="5517634"/>
            <a:ext cx="48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1085850"/>
            <a:ext cx="7315200" cy="10541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94087" y="2226089"/>
            <a:ext cx="4637913" cy="89507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Coulomb repulsion is smaller when electrons are farther apart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304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peak – Coulomb repulsion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90" b="5849"/>
          <a:stretch/>
        </p:blipFill>
        <p:spPr>
          <a:xfrm>
            <a:off x="0" y="1597583"/>
            <a:ext cx="9144000" cy="4882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7799" y="2095678"/>
            <a:ext cx="4306264" cy="186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73699" y="2489378"/>
            <a:ext cx="1816101" cy="186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13447"/>
            <a:ext cx="2703569" cy="2100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Haverkort_Wien_03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41233" r="68056" b="20245"/>
          <a:stretch/>
        </p:blipFill>
        <p:spPr>
          <a:xfrm>
            <a:off x="2402618" y="1455428"/>
            <a:ext cx="2105881" cy="217238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30" name="Rectangle 29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32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" name="Rectangle 55"/>
          <p:cNvSpPr/>
          <p:nvPr/>
        </p:nvSpPr>
        <p:spPr>
          <a:xfrm>
            <a:off x="6464301" y="4120864"/>
            <a:ext cx="1524000" cy="1780335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Haverkort_Wien_03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70" t="41504" r="42242" b="19974"/>
          <a:stretch/>
        </p:blipFill>
        <p:spPr>
          <a:xfrm>
            <a:off x="6011020" y="1948482"/>
            <a:ext cx="2105881" cy="2172382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6083299" y="943434"/>
            <a:ext cx="2448701" cy="140103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peak understandable on the level of time dependent LDA+U</a:t>
            </a:r>
          </a:p>
        </p:txBody>
      </p:sp>
    </p:spTree>
    <p:extLst>
      <p:ext uri="{BB962C8B-B14F-4D97-AF65-F5344CB8AC3E}">
        <p14:creationId xmlns:p14="http://schemas.microsoft.com/office/powerpoint/2010/main" val="36301465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peak, double excitation from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/>
          <p:cNvSpPr/>
          <p:nvPr/>
        </p:nvSpPr>
        <p:spPr>
          <a:xfrm>
            <a:off x="4238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83299" y="943434"/>
            <a:ext cx="2448701" cy="1075266"/>
          </a:xfrm>
          <a:prstGeom prst="roundRect">
            <a:avLst>
              <a:gd name="adj" fmla="val 1251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DMFT with ED solver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of DMRG and Quantum Chemistry</a:t>
            </a:r>
          </a:p>
        </p:txBody>
      </p:sp>
    </p:spTree>
    <p:extLst>
      <p:ext uri="{BB962C8B-B14F-4D97-AF65-F5344CB8AC3E}">
        <p14:creationId xmlns:p14="http://schemas.microsoft.com/office/powerpoint/2010/main" val="22111926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peak, double excitation from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10" b="5850"/>
          <a:stretch/>
        </p:blipFill>
        <p:spPr>
          <a:xfrm>
            <a:off x="-611999" y="1651000"/>
            <a:ext cx="10515696" cy="489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271" y="6564222"/>
            <a:ext cx="3534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04431" y="1143000"/>
            <a:ext cx="2095500" cy="2120900"/>
            <a:chOff x="1054100" y="1155700"/>
            <a:chExt cx="2095500" cy="2120900"/>
          </a:xfrm>
        </p:grpSpPr>
        <p:sp>
          <p:nvSpPr>
            <p:cNvPr id="4" name="Rectangle 3"/>
            <p:cNvSpPr/>
            <p:nvPr/>
          </p:nvSpPr>
          <p:spPr>
            <a:xfrm>
              <a:off x="1054100" y="1155700"/>
              <a:ext cx="2095500" cy="2120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0791" y="1300161"/>
              <a:ext cx="1812925" cy="1776413"/>
              <a:chOff x="3086100" y="2727325"/>
              <a:chExt cx="2667000" cy="2474913"/>
            </a:xfrm>
          </p:grpSpPr>
          <p:grpSp>
            <p:nvGrpSpPr>
              <p:cNvPr id="8" name="Group 50"/>
              <p:cNvGrpSpPr>
                <a:grpSpLocks/>
              </p:cNvGrpSpPr>
              <p:nvPr/>
            </p:nvGrpSpPr>
            <p:grpSpPr bwMode="auto">
              <a:xfrm>
                <a:off x="3086100" y="3425825"/>
                <a:ext cx="1422400" cy="652463"/>
                <a:chOff x="3086100" y="3425367"/>
                <a:chExt cx="1422400" cy="652436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508500" y="3771900"/>
                <a:ext cx="1244600" cy="1430338"/>
                <a:chOff x="4508500" y="3771900"/>
                <a:chExt cx="1244600" cy="1431118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4508500" y="2727325"/>
                <a:ext cx="1244600" cy="1031875"/>
                <a:chOff x="4508500" y="2727792"/>
                <a:chExt cx="1244600" cy="103140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Rounded Rectangle 32"/>
          <p:cNvSpPr/>
          <p:nvPr/>
        </p:nvSpPr>
        <p:spPr>
          <a:xfrm>
            <a:off x="2901032" y="1135061"/>
            <a:ext cx="6077868" cy="1460496"/>
          </a:xfrm>
          <a:prstGeom prst="roundRect">
            <a:avLst>
              <a:gd name="adj" fmla="val 120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Warning!!! A single photon can only excite a single electron. The reason you see these strong double excitations is a true quantum many-body effect!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Need to solve locally the full many-body problem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38231" y="3076574"/>
            <a:ext cx="1095769" cy="2637299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2000"/>
                </a:schemeClr>
              </a:gs>
              <a:gs pos="35000">
                <a:schemeClr val="accent4">
                  <a:tint val="37000"/>
                  <a:satMod val="300000"/>
                  <a:alpha val="42000"/>
                </a:schemeClr>
              </a:gs>
              <a:gs pos="100000">
                <a:schemeClr val="accent4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303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46273" y="1465319"/>
            <a:ext cx="2482953" cy="44372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classes of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6" cy="4437261"/>
            <a:chOff x="4363610" y="1693748"/>
            <a:chExt cx="4320789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6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 excitations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Resonances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7853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between localized and delocalized states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CuRIXS_Delta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33827"/>
            <a:ext cx="6587139" cy="408036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12000" y="1274208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Elastic line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06236" y="2166763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(d-d excitations)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223642" y="4766722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Itinerant excitations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(charge-transfer)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97271" y="6564222"/>
            <a:ext cx="350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57004 (2014)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mechanics in matrix formalism – multi electron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1999" y="1054070"/>
            <a:ext cx="6241895" cy="471708"/>
          </a:xfrm>
          <a:prstGeom prst="roundRect">
            <a:avLst>
              <a:gd name="adj" fmla="val 2666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Define a basis of many electron wave-functions (states)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98087" y="1748796"/>
            <a:ext cx="457046" cy="1467466"/>
            <a:chOff x="598087" y="1748796"/>
            <a:chExt cx="457046" cy="1467466"/>
          </a:xfrm>
        </p:grpSpPr>
        <p:pic>
          <p:nvPicPr>
            <p:cNvPr id="12" name="Picture 11" descr="plOrbK11.eps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063596"/>
              <a:ext cx="457046" cy="523066"/>
            </a:xfrm>
            <a:prstGeom prst="rect">
              <a:avLst/>
            </a:prstGeom>
          </p:spPr>
        </p:pic>
        <p:pic>
          <p:nvPicPr>
            <p:cNvPr id="13" name="Picture 12" descr="plOrbK12.eps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378396"/>
              <a:ext cx="457046" cy="523066"/>
            </a:xfrm>
            <a:prstGeom prst="rect">
              <a:avLst/>
            </a:prstGeom>
          </p:spPr>
        </p:pic>
        <p:pic>
          <p:nvPicPr>
            <p:cNvPr id="14" name="Picture 13" descr="plOrbK13.eps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693196"/>
              <a:ext cx="457046" cy="523066"/>
            </a:xfrm>
            <a:prstGeom prst="rect">
              <a:avLst/>
            </a:prstGeom>
          </p:spPr>
        </p:pic>
        <p:pic>
          <p:nvPicPr>
            <p:cNvPr id="21" name="Picture 20" descr="plOrbK01.eps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1748796"/>
              <a:ext cx="457046" cy="523066"/>
            </a:xfrm>
            <a:prstGeom prst="rect">
              <a:avLst/>
            </a:prstGeom>
          </p:spPr>
        </p:pic>
      </p:grpSp>
      <p:grpSp>
        <p:nvGrpSpPr>
          <p:cNvPr id="142" name="Group 141"/>
          <p:cNvGrpSpPr/>
          <p:nvPr/>
        </p:nvGrpSpPr>
        <p:grpSpPr>
          <a:xfrm>
            <a:off x="598087" y="3007996"/>
            <a:ext cx="787321" cy="2104618"/>
            <a:chOff x="598087" y="3007996"/>
            <a:chExt cx="787321" cy="2104618"/>
          </a:xfrm>
        </p:grpSpPr>
        <p:grpSp>
          <p:nvGrpSpPr>
            <p:cNvPr id="4" name="Group 3"/>
            <p:cNvGrpSpPr/>
            <p:nvPr/>
          </p:nvGrpSpPr>
          <p:grpSpPr>
            <a:xfrm>
              <a:off x="598087" y="3645148"/>
              <a:ext cx="787321" cy="523066"/>
              <a:chOff x="205601" y="4119636"/>
              <a:chExt cx="787321" cy="523066"/>
            </a:xfrm>
          </p:grpSpPr>
          <p:pic>
            <p:nvPicPr>
              <p:cNvPr id="27" name="Picture 2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119636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8" name="Picture 27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119636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98087" y="3322796"/>
              <a:ext cx="787321" cy="530618"/>
              <a:chOff x="205601" y="3533363"/>
              <a:chExt cx="787321" cy="530618"/>
            </a:xfrm>
          </p:grpSpPr>
          <p:pic>
            <p:nvPicPr>
              <p:cNvPr id="26" name="Picture 25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3533363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9" name="Picture 28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3540915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598087" y="3007996"/>
              <a:ext cx="787321" cy="523066"/>
              <a:chOff x="205601" y="2956941"/>
              <a:chExt cx="787321" cy="523066"/>
            </a:xfrm>
          </p:grpSpPr>
          <p:pic>
            <p:nvPicPr>
              <p:cNvPr id="24" name="Picture 2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29569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1" name="Picture 30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29569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598087" y="3959948"/>
              <a:ext cx="787321" cy="523066"/>
              <a:chOff x="205601" y="4595241"/>
              <a:chExt cx="787321" cy="523066"/>
            </a:xfrm>
          </p:grpSpPr>
          <p:pic>
            <p:nvPicPr>
              <p:cNvPr id="32" name="Picture 31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5952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7" name="Picture 36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5952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98087" y="4274748"/>
              <a:ext cx="787321" cy="523066"/>
              <a:chOff x="205601" y="5016169"/>
              <a:chExt cx="787321" cy="523066"/>
            </a:xfrm>
          </p:grpSpPr>
          <p:pic>
            <p:nvPicPr>
              <p:cNvPr id="35" name="Picture 3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016169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0" name="Picture 39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016169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598087" y="4589548"/>
              <a:ext cx="787321" cy="523066"/>
              <a:chOff x="205601" y="5439565"/>
              <a:chExt cx="787321" cy="523066"/>
            </a:xfrm>
          </p:grpSpPr>
          <p:pic>
            <p:nvPicPr>
              <p:cNvPr id="41" name="Picture 40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439565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2" name="Picture 4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439565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/>
          <p:cNvGrpSpPr/>
          <p:nvPr/>
        </p:nvGrpSpPr>
        <p:grpSpPr>
          <a:xfrm>
            <a:off x="598087" y="4904348"/>
            <a:ext cx="1102345" cy="1478792"/>
            <a:chOff x="598087" y="4904348"/>
            <a:chExt cx="1102345" cy="1478792"/>
          </a:xfrm>
        </p:grpSpPr>
        <p:grpSp>
          <p:nvGrpSpPr>
            <p:cNvPr id="10" name="Group 9"/>
            <p:cNvGrpSpPr/>
            <p:nvPr/>
          </p:nvGrpSpPr>
          <p:grpSpPr>
            <a:xfrm>
              <a:off x="598087" y="4904348"/>
              <a:ext cx="1101171" cy="523066"/>
              <a:chOff x="1752224" y="3431197"/>
              <a:chExt cx="1101171" cy="523066"/>
            </a:xfrm>
          </p:grpSpPr>
          <p:pic>
            <p:nvPicPr>
              <p:cNvPr id="58" name="Picture 57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9" name="Picture 58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0" name="Picture 59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3431197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598087" y="5219148"/>
              <a:ext cx="1101171" cy="526842"/>
              <a:chOff x="1752224" y="4121852"/>
              <a:chExt cx="1101171" cy="526842"/>
            </a:xfrm>
          </p:grpSpPr>
          <p:pic>
            <p:nvPicPr>
              <p:cNvPr id="44" name="Picture 4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5" name="Picture 4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1" name="Picture 60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121852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598087" y="5537724"/>
              <a:ext cx="1102345" cy="530618"/>
              <a:chOff x="1751050" y="4641142"/>
              <a:chExt cx="1102345" cy="530618"/>
            </a:xfrm>
          </p:grpSpPr>
          <p:pic>
            <p:nvPicPr>
              <p:cNvPr id="47" name="Picture 4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4641142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8" name="Picture 47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464869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2" name="Picture 6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648694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598087" y="5860074"/>
              <a:ext cx="1102345" cy="523066"/>
              <a:chOff x="1751050" y="5447324"/>
              <a:chExt cx="1102345" cy="523066"/>
            </a:xfrm>
          </p:grpSpPr>
          <p:pic>
            <p:nvPicPr>
              <p:cNvPr id="54" name="Picture 53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5" name="Picture 54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3" name="Picture 62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5447324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1765089" y="1525778"/>
            <a:ext cx="7212687" cy="4954222"/>
            <a:chOff x="1765089" y="1525778"/>
            <a:chExt cx="7212687" cy="4954222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21621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6734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11847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56959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020724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471851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922978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374105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825232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276359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72748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17861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62974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08086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65089" y="1822519"/>
              <a:ext cx="6766911" cy="8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5089" y="2146689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65089" y="278697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765089" y="3103082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765089" y="3419193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65089" y="3735304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65089" y="4051415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765089" y="4367526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765089" y="4683637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65089" y="4999748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765089" y="5315859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765089" y="5631970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765089" y="594808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65089" y="2466830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216216" y="18305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922978" y="2901462"/>
              <a:ext cx="4054798" cy="471708"/>
            </a:xfrm>
            <a:prstGeom prst="roundRect">
              <a:avLst>
                <a:gd name="adj" fmla="val 26669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Hamiltonian is a matrix on this basis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765089" y="626642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667343" y="21587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18470" y="247397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569597" y="2795030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020724" y="3081706"/>
              <a:ext cx="45112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471851" y="3358705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922978" y="3677390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374105" y="3996017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825232" y="431308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76359" y="463014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622627" y="4968818"/>
              <a:ext cx="67054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+2U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178612" y="5605886"/>
              <a:ext cx="1353381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+2U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624389" y="5924383"/>
              <a:ext cx="1353387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3e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+3U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27485" y="5284722"/>
              <a:ext cx="135338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2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e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+2U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+U</a:t>
              </a:r>
              <a:r>
                <a:rPr kumimoji="0" lang="en-US" sz="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765089" y="153335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0</a:t>
              </a:r>
              <a:endPara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604797" y="5952207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8674" y="758534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8381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IXS_DeltaDe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" y="2233826"/>
            <a:ext cx="6587140" cy="40803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between localized and delocalized states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000" y="1274208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Elastic line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06236" y="2166763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(d-d excitations)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23642" y="4766722"/>
            <a:ext cx="2574454" cy="877966"/>
          </a:xfrm>
          <a:prstGeom prst="roundRect">
            <a:avLst>
              <a:gd name="adj" fmla="val 1533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Itinerant excitations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(charge-transfer)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7271" y="6564222"/>
            <a:ext cx="350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W. Haverkort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57004 (2014)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184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between localized and delocalized states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fig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14433"/>
            <a:ext cx="7920000" cy="52251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5600" y="1042441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LDA+Ligand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Field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03141" y="1042441"/>
            <a:ext cx="2567059" cy="533764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LDA+DMFT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017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31 at 12.50.2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8" y="989999"/>
            <a:ext cx="2923436" cy="49536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expansion – |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dependence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creen Shot 2013-10-30 at 23.52.20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216" y="1066200"/>
            <a:ext cx="3626784" cy="487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000" y="5864664"/>
            <a:ext cx="28002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A. Bradley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B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205105 (2011).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7289" y="5908548"/>
            <a:ext cx="2984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A. Gordon,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Euro. Phys.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26004 (2008)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240431"/>
            <a:ext cx="26543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99, 257401 (2007)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7511" y="2980531"/>
            <a:ext cx="3944578" cy="1259900"/>
          </a:xfrm>
          <a:prstGeom prst="roundRect">
            <a:avLst>
              <a:gd name="adj" fmla="val 113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are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multipole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excitations at lower energy so much sharper and thus clearer to see?</a:t>
            </a:r>
          </a:p>
        </p:txBody>
      </p:sp>
    </p:spTree>
    <p:extLst>
      <p:ext uri="{BB962C8B-B14F-4D97-AF65-F5344CB8AC3E}">
        <p14:creationId xmlns:p14="http://schemas.microsoft.com/office/powerpoint/2010/main" val="600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Some theoretical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E20A87-9B57-2313-0787-AFE242775E28}"/>
              </a:ext>
            </a:extLst>
          </p:cNvPr>
          <p:cNvSpPr/>
          <p:nvPr/>
        </p:nvSpPr>
        <p:spPr>
          <a:xfrm>
            <a:off x="250825" y="105273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quantization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220C31-B57F-2472-582F-E7E80B511D53}"/>
              </a:ext>
            </a:extLst>
          </p:cNvPr>
          <p:cNvSpPr/>
          <p:nvPr/>
        </p:nvSpPr>
        <p:spPr>
          <a:xfrm>
            <a:off x="250825" y="213285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 theory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Green’s functions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472A4E-8A96-2993-3F81-4D3645AC073C}"/>
              </a:ext>
            </a:extLst>
          </p:cNvPr>
          <p:cNvSpPr/>
          <p:nvPr/>
        </p:nvSpPr>
        <p:spPr>
          <a:xfrm>
            <a:off x="250825" y="321297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optimization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5A034A-F9DD-3DC4-2EC2-A8D7ADD34A07}"/>
              </a:ext>
            </a:extLst>
          </p:cNvPr>
          <p:cNvSpPr/>
          <p:nvPr/>
        </p:nvSpPr>
        <p:spPr>
          <a:xfrm>
            <a:off x="5143939" y="5122687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also lecture notes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Youtube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DE99D-B1D1-11B6-56BA-13C8FDEEEB86}"/>
              </a:ext>
            </a:extLst>
          </p:cNvPr>
          <p:cNvSpPr txBox="1"/>
          <p:nvPr/>
        </p:nvSpPr>
        <p:spPr>
          <a:xfrm>
            <a:off x="224794" y="6470684"/>
            <a:ext cx="48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https://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www.youtube.com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/@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MauritsHaverkort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DBF4-C67F-F1FE-12B8-9D190415EE68}"/>
              </a:ext>
            </a:extLst>
          </p:cNvPr>
          <p:cNvSpPr/>
          <p:nvPr/>
        </p:nvSpPr>
        <p:spPr>
          <a:xfrm>
            <a:off x="219047" y="2042747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CCB6FF-66F1-9FC0-D254-848702AD9AE7}"/>
              </a:ext>
            </a:extLst>
          </p:cNvPr>
          <p:cNvSpPr/>
          <p:nvPr/>
        </p:nvSpPr>
        <p:spPr>
          <a:xfrm>
            <a:off x="129450" y="964546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7669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Density functional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5F2AE6-E7B2-F229-29EB-09752EA6C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4"/>
          <a:stretch/>
        </p:blipFill>
        <p:spPr>
          <a:xfrm>
            <a:off x="0" y="980728"/>
            <a:ext cx="5940152" cy="53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404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Crystal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4681215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external effective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DB9BE-235F-3095-CC4F-50F18C7B7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73" y="2132856"/>
            <a:ext cx="7772400" cy="740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5A0F2-FC22-05AD-81F9-21A19E393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59" y="2927758"/>
            <a:ext cx="8476753" cy="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573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Crystal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96076A-6F81-CEBE-DA9C-50977E9B53EF}"/>
              </a:ext>
            </a:extLst>
          </p:cNvPr>
          <p:cNvSpPr/>
          <p:nvPr/>
        </p:nvSpPr>
        <p:spPr>
          <a:xfrm>
            <a:off x="179512" y="1052736"/>
            <a:ext cx="4681215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external effective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085CB-3A1B-F7A0-47EC-38F395835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/>
          <a:stretch/>
        </p:blipFill>
        <p:spPr>
          <a:xfrm>
            <a:off x="-10452" y="2204864"/>
            <a:ext cx="9138424" cy="40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98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Crystal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96076A-6F81-CEBE-DA9C-50977E9B53EF}"/>
              </a:ext>
            </a:extLst>
          </p:cNvPr>
          <p:cNvSpPr/>
          <p:nvPr/>
        </p:nvSpPr>
        <p:spPr>
          <a:xfrm>
            <a:off x="179512" y="1052736"/>
            <a:ext cx="4681215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external effective potential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45699-AD5E-6B1D-10D1-6E4A5FB9B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5"/>
            <a:ext cx="8964488" cy="42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866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5A0F2-FC22-05AD-81F9-21A19E393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23" y="3789040"/>
            <a:ext cx="8476753" cy="645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EEC85-E9F5-2870-8063-2F01BB85A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60" y="2028991"/>
            <a:ext cx="7772400" cy="15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382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8BE4A-F3BF-F6D6-7384-519FEF434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"/>
          <a:stretch/>
        </p:blipFill>
        <p:spPr>
          <a:xfrm>
            <a:off x="0" y="2303670"/>
            <a:ext cx="9036496" cy="3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6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5660931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00D78-E261-76D9-D419-B3E60FDEB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016"/>
            <a:ext cx="9146417" cy="43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28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15DBC-9C44-6EA8-ED58-5F18A8707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/>
          <a:stretch/>
        </p:blipFill>
        <p:spPr>
          <a:xfrm>
            <a:off x="0" y="2420888"/>
            <a:ext cx="9176425" cy="38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14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A237B-1416-6557-3C11-D557B7D6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5"/>
            <a:ext cx="8964488" cy="42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53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 err="1"/>
              <a:t>NiO</a:t>
            </a:r>
            <a:r>
              <a:rPr lang="en-CA" dirty="0"/>
              <a:t> – Ligand 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96A37B-EB52-F417-3011-8A158F9E4941}"/>
              </a:ext>
            </a:extLst>
          </p:cNvPr>
          <p:cNvSpPr/>
          <p:nvPr/>
        </p:nvSpPr>
        <p:spPr>
          <a:xfrm>
            <a:off x="179512" y="1052736"/>
            <a:ext cx="5544616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 a solid by a single atom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ligand atoms (linear combinations of O atoms)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75FB5E-604C-DA58-3142-A9128F075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05046" cy="42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7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Obtain a crystal-field from a ligand field Hamiltonian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2DE1C-A109-D625-9736-69720FEC8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7"/>
            <a:ext cx="8893174" cy="32036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72D882-A5E8-85F6-6878-D8956D3D9BA4}"/>
              </a:ext>
            </a:extLst>
          </p:cNvPr>
          <p:cNvSpPr/>
          <p:nvPr/>
        </p:nvSpPr>
        <p:spPr>
          <a:xfrm>
            <a:off x="2888859" y="4744743"/>
            <a:ext cx="3366281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Orbital dependent “dilution” of Coulomb interaction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6720C-5121-5BA5-ABB3-D9465CC6D2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1" r="1355"/>
          <a:stretch/>
        </p:blipFill>
        <p:spPr>
          <a:xfrm>
            <a:off x="6516216" y="4184370"/>
            <a:ext cx="2376264" cy="203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AA0FA-0EAE-556E-7A30-5003C0CF0D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1" r="1853" b="1642"/>
          <a:stretch/>
        </p:blipFill>
        <p:spPr>
          <a:xfrm>
            <a:off x="107504" y="4181252"/>
            <a:ext cx="2539952" cy="21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3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Anderson impurity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EC56EE-530A-CF55-8F8F-EEC84565C7C9}"/>
              </a:ext>
            </a:extLst>
          </p:cNvPr>
          <p:cNvSpPr/>
          <p:nvPr/>
        </p:nvSpPr>
        <p:spPr>
          <a:xfrm>
            <a:off x="218402" y="980728"/>
            <a:ext cx="3366281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geometries to represent the bath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2701D-1F5B-FC19-7223-55AB7C463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51"/>
          <a:stretch/>
        </p:blipFill>
        <p:spPr>
          <a:xfrm>
            <a:off x="0" y="2043040"/>
            <a:ext cx="1910034" cy="350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DAE2C-A172-FBA2-EC02-C245E9C9C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537"/>
          <a:stretch/>
        </p:blipFill>
        <p:spPr>
          <a:xfrm>
            <a:off x="0" y="2043040"/>
            <a:ext cx="5940152" cy="3507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F1524-7485-A3A6-8D1A-B362D9562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65"/>
          <a:stretch/>
        </p:blipFill>
        <p:spPr>
          <a:xfrm>
            <a:off x="444" y="2043040"/>
            <a:ext cx="9143556" cy="35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EF1524-7485-A3A6-8D1A-B362D9562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2" r="-765"/>
          <a:stretch/>
        </p:blipFill>
        <p:spPr>
          <a:xfrm>
            <a:off x="0" y="2030020"/>
            <a:ext cx="3131840" cy="35073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Anderson impurity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EC56EE-530A-CF55-8F8F-EEC84565C7C9}"/>
              </a:ext>
            </a:extLst>
          </p:cNvPr>
          <p:cNvSpPr/>
          <p:nvPr/>
        </p:nvSpPr>
        <p:spPr>
          <a:xfrm>
            <a:off x="218402" y="980728"/>
            <a:ext cx="3366281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Schur’s formula for matrix inversion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818D0862-9065-7494-C9D4-22E469CBC6DE}"/>
              </a:ext>
            </a:extLst>
          </p:cNvPr>
          <p:cNvSpPr/>
          <p:nvPr/>
        </p:nvSpPr>
        <p:spPr>
          <a:xfrm>
            <a:off x="107504" y="3356992"/>
            <a:ext cx="1458416" cy="792088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2BBB-D108-D084-38B6-62DFA93A1AAA}"/>
              </a:ext>
            </a:extLst>
          </p:cNvPr>
          <p:cNvSpPr txBox="1"/>
          <p:nvPr/>
        </p:nvSpPr>
        <p:spPr>
          <a:xfrm>
            <a:off x="1169368" y="3687415"/>
            <a:ext cx="66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BABF5-F6AD-DCD8-8796-CDA64E3E8B10}"/>
              </a:ext>
            </a:extLst>
          </p:cNvPr>
          <p:cNvSpPr txBox="1"/>
          <p:nvPr/>
        </p:nvSpPr>
        <p:spPr>
          <a:xfrm>
            <a:off x="1901542" y="4653136"/>
            <a:ext cx="66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E7E3F-9DC3-C336-8963-2E41A7836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582" y="2244313"/>
            <a:ext cx="28829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50E73-10F0-C539-FEF1-7F45A89BF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3356992"/>
            <a:ext cx="58293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F7DFB-E218-B66B-9D57-03012642A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762" y="4497835"/>
            <a:ext cx="25908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B1B2A3-3090-F387-9554-22735E5E0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724" y="5511678"/>
            <a:ext cx="3708400" cy="723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601E29-BDDD-6E35-6034-D92CBBC82A38}"/>
              </a:ext>
            </a:extLst>
          </p:cNvPr>
          <p:cNvSpPr txBox="1"/>
          <p:nvPr/>
        </p:nvSpPr>
        <p:spPr>
          <a:xfrm>
            <a:off x="218402" y="643237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10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41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Example – Auger-Meitner lifetime of core holes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9E7E3F-9DC3-C336-8963-2E41A78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1815"/>
            <a:ext cx="28829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50E73-10F0-C539-FEF1-7F45A89BF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767" y="1020213"/>
            <a:ext cx="58293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F7DFB-E218-B66B-9D57-03012642A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705" y="2161056"/>
            <a:ext cx="25908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B1B2A3-3090-F387-9554-22735E5E0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667" y="3174899"/>
            <a:ext cx="3708400" cy="7239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8CBD6E-9C94-7630-DB2A-998CB743611F}"/>
              </a:ext>
            </a:extLst>
          </p:cNvPr>
          <p:cNvSpPr/>
          <p:nvPr/>
        </p:nvSpPr>
        <p:spPr>
          <a:xfrm>
            <a:off x="98345" y="3898799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Atomic Hamiltonian only including bound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23F0C-AAEE-1BF5-B57C-6EF0264F6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25" y="4013696"/>
            <a:ext cx="457200" cy="279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1FBA725-6B7D-802D-65C5-AE9075CF1DCC}"/>
              </a:ext>
            </a:extLst>
          </p:cNvPr>
          <p:cNvSpPr/>
          <p:nvPr/>
        </p:nvSpPr>
        <p:spPr>
          <a:xfrm>
            <a:off x="125700" y="4678676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Coulomb operator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2837BAE-E27C-4024-A484-231A7F758574}"/>
              </a:ext>
            </a:extLst>
          </p:cNvPr>
          <p:cNvSpPr/>
          <p:nvPr/>
        </p:nvSpPr>
        <p:spPr>
          <a:xfrm>
            <a:off x="98345" y="5502581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Atomic Hamiltonian with one free electron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E20AC4-A36E-C747-1E2F-78D37D89C8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736" y="5606485"/>
            <a:ext cx="457200" cy="27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BA736-1E00-2AF4-3575-DF63A4D0CB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195" y="4793573"/>
            <a:ext cx="66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Auger-Meitner lifetime in Ho – Dy nuclear transition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4A7121-D658-12FC-3288-A1413DB52523}"/>
              </a:ext>
            </a:extLst>
          </p:cNvPr>
          <p:cNvGrpSpPr>
            <a:grpSpLocks/>
          </p:cNvGrpSpPr>
          <p:nvPr/>
        </p:nvGrpSpPr>
        <p:grpSpPr>
          <a:xfrm>
            <a:off x="268065" y="1052736"/>
            <a:ext cx="9001000" cy="5112568"/>
            <a:chOff x="6069873" y="7255541"/>
            <a:chExt cx="6529846" cy="38122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CB20F5-CF61-62BC-8AB1-7CF4B38A9436}"/>
                </a:ext>
              </a:extLst>
            </p:cNvPr>
            <p:cNvSpPr/>
            <p:nvPr/>
          </p:nvSpPr>
          <p:spPr>
            <a:xfrm>
              <a:off x="6069873" y="8971440"/>
              <a:ext cx="6412525" cy="44691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ctr" defTabSz="440260"/>
              <a:endParaRPr lang="en-CA" sz="2880" b="0">
                <a:solidFill>
                  <a:srgbClr val="FFFFFF"/>
                </a:solidFill>
                <a:latin typeface="Helvetica"/>
                <a:ea typeface="+mn-ea"/>
                <a:cs typeface="+mn-cs"/>
                <a:sym typeface="Tahoma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9309EC-8F72-BE30-ED67-791C1DEEE453}"/>
                </a:ext>
              </a:extLst>
            </p:cNvPr>
            <p:cNvGrpSpPr/>
            <p:nvPr/>
          </p:nvGrpSpPr>
          <p:grpSpPr>
            <a:xfrm>
              <a:off x="6104263" y="7255541"/>
              <a:ext cx="6495456" cy="3812263"/>
              <a:chOff x="6251193" y="7380000"/>
              <a:chExt cx="7315200" cy="41154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E857D3-13A5-6760-F9A9-7A4A83674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193" y="7380000"/>
                <a:ext cx="7315200" cy="4114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EF67FD-72F5-5FBC-6389-68B127FBC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193" y="7380621"/>
                <a:ext cx="7315200" cy="411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843332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Example – Fluorescence lifetime of core holes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9E7E3F-9DC3-C336-8963-2E41A78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1815"/>
            <a:ext cx="28829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50E73-10F0-C539-FEF1-7F45A89BF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767" y="1020213"/>
            <a:ext cx="58293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F7DFB-E218-B66B-9D57-03012642A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705" y="2161056"/>
            <a:ext cx="25908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B1B2A3-3090-F387-9554-22735E5E0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667" y="3174899"/>
            <a:ext cx="3708400" cy="7239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8CBD6E-9C94-7630-DB2A-998CB743611F}"/>
              </a:ext>
            </a:extLst>
          </p:cNvPr>
          <p:cNvSpPr/>
          <p:nvPr/>
        </p:nvSpPr>
        <p:spPr>
          <a:xfrm>
            <a:off x="98345" y="3898799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Atomic Hamiltonian without photons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23F0C-AAEE-1BF5-B57C-6EF0264F6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25" y="4013696"/>
            <a:ext cx="457200" cy="279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1FBA725-6B7D-802D-65C5-AE9075CF1DCC}"/>
              </a:ext>
            </a:extLst>
          </p:cNvPr>
          <p:cNvSpPr/>
          <p:nvPr/>
        </p:nvSpPr>
        <p:spPr>
          <a:xfrm>
            <a:off x="125700" y="4678676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Electron photon interaction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2837BAE-E27C-4024-A484-231A7F758574}"/>
              </a:ext>
            </a:extLst>
          </p:cNvPr>
          <p:cNvSpPr/>
          <p:nvPr/>
        </p:nvSpPr>
        <p:spPr>
          <a:xfrm>
            <a:off x="98345" y="5502581"/>
            <a:ext cx="6273855" cy="53831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Atomic Hamiltonian with one photon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E20AC4-A36E-C747-1E2F-78D37D89C8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736" y="5606485"/>
            <a:ext cx="457200" cy="279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BA736-1E00-2AF4-3575-DF63A4D0CB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195" y="4793573"/>
            <a:ext cx="66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2317158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Fluorescence lifetime in Mn – Fe nuclear transition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83C00-55A8-F84B-6309-7149196F2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1772"/>
            <a:ext cx="7240780" cy="53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5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Fluorescence lifetime in Mn – Fe nuclear transition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20B98-0CAB-8F75-82E7-0250C712D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" y="980728"/>
            <a:ext cx="8659978" cy="51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282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Fluorescence lifetime in Mn – Fe nuclear transition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A00752-5333-1300-8C3F-C774A0395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" y="1020977"/>
            <a:ext cx="8050780" cy="51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84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Mixing of states with different photon number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AEA25-8317-CA71-6434-7BD198A76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174"/>
            <a:ext cx="9144000" cy="49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98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Resonances in RIXS – Ce f-f transitions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CAD6C-6175-30FA-C42A-3387CAD16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64383"/>
            <a:ext cx="7599404" cy="52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2633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Dynamical mean-field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172530E-E079-83B4-3DDC-1A711C8126A0}"/>
              </a:ext>
            </a:extLst>
          </p:cNvPr>
          <p:cNvSpPr/>
          <p:nvPr/>
        </p:nvSpPr>
        <p:spPr>
          <a:xfrm>
            <a:off x="218402" y="980728"/>
            <a:ext cx="4353598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are the parameters of the Bath in an Anderson impurity 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6F636-670F-94AE-8445-CAF89511A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65"/>
          <a:stretch/>
        </p:blipFill>
        <p:spPr>
          <a:xfrm>
            <a:off x="444" y="2043040"/>
            <a:ext cx="9143556" cy="3507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A26D6-735B-2BFB-E7B9-57B66B063E44}"/>
              </a:ext>
            </a:extLst>
          </p:cNvPr>
          <p:cNvSpPr txBox="1"/>
          <p:nvPr/>
        </p:nvSpPr>
        <p:spPr>
          <a:xfrm>
            <a:off x="250825" y="643237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6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552144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DMFT – short 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91EF0A-A175-241A-3743-DA14336E25DD}"/>
              </a:ext>
            </a:extLst>
          </p:cNvPr>
          <p:cNvSpPr/>
          <p:nvPr/>
        </p:nvSpPr>
        <p:spPr>
          <a:xfrm>
            <a:off x="218402" y="980729"/>
            <a:ext cx="4569622" cy="504056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atoms interacting with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A24DD3-D3D7-727B-CFE9-A9E16D5B5DE9}"/>
              </a:ext>
            </a:extLst>
          </p:cNvPr>
          <p:cNvSpPr/>
          <p:nvPr/>
        </p:nvSpPr>
        <p:spPr>
          <a:xfrm>
            <a:off x="827584" y="19244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7696A-013E-D9F9-EBD8-EF9CEA5367D6}"/>
              </a:ext>
            </a:extLst>
          </p:cNvPr>
          <p:cNvSpPr/>
          <p:nvPr/>
        </p:nvSpPr>
        <p:spPr>
          <a:xfrm>
            <a:off x="2025890" y="192441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B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9E4B13-C55F-0B17-6F24-FFE2CC4E9B1C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1331640" y="2176440"/>
            <a:ext cx="6942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7CA3ADB-E48D-7702-F1B2-6E0BC1203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62" y="1772816"/>
            <a:ext cx="28829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7074E-FCBF-ECAA-85B0-86797A5FD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2950528"/>
            <a:ext cx="58293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415E90-3747-DB8F-5FDB-33F665EC8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4232615"/>
            <a:ext cx="6159500" cy="762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9E76250-64BE-5A0C-97F3-B590BB7B04D9}"/>
              </a:ext>
            </a:extLst>
          </p:cNvPr>
          <p:cNvSpPr/>
          <p:nvPr/>
        </p:nvSpPr>
        <p:spPr>
          <a:xfrm>
            <a:off x="218402" y="5238036"/>
            <a:ext cx="7737974" cy="93610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a non-interacting reference system such that it has the same Green’s function as G(BB,</a:t>
            </a:r>
            <a:r>
              <a:rPr lang="el-GR" sz="2000" dirty="0">
                <a:solidFill>
                  <a:srgbClr val="000000"/>
                </a:solidFill>
                <a:latin typeface="Arial"/>
              </a:rPr>
              <a:t>ω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A709D-FB0D-77E6-63FB-EE12C8CAD42C}"/>
              </a:ext>
            </a:extLst>
          </p:cNvPr>
          <p:cNvSpPr txBox="1"/>
          <p:nvPr/>
        </p:nvSpPr>
        <p:spPr>
          <a:xfrm>
            <a:off x="250825" y="643237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9913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DMFT – short 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7624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Some theoretical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7114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XAS and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– an example for s to 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Haverkort x-ray spectroscopy 03A mod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55" t="41823" r="36528" b="32036"/>
          <a:stretch/>
        </p:blipFill>
        <p:spPr>
          <a:xfrm>
            <a:off x="3403600" y="3251200"/>
            <a:ext cx="2552700" cy="168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9989" y="5015468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03600" y="5092700"/>
            <a:ext cx="12700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98288" y="3695700"/>
            <a:ext cx="111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3300" y="3378200"/>
            <a:ext cx="7493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54700" y="4635501"/>
            <a:ext cx="2575700" cy="1731300"/>
          </a:xfrm>
          <a:prstGeom prst="roundRect">
            <a:avLst>
              <a:gd name="adj" fmla="val 1458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Absorption –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[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]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Symbol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(in Landau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Lifschitz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 absorption is Re[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])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1343240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204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54700" y="4635501"/>
            <a:ext cx="2575700" cy="1731300"/>
          </a:xfrm>
          <a:prstGeom prst="roundRect">
            <a:avLst>
              <a:gd name="adj" fmla="val 1458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Absorption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–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[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59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375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271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3375" y="312518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5271" y="312518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1479" y="311235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375" y="475812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5271" y="475812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479" y="474529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ame 1"/>
          <p:cNvSpPr/>
          <p:nvPr/>
        </p:nvSpPr>
        <p:spPr>
          <a:xfrm>
            <a:off x="390739" y="1158410"/>
            <a:ext cx="3307330" cy="2288907"/>
          </a:xfrm>
          <a:prstGeom prst="frame">
            <a:avLst>
              <a:gd name="adj1" fmla="val 57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186814" y="1297978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79494" y="2679696"/>
            <a:ext cx="639860" cy="65788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877852" y="3658529"/>
            <a:ext cx="3654148" cy="1784606"/>
          </a:xfrm>
          <a:prstGeom prst="roundRect">
            <a:avLst>
              <a:gd name="adj" fmla="val 114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Spectrum measured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x-polarized light</a:t>
            </a:r>
          </a:p>
        </p:txBody>
      </p:sp>
    </p:spTree>
    <p:extLst>
      <p:ext uri="{BB962C8B-B14F-4D97-AF65-F5344CB8AC3E}">
        <p14:creationId xmlns:p14="http://schemas.microsoft.com/office/powerpoint/2010/main" val="235494601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375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271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479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5271" y="312518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1479" y="311235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375" y="475812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5271" y="475812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479" y="474529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186814" y="1297978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019354" y="2679696"/>
            <a:ext cx="9210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725346" y="1118399"/>
            <a:ext cx="3654148" cy="1784606"/>
          </a:xfrm>
          <a:prstGeom prst="roundRect">
            <a:avLst>
              <a:gd name="adj" fmla="val 114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Spectrum measured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y-polarized light</a:t>
            </a:r>
          </a:p>
        </p:txBody>
      </p:sp>
      <p:sp>
        <p:nvSpPr>
          <p:cNvPr id="2" name="Frame 1"/>
          <p:cNvSpPr/>
          <p:nvPr/>
        </p:nvSpPr>
        <p:spPr>
          <a:xfrm>
            <a:off x="2846815" y="2679696"/>
            <a:ext cx="3307330" cy="2288907"/>
          </a:xfrm>
          <a:prstGeom prst="frame">
            <a:avLst>
              <a:gd name="adj1" fmla="val 57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721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375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271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479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5271" y="312518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1479" y="311235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375" y="475812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3375" y="3126314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479" y="474529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186814" y="1297978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019354" y="1730637"/>
            <a:ext cx="0" cy="9490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66954" y="3993490"/>
            <a:ext cx="3654148" cy="1784606"/>
          </a:xfrm>
          <a:prstGeom prst="roundRect">
            <a:avLst>
              <a:gd name="adj" fmla="val 114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Spectrum measured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z-polarized light</a:t>
            </a:r>
          </a:p>
        </p:txBody>
      </p:sp>
      <p:sp>
        <p:nvSpPr>
          <p:cNvPr id="2" name="Frame 1"/>
          <p:cNvSpPr/>
          <p:nvPr/>
        </p:nvSpPr>
        <p:spPr>
          <a:xfrm>
            <a:off x="5365689" y="4485352"/>
            <a:ext cx="3307330" cy="2288907"/>
          </a:xfrm>
          <a:prstGeom prst="frame">
            <a:avLst>
              <a:gd name="adj1" fmla="val 57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602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93375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271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479" y="147941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1479" y="311235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479" y="4745297"/>
            <a:ext cx="2497941" cy="163294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186814" y="1297978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019354" y="1730637"/>
            <a:ext cx="934984" cy="9490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1359" y="1118399"/>
            <a:ext cx="3654148" cy="1784606"/>
          </a:xfrm>
          <a:prstGeom prst="roundRect">
            <a:avLst>
              <a:gd name="adj" fmla="val 114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Spectrum measured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y+z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)-polarized light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06AAF3-1036-D3B5-5A63-6BA145FD9B28}"/>
              </a:ext>
            </a:extLst>
          </p:cNvPr>
          <p:cNvSpPr/>
          <p:nvPr/>
        </p:nvSpPr>
        <p:spPr>
          <a:xfrm>
            <a:off x="5854700" y="4635501"/>
            <a:ext cx="2575700" cy="1731300"/>
          </a:xfrm>
          <a:prstGeom prst="roundRect">
            <a:avLst>
              <a:gd name="adj" fmla="val 1458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Absorption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–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[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011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17" y="2460235"/>
            <a:ext cx="5298219" cy="37439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a TENSOR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186814" y="1297978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019354" y="1730637"/>
            <a:ext cx="934984" cy="9490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1359" y="1118399"/>
            <a:ext cx="3654148" cy="1784606"/>
          </a:xfrm>
          <a:prstGeom prst="roundRect">
            <a:avLst>
              <a:gd name="adj" fmla="val 1146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Spectrum measured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y+z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)-polarized 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77D75-7B2A-214E-9817-80B829C8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3" y="3090729"/>
            <a:ext cx="1862704" cy="288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1DAEB-7BC5-6846-5A0D-DAE492D7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89" y="3052946"/>
            <a:ext cx="1862704" cy="28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58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cubic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68781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tetragonal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5500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orthorhombic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7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4678772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monoclinic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7097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triclinic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037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materials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653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conductivity tensor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materials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04355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9" b="8451"/>
          <a:stretch/>
        </p:blipFill>
        <p:spPr>
          <a:xfrm>
            <a:off x="0" y="1384300"/>
            <a:ext cx="9144000" cy="4927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 rules for circular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dichroism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orbital and spin momentum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9877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92" b="23586"/>
          <a:stretch/>
        </p:blipFill>
        <p:spPr>
          <a:xfrm>
            <a:off x="0" y="1739900"/>
            <a:ext cx="9144000" cy="35941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al.’s sum-rules in tensor form. s to p excitations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652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1206500" y="1742944"/>
            <a:ext cx="7325500" cy="52199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Resonant X-ray Diffraction (RXD)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-91144" y="2188126"/>
            <a:ext cx="2561994" cy="3999442"/>
            <a:chOff x="2719492" y="2188126"/>
            <a:chExt cx="2561994" cy="3999442"/>
          </a:xfrm>
        </p:grpSpPr>
        <p:sp>
          <p:nvSpPr>
            <p:cNvPr id="108" name="Pie 107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Arc 110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Delay 46"/>
            <p:cNvSpPr/>
            <p:nvPr/>
          </p:nvSpPr>
          <p:spPr>
            <a:xfrm rot="16663366">
              <a:off x="3328931" y="3288887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8585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2" name="Delay 46"/>
            <p:cNvSpPr/>
            <p:nvPr/>
          </p:nvSpPr>
          <p:spPr>
            <a:xfrm rot="6927349">
              <a:off x="3749364" y="3539736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now momentum, i.e. spatial resolved, from XAS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206500" y="1086597"/>
            <a:ext cx="7325500" cy="52199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(XAS) at the TM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594100" y="3797300"/>
            <a:ext cx="4937900" cy="2540000"/>
          </a:xfrm>
          <a:prstGeom prst="roundRect">
            <a:avLst>
              <a:gd name="adj" fmla="val 916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Hannon, Trammel, Bloom, Gibbs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1245 (1988)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5663 (1991)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Rev. Mod. Phys.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1509 (1994)</a:t>
            </a:r>
          </a:p>
        </p:txBody>
      </p:sp>
    </p:spTree>
    <p:extLst>
      <p:ext uri="{BB962C8B-B14F-4D97-AF65-F5344CB8AC3E}">
        <p14:creationId xmlns:p14="http://schemas.microsoft.com/office/powerpoint/2010/main" val="328728840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magnetic Bragg reflection of Ho metal film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91144" y="2188126"/>
            <a:ext cx="2561994" cy="3999442"/>
            <a:chOff x="2719492" y="2188126"/>
            <a:chExt cx="2561994" cy="3999442"/>
          </a:xfrm>
        </p:grpSpPr>
        <p:sp>
          <p:nvSpPr>
            <p:cNvPr id="7" name="Pie 6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elay 46"/>
            <p:cNvSpPr/>
            <p:nvPr/>
          </p:nvSpPr>
          <p:spPr>
            <a:xfrm rot="16663366">
              <a:off x="3328931" y="3288887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585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6927349">
              <a:off x="3749364" y="3539736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2547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mod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magnetic Bragg reflection of Ho metal film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45767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Absorption and diffraction – two sides of the same coin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5" name="Picture 104" descr="TwoLevelLogoWhiteOp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4" y="3052883"/>
            <a:ext cx="5080000" cy="3314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C724958-A712-8E29-A163-DA85BAD37853}"/>
              </a:ext>
            </a:extLst>
          </p:cNvPr>
          <p:cNvGrpSpPr/>
          <p:nvPr/>
        </p:nvGrpSpPr>
        <p:grpSpPr>
          <a:xfrm>
            <a:off x="5352918" y="1271208"/>
            <a:ext cx="3179082" cy="1252073"/>
            <a:chOff x="5352918" y="1271208"/>
            <a:chExt cx="3179082" cy="1252073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D894F7B-24BE-C605-C35E-DD88C8A2257E}"/>
                </a:ext>
              </a:extLst>
            </p:cNvPr>
            <p:cNvSpPr/>
            <p:nvPr/>
          </p:nvSpPr>
          <p:spPr>
            <a:xfrm>
              <a:off x="5352918" y="1271208"/>
              <a:ext cx="3179082" cy="1252073"/>
            </a:xfrm>
            <a:prstGeom prst="roundRect">
              <a:avLst>
                <a:gd name="adj" fmla="val 1378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Polarizability: displacement of the electron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DC2E8D-8793-9C39-DCF2-AFC29B889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792" y="1401501"/>
              <a:ext cx="279400" cy="304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C12AEC-8C0D-52EC-7C5B-3F3116D4699B}"/>
              </a:ext>
            </a:extLst>
          </p:cNvPr>
          <p:cNvGrpSpPr/>
          <p:nvPr/>
        </p:nvGrpSpPr>
        <p:grpSpPr>
          <a:xfrm>
            <a:off x="5352918" y="2818957"/>
            <a:ext cx="3179082" cy="1252073"/>
            <a:chOff x="5352918" y="2818957"/>
            <a:chExt cx="3179082" cy="125207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B1FC02-23A5-A826-5E2C-62F83596297C}"/>
                </a:ext>
              </a:extLst>
            </p:cNvPr>
            <p:cNvSpPr/>
            <p:nvPr/>
          </p:nvSpPr>
          <p:spPr>
            <a:xfrm>
              <a:off x="5352918" y="2818957"/>
              <a:ext cx="3179082" cy="1252073"/>
            </a:xfrm>
            <a:prstGeom prst="roundRect">
              <a:avLst>
                <a:gd name="adj" fmla="val 1378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Conductivity: movement of the electron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2E128C-65AE-8F71-BA8D-AC029B3A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7643" y="3028635"/>
              <a:ext cx="254000" cy="2032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A1BEF8-9F31-A3BE-6248-D678A795518A}"/>
              </a:ext>
            </a:extLst>
          </p:cNvPr>
          <p:cNvGrpSpPr/>
          <p:nvPr/>
        </p:nvGrpSpPr>
        <p:grpSpPr>
          <a:xfrm>
            <a:off x="5352918" y="4334720"/>
            <a:ext cx="3179082" cy="1252073"/>
            <a:chOff x="5352918" y="4334720"/>
            <a:chExt cx="3179082" cy="125207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51E900-79B9-1AC5-4A3E-1A104D6CFC26}"/>
                </a:ext>
              </a:extLst>
            </p:cNvPr>
            <p:cNvSpPr/>
            <p:nvPr/>
          </p:nvSpPr>
          <p:spPr>
            <a:xfrm>
              <a:off x="5352918" y="4334720"/>
              <a:ext cx="3179082" cy="1252073"/>
            </a:xfrm>
            <a:prstGeom prst="roundRect">
              <a:avLst>
                <a:gd name="adj" fmla="val 1378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Scattering length: acceleration of the electron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693FD7-DC9B-B5C6-E47B-570C3239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6993" y="4392749"/>
              <a:ext cx="2413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4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577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45701150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04287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35043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72631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30925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3191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13947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1535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9829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24768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55524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93112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51406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52918" y="1271208"/>
            <a:ext cx="3179082" cy="613121"/>
          </a:xfrm>
          <a:prstGeom prst="roundRect">
            <a:avLst>
              <a:gd name="adj" fmla="val 916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Crystalline solid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Absorption and diffraction – two sides of the same coin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0742" y="1737174"/>
            <a:ext cx="8608818" cy="3082884"/>
            <a:chOff x="-40742" y="1737174"/>
            <a:chExt cx="8608818" cy="3082884"/>
          </a:xfrm>
        </p:grpSpPr>
        <p:sp>
          <p:nvSpPr>
            <p:cNvPr id="3" name="TextBox 2"/>
            <p:cNvSpPr txBox="1"/>
            <p:nvPr/>
          </p:nvSpPr>
          <p:spPr>
            <a:xfrm>
              <a:off x="1684787" y="265027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Delay 46"/>
            <p:cNvSpPr/>
            <p:nvPr/>
          </p:nvSpPr>
          <p:spPr>
            <a:xfrm rot="13441991">
              <a:off x="-4074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Delay 46"/>
            <p:cNvSpPr/>
            <p:nvPr/>
          </p:nvSpPr>
          <p:spPr>
            <a:xfrm rot="13441991">
              <a:off x="756776" y="1954351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Delay 46"/>
            <p:cNvSpPr/>
            <p:nvPr/>
          </p:nvSpPr>
          <p:spPr>
            <a:xfrm rot="13441991">
              <a:off x="1400785" y="1737174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Delay 46"/>
            <p:cNvSpPr/>
            <p:nvPr/>
          </p:nvSpPr>
          <p:spPr>
            <a:xfrm rot="13441991">
              <a:off x="239079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6191" y="262645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81575" y="270881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84115" y="273612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88994" y="2095696"/>
              <a:ext cx="3179082" cy="2724362"/>
            </a:xfrm>
            <a:prstGeom prst="roundRect">
              <a:avLst>
                <a:gd name="adj" fmla="val 916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Each site gets polarized by the photon field and the local charge density starts to oscillate.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Absorption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411663" y="4064481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11663" y="4495616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38397" y="370719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33377" y="416939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649907" y="3714807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1400" y="370719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22911" y="370719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04991" y="416178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927" y="4052429"/>
            <a:ext cx="42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411663" y="398100"/>
            <a:ext cx="0" cy="425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e 15"/>
          <p:cNvSpPr/>
          <p:nvPr/>
        </p:nvSpPr>
        <p:spPr>
          <a:xfrm>
            <a:off x="2674729" y="1340592"/>
            <a:ext cx="1485815" cy="1532187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c 16"/>
          <p:cNvSpPr/>
          <p:nvPr/>
        </p:nvSpPr>
        <p:spPr>
          <a:xfrm>
            <a:off x="2661870" y="1368234"/>
            <a:ext cx="1498674" cy="1504545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elay 46"/>
          <p:cNvSpPr/>
          <p:nvPr/>
        </p:nvSpPr>
        <p:spPr>
          <a:xfrm rot="3765503">
            <a:off x="3154623" y="2914673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 between resonant x-ray diffraction and absorption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9908" y="2196325"/>
            <a:ext cx="2561994" cy="3999442"/>
            <a:chOff x="2719492" y="2188126"/>
            <a:chExt cx="2561994" cy="3999442"/>
          </a:xfrm>
        </p:grpSpPr>
        <p:sp>
          <p:nvSpPr>
            <p:cNvPr id="20" name="Pie 19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elay 46"/>
            <p:cNvSpPr/>
            <p:nvPr/>
          </p:nvSpPr>
          <p:spPr>
            <a:xfrm rot="16663366">
              <a:off x="3328931" y="3288887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585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Delay 46"/>
            <p:cNvSpPr/>
            <p:nvPr/>
          </p:nvSpPr>
          <p:spPr>
            <a:xfrm rot="6927349">
              <a:off x="3749364" y="3539736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86" y="5741175"/>
            <a:ext cx="4737100" cy="5207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00" y="2105093"/>
            <a:ext cx="4279900" cy="4699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636" y="4030810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12000" y="4983912"/>
            <a:ext cx="7956075" cy="1351801"/>
          </a:xfrm>
          <a:prstGeom prst="roundRect">
            <a:avLst>
              <a:gd name="adj" fmla="val 1807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at given momentum determined by  the sum of local scattering with correct phase: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04287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35043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72631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30925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3191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13947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1535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9829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24768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55524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93112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51406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52918" y="1271208"/>
            <a:ext cx="3179082" cy="613121"/>
          </a:xfrm>
          <a:prstGeom prst="roundRect">
            <a:avLst>
              <a:gd name="adj" fmla="val 1807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Crystalline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sollid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Absorption and diffraction – two sides of the same coin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0742" y="1737174"/>
            <a:ext cx="8608818" cy="3082884"/>
            <a:chOff x="-40742" y="1737174"/>
            <a:chExt cx="8608818" cy="3082884"/>
          </a:xfrm>
        </p:grpSpPr>
        <p:sp>
          <p:nvSpPr>
            <p:cNvPr id="3" name="TextBox 2"/>
            <p:cNvSpPr txBox="1"/>
            <p:nvPr/>
          </p:nvSpPr>
          <p:spPr>
            <a:xfrm>
              <a:off x="1684787" y="265027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Delay 46"/>
            <p:cNvSpPr/>
            <p:nvPr/>
          </p:nvSpPr>
          <p:spPr>
            <a:xfrm rot="13441991">
              <a:off x="-4074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Delay 46"/>
            <p:cNvSpPr/>
            <p:nvPr/>
          </p:nvSpPr>
          <p:spPr>
            <a:xfrm rot="13441991">
              <a:off x="756776" y="1954351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Delay 46"/>
            <p:cNvSpPr/>
            <p:nvPr/>
          </p:nvSpPr>
          <p:spPr>
            <a:xfrm rot="13441991">
              <a:off x="1400785" y="1737174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Delay 46"/>
            <p:cNvSpPr/>
            <p:nvPr/>
          </p:nvSpPr>
          <p:spPr>
            <a:xfrm rot="13441991">
              <a:off x="239079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6191" y="262645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81575" y="270881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84115" y="273612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s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88994" y="2095696"/>
              <a:ext cx="3179082" cy="2724362"/>
            </a:xfrm>
            <a:prstGeom prst="roundRect">
              <a:avLst>
                <a:gd name="adj" fmla="val 916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Each site gets polarized by the photon field and the local charge density starts to oscillate.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Absorption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Scattering</a:t>
              </a:r>
            </a:p>
          </p:txBody>
        </p:sp>
      </p:grp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41" y="5567031"/>
            <a:ext cx="2374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9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96" b="5850"/>
          <a:stretch/>
        </p:blipFill>
        <p:spPr>
          <a:xfrm>
            <a:off x="0" y="1358900"/>
            <a:ext cx="9144000" cy="51211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magnetic Bragg reflection of Ho metal film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184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2" b="5850"/>
          <a:stretch/>
        </p:blipFill>
        <p:spPr>
          <a:xfrm>
            <a:off x="0" y="1409700"/>
            <a:ext cx="9144000" cy="50703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 spectra from the literature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7745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8" b="5850"/>
          <a:stretch/>
        </p:blipFill>
        <p:spPr>
          <a:xfrm>
            <a:off x="0" y="1460500"/>
            <a:ext cx="9144000" cy="5019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 spectra from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18003756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2" b="5850"/>
          <a:stretch/>
        </p:blipFill>
        <p:spPr>
          <a:xfrm>
            <a:off x="0" y="1409700"/>
            <a:ext cx="9144000" cy="50703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 spectra from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29944724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8" b="5850"/>
          <a:stretch/>
        </p:blipFill>
        <p:spPr>
          <a:xfrm>
            <a:off x="0" y="1460500"/>
            <a:ext cx="9144000" cy="5019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 spectra from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39036152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72" b="8845"/>
          <a:stretch/>
        </p:blipFill>
        <p:spPr>
          <a:xfrm>
            <a:off x="0" y="1447800"/>
            <a:ext cx="9144000" cy="48387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magnetic Bragg reflection of Ho metal film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919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5" b="5850"/>
          <a:stretch/>
        </p:blipFill>
        <p:spPr>
          <a:xfrm>
            <a:off x="0" y="1473200"/>
            <a:ext cx="9144000" cy="5006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65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184 756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91267" y="2970395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17800" y="2484907"/>
            <a:ext cx="220133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80733" y="2637307"/>
            <a:ext cx="711199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0973806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5" b="15527"/>
          <a:stretch/>
        </p:blipFill>
        <p:spPr>
          <a:xfrm>
            <a:off x="0" y="1473200"/>
            <a:ext cx="9144000" cy="4381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68650015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72" b="11400"/>
          <a:stretch/>
        </p:blipFill>
        <p:spPr>
          <a:xfrm>
            <a:off x="0" y="1447800"/>
            <a:ext cx="9144000" cy="4673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1830381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8" b="11400"/>
          <a:stretch/>
        </p:blipFill>
        <p:spPr>
          <a:xfrm>
            <a:off x="0" y="1460500"/>
            <a:ext cx="9144000" cy="4660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246494661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6" b="12972"/>
          <a:stretch/>
        </p:blipFill>
        <p:spPr>
          <a:xfrm>
            <a:off x="0" y="1473200"/>
            <a:ext cx="9144000" cy="4546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871791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72" b="5850"/>
          <a:stretch/>
        </p:blipFill>
        <p:spPr>
          <a:xfrm>
            <a:off x="0" y="1447800"/>
            <a:ext cx="9144000" cy="5032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use sum-rules to get quantitative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280737370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93" b="5850"/>
          <a:stretch/>
        </p:blipFill>
        <p:spPr>
          <a:xfrm>
            <a:off x="0" y="1371600"/>
            <a:ext cx="9144000" cy="5108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Solve Maxwell's equations (with side conditions)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890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8854" y="1772033"/>
            <a:ext cx="2561994" cy="4423734"/>
            <a:chOff x="-99908" y="1763832"/>
            <a:chExt cx="2561994" cy="442373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888129" y="50805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ie 15"/>
            <p:cNvSpPr/>
            <p:nvPr/>
          </p:nvSpPr>
          <p:spPr>
            <a:xfrm>
              <a:off x="-87049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Arc 16"/>
            <p:cNvSpPr/>
            <p:nvPr/>
          </p:nvSpPr>
          <p:spPr>
            <a:xfrm>
              <a:off x="-99908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Delay 46"/>
            <p:cNvSpPr/>
            <p:nvPr/>
          </p:nvSpPr>
          <p:spPr>
            <a:xfrm rot="3765503">
              <a:off x="392845" y="428040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05019" y="2231176"/>
            <a:ext cx="2561994" cy="3999442"/>
            <a:chOff x="2719492" y="2188126"/>
            <a:chExt cx="2561994" cy="3999442"/>
          </a:xfrm>
        </p:grpSpPr>
        <p:sp>
          <p:nvSpPr>
            <p:cNvPr id="20" name="Pie 19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elay 46"/>
            <p:cNvSpPr/>
            <p:nvPr/>
          </p:nvSpPr>
          <p:spPr>
            <a:xfrm rot="16663366">
              <a:off x="3328931" y="3288887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585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Delay 46"/>
            <p:cNvSpPr/>
            <p:nvPr/>
          </p:nvSpPr>
          <p:spPr>
            <a:xfrm rot="6927349">
              <a:off x="3749364" y="3539736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now excitations , from RXD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538892" y="1935257"/>
            <a:ext cx="2561994" cy="4244697"/>
            <a:chOff x="-99908" y="1935257"/>
            <a:chExt cx="2561994" cy="4244697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Delay 46"/>
            <p:cNvSpPr/>
            <p:nvPr/>
          </p:nvSpPr>
          <p:spPr>
            <a:xfrm rot="16663366">
              <a:off x="509531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039149" y="5410547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Delay 46"/>
            <p:cNvSpPr/>
            <p:nvPr/>
          </p:nvSpPr>
          <p:spPr>
            <a:xfrm rot="6927349">
              <a:off x="781312" y="3296725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Pie 48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c 49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612000" y="1277034"/>
            <a:ext cx="176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54812" y="127703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Resonant X-ray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288685" y="1277034"/>
            <a:ext cx="188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Resonant Inelastic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164033627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pG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040"/>
            <a:ext cx="9144000" cy="1645920"/>
          </a:xfrm>
          <a:prstGeom prst="rect">
            <a:avLst/>
          </a:prstGeom>
        </p:spPr>
      </p:pic>
      <p:pic>
        <p:nvPicPr>
          <p:cNvPr id="4" name="Picture 3" descr="spE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9120"/>
            <a:ext cx="9144000" cy="1645920"/>
          </a:xfrm>
          <a:prstGeom prst="rect">
            <a:avLst/>
          </a:prstGeom>
        </p:spPr>
      </p:pic>
      <p:pic>
        <p:nvPicPr>
          <p:cNvPr id="8" name="Picture 7" descr="sp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904"/>
            <a:ext cx="9144000" cy="1728216"/>
          </a:xfrm>
          <a:prstGeom prst="rect">
            <a:avLst/>
          </a:prstGeom>
        </p:spPr>
      </p:pic>
      <p:pic>
        <p:nvPicPr>
          <p:cNvPr id="10" name="Picture 9" descr="sp2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60"/>
            <a:ext cx="91440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verkort_16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67" y="2949400"/>
            <a:ext cx="4045773" cy="3505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Neutron scattering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313882" y="4762500"/>
            <a:ext cx="4218118" cy="153669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well understood (magnetic dipole),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intensity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q-dispersion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1581" y="5389648"/>
            <a:ext cx="2832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T. Hutchings and E. J.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Samuelsen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3447 (1972)</a:t>
            </a:r>
          </a:p>
        </p:txBody>
      </p:sp>
      <p:pic>
        <p:nvPicPr>
          <p:cNvPr id="22" name="Picture 21" descr="sp2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60"/>
            <a:ext cx="91440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955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development – measure spin dynamics with x-rays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Haverkort_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1098930"/>
            <a:ext cx="4888759" cy="5381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031" y="6017437"/>
            <a:ext cx="41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by 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Ghiringhelli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Braicovich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00759" y="1098931"/>
            <a:ext cx="3031241" cy="111086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Resonant Inelastic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Scattering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6100" y="1358051"/>
            <a:ext cx="4648200" cy="259216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now becomes feasible to measure the dynamics of low energy excitations in: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 films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Interfaces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-crystals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molecules</a:t>
            </a:r>
          </a:p>
        </p:txBody>
      </p:sp>
    </p:spTree>
    <p:extLst>
      <p:ext uri="{BB962C8B-B14F-4D97-AF65-F5344CB8AC3E}">
        <p14:creationId xmlns:p14="http://schemas.microsoft.com/office/powerpoint/2010/main" val="27546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184 756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2 704 156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96854654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very high quality data on small samples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984DA-3133-F1BF-90F6-4954CC098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45"/>
          <a:stretch/>
        </p:blipFill>
        <p:spPr>
          <a:xfrm>
            <a:off x="246435" y="1109214"/>
            <a:ext cx="5188450" cy="4973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C7D34-A504-F4E2-5056-0AD496FCC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93" r="1142"/>
          <a:stretch/>
        </p:blipFill>
        <p:spPr>
          <a:xfrm>
            <a:off x="5563673" y="3429000"/>
            <a:ext cx="3580327" cy="2931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DA504A-4690-B377-6C0C-A6BE576CF918}"/>
              </a:ext>
            </a:extLst>
          </p:cNvPr>
          <p:cNvSpPr txBox="1"/>
          <p:nvPr/>
        </p:nvSpPr>
        <p:spPr>
          <a:xfrm>
            <a:off x="552040" y="6544298"/>
            <a:ext cx="521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Braicovich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LaSrCuO</a:t>
            </a:r>
            <a:r>
              <a:rPr kumimoji="0" lang="en-CA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PRL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077002 (2010)</a:t>
            </a:r>
          </a:p>
        </p:txBody>
      </p:sp>
    </p:spTree>
    <p:extLst>
      <p:ext uri="{BB962C8B-B14F-4D97-AF65-F5344CB8AC3E}">
        <p14:creationId xmlns:p14="http://schemas.microsoft.com/office/powerpoint/2010/main" val="327172662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very high quality data on small samples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Haverkort_16b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7" t="3256" r="1831" b="1887"/>
          <a:stretch/>
        </p:blipFill>
        <p:spPr>
          <a:xfrm>
            <a:off x="292099" y="1037165"/>
            <a:ext cx="7067607" cy="5366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4671" y="1899967"/>
            <a:ext cx="90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1340" y="1356824"/>
            <a:ext cx="97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orbitons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3092B-6641-80F1-8179-373B489A9230}"/>
              </a:ext>
            </a:extLst>
          </p:cNvPr>
          <p:cNvSpPr txBox="1"/>
          <p:nvPr/>
        </p:nvSpPr>
        <p:spPr>
          <a:xfrm>
            <a:off x="552040" y="6544298"/>
            <a:ext cx="457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Schlappa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r>
              <a:rPr kumimoji="0" lang="en-CA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CuO</a:t>
            </a:r>
            <a:r>
              <a:rPr kumimoji="0" lang="en-CA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 485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29014222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Resonant Inelastic X-ray Scattering (RIXS)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57357" y="3067758"/>
            <a:ext cx="2374643" cy="1433687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Outgoing light of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0.5 to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784602"/>
            <a:ext cx="2374643" cy="71119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Incoming light of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0.5 to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elay 46"/>
          <p:cNvSpPr/>
          <p:nvPr/>
        </p:nvSpPr>
        <p:spPr>
          <a:xfrm rot="7483307">
            <a:off x="906165" y="4177430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79500" y="5956300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18365" y="5956300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18365" y="5638800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18365" y="5499100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18365" y="4501445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53341" y="2286306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53341" y="2756205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3341" y="2933700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53341" y="2235506"/>
            <a:ext cx="1130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elay 46"/>
          <p:cNvSpPr/>
          <p:nvPr/>
        </p:nvSpPr>
        <p:spPr>
          <a:xfrm rot="14116693" flipV="1">
            <a:off x="4216577" y="4177428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52281" y="1193801"/>
            <a:ext cx="4109367" cy="71119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state with core hole and one extra valence electron</a:t>
            </a:r>
          </a:p>
        </p:txBody>
      </p:sp>
    </p:spTree>
    <p:extLst>
      <p:ext uri="{BB962C8B-B14F-4D97-AF65-F5344CB8AC3E}">
        <p14:creationId xmlns:p14="http://schemas.microsoft.com/office/powerpoint/2010/main" val="313560361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83998" y="3164832"/>
            <a:ext cx="2923400" cy="2532792"/>
            <a:chOff x="5883998" y="3164832"/>
            <a:chExt cx="2923400" cy="2532792"/>
          </a:xfrm>
        </p:grpSpPr>
        <p:pic>
          <p:nvPicPr>
            <p:cNvPr id="26" name="Picture 25" descr="Haverkort_16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3998" y="3164832"/>
              <a:ext cx="2923400" cy="253279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883998" y="3164832"/>
              <a:ext cx="335930" cy="22520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 descr="Haverkort_16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631" y="869654"/>
            <a:ext cx="2960370" cy="2468880"/>
          </a:xfrm>
          <a:prstGeom prst="rect">
            <a:avLst/>
          </a:prstGeom>
        </p:spPr>
      </p:pic>
      <p:pic>
        <p:nvPicPr>
          <p:cNvPr id="24" name="Picture 23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22" y="3164832"/>
            <a:ext cx="2880360" cy="173736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026326" y="1054877"/>
            <a:ext cx="1849349" cy="78503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state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9220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state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21023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state</a:t>
            </a:r>
          </a:p>
        </p:txBody>
      </p:sp>
      <p:sp>
        <p:nvSpPr>
          <p:cNvPr id="27" name="Delay 46"/>
          <p:cNvSpPr/>
          <p:nvPr/>
        </p:nvSpPr>
        <p:spPr>
          <a:xfrm rot="7483307">
            <a:off x="906165" y="4177430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Delay 46"/>
          <p:cNvSpPr/>
          <p:nvPr/>
        </p:nvSpPr>
        <p:spPr>
          <a:xfrm rot="14116693" flipV="1">
            <a:off x="4216577" y="4177428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7720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323995765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28" name="Delay 46"/>
          <p:cNvSpPr/>
          <p:nvPr/>
        </p:nvSpPr>
        <p:spPr>
          <a:xfrm>
            <a:off x="2617056" y="3253248"/>
            <a:ext cx="3477874" cy="16448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1605" h="2157668">
                <a:moveTo>
                  <a:pt x="2281605" y="0"/>
                </a:moveTo>
                <a:cubicBezTo>
                  <a:pt x="2277166" y="831671"/>
                  <a:pt x="1695761" y="2158952"/>
                  <a:pt x="0" y="2157668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9989" y="3463278"/>
            <a:ext cx="389942" cy="2865022"/>
            <a:chOff x="2369989" y="3463278"/>
            <a:chExt cx="389942" cy="3079268"/>
          </a:xfrm>
        </p:grpSpPr>
        <p:sp>
          <p:nvSpPr>
            <p:cNvPr id="29" name="Delay 46"/>
            <p:cNvSpPr/>
            <p:nvPr/>
          </p:nvSpPr>
          <p:spPr>
            <a:xfrm>
              <a:off x="2369989" y="3463278"/>
              <a:ext cx="372084" cy="153963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13317 w 756146"/>
                <a:gd name="connsiteY0" fmla="*/ 553600 h 819613"/>
                <a:gd name="connsiteX1" fmla="*/ 0 w 756146"/>
                <a:gd name="connsiteY1" fmla="*/ 0 h 819613"/>
                <a:gd name="connsiteX0" fmla="*/ 49496 w 713617"/>
                <a:gd name="connsiteY0" fmla="*/ 553600 h 553600"/>
                <a:gd name="connsiteX1" fmla="*/ 36179 w 713617"/>
                <a:gd name="connsiteY1" fmla="*/ 0 h 553600"/>
                <a:gd name="connsiteX0" fmla="*/ 127589 w 182952"/>
                <a:gd name="connsiteY0" fmla="*/ 553600 h 553600"/>
                <a:gd name="connsiteX1" fmla="*/ 114272 w 182952"/>
                <a:gd name="connsiteY1" fmla="*/ 0 h 553600"/>
                <a:gd name="connsiteX0" fmla="*/ 139913 w 139913"/>
                <a:gd name="connsiteY0" fmla="*/ 2019600 h 2019600"/>
                <a:gd name="connsiteX1" fmla="*/ 51611 w 139913"/>
                <a:gd name="connsiteY1" fmla="*/ 0 h 2019600"/>
                <a:gd name="connsiteX0" fmla="*/ 223489 w 223489"/>
                <a:gd name="connsiteY0" fmla="*/ 2019600 h 2019600"/>
                <a:gd name="connsiteX1" fmla="*/ 135187 w 223489"/>
                <a:gd name="connsiteY1" fmla="*/ 0 h 2019600"/>
                <a:gd name="connsiteX0" fmla="*/ 181133 w 260783"/>
                <a:gd name="connsiteY0" fmla="*/ 2019600 h 2019600"/>
                <a:gd name="connsiteX1" fmla="*/ 92831 w 260783"/>
                <a:gd name="connsiteY1" fmla="*/ 0 h 2019600"/>
                <a:gd name="connsiteX0" fmla="*/ 157388 w 244100"/>
                <a:gd name="connsiteY0" fmla="*/ 2019600 h 2019600"/>
                <a:gd name="connsiteX1" fmla="*/ 69086 w 244100"/>
                <a:gd name="connsiteY1" fmla="*/ 0 h 20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100" h="2019600">
                  <a:moveTo>
                    <a:pt x="157388" y="2019600"/>
                  </a:moveTo>
                  <a:cubicBezTo>
                    <a:pt x="-363612" y="1801748"/>
                    <a:pt x="623413" y="1284"/>
                    <a:pt x="69086" y="0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Delay 46"/>
            <p:cNvSpPr/>
            <p:nvPr/>
          </p:nvSpPr>
          <p:spPr>
            <a:xfrm flipV="1">
              <a:off x="2387847" y="5002911"/>
              <a:ext cx="372084" cy="153963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13317 w 756146"/>
                <a:gd name="connsiteY0" fmla="*/ 553600 h 819613"/>
                <a:gd name="connsiteX1" fmla="*/ 0 w 756146"/>
                <a:gd name="connsiteY1" fmla="*/ 0 h 819613"/>
                <a:gd name="connsiteX0" fmla="*/ 49496 w 713617"/>
                <a:gd name="connsiteY0" fmla="*/ 553600 h 553600"/>
                <a:gd name="connsiteX1" fmla="*/ 36179 w 713617"/>
                <a:gd name="connsiteY1" fmla="*/ 0 h 553600"/>
                <a:gd name="connsiteX0" fmla="*/ 127589 w 182952"/>
                <a:gd name="connsiteY0" fmla="*/ 553600 h 553600"/>
                <a:gd name="connsiteX1" fmla="*/ 114272 w 182952"/>
                <a:gd name="connsiteY1" fmla="*/ 0 h 553600"/>
                <a:gd name="connsiteX0" fmla="*/ 139913 w 139913"/>
                <a:gd name="connsiteY0" fmla="*/ 2019600 h 2019600"/>
                <a:gd name="connsiteX1" fmla="*/ 51611 w 139913"/>
                <a:gd name="connsiteY1" fmla="*/ 0 h 2019600"/>
                <a:gd name="connsiteX0" fmla="*/ 223489 w 223489"/>
                <a:gd name="connsiteY0" fmla="*/ 2019600 h 2019600"/>
                <a:gd name="connsiteX1" fmla="*/ 135187 w 223489"/>
                <a:gd name="connsiteY1" fmla="*/ 0 h 2019600"/>
                <a:gd name="connsiteX0" fmla="*/ 181133 w 260783"/>
                <a:gd name="connsiteY0" fmla="*/ 2019600 h 2019600"/>
                <a:gd name="connsiteX1" fmla="*/ 92831 w 260783"/>
                <a:gd name="connsiteY1" fmla="*/ 0 h 2019600"/>
                <a:gd name="connsiteX0" fmla="*/ 157388 w 244100"/>
                <a:gd name="connsiteY0" fmla="*/ 2019600 h 2019600"/>
                <a:gd name="connsiteX1" fmla="*/ 69086 w 244100"/>
                <a:gd name="connsiteY1" fmla="*/ 0 h 20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100" h="2019600">
                  <a:moveTo>
                    <a:pt x="157388" y="2019600"/>
                  </a:moveTo>
                  <a:cubicBezTo>
                    <a:pt x="-363612" y="1801748"/>
                    <a:pt x="623413" y="1284"/>
                    <a:pt x="69086" y="0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87903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7368755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e 55"/>
          <p:cNvSpPr/>
          <p:nvPr/>
        </p:nvSpPr>
        <p:spPr>
          <a:xfrm>
            <a:off x="2271109" y="3475982"/>
            <a:ext cx="1233921" cy="1252642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883109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883109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2260430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83109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569684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731609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911430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209755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is the cross section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92" name="Oval 91"/>
          <p:cNvSpPr/>
          <p:nvPr/>
        </p:nvSpPr>
        <p:spPr>
          <a:xfrm>
            <a:off x="5532955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Delay 46"/>
          <p:cNvSpPr/>
          <p:nvPr/>
        </p:nvSpPr>
        <p:spPr>
          <a:xfrm>
            <a:off x="2617056" y="3253248"/>
            <a:ext cx="3136044" cy="16448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1605" h="2157668">
                <a:moveTo>
                  <a:pt x="2281605" y="0"/>
                </a:moveTo>
                <a:cubicBezTo>
                  <a:pt x="2277166" y="831671"/>
                  <a:pt x="1695761" y="2158952"/>
                  <a:pt x="0" y="2157668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2874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e 55"/>
          <p:cNvSpPr/>
          <p:nvPr/>
        </p:nvSpPr>
        <p:spPr>
          <a:xfrm>
            <a:off x="2271109" y="3475982"/>
            <a:ext cx="1233921" cy="1252642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883109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883109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2260430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83109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569684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731609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911430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209755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92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158685007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2880845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80845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>
            <a:off x="2258166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567420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729345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909166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207491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Delay 46"/>
          <p:cNvSpPr/>
          <p:nvPr/>
        </p:nvSpPr>
        <p:spPr>
          <a:xfrm>
            <a:off x="2879691" y="4313699"/>
            <a:ext cx="1136268" cy="62738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430" h="822960">
                <a:moveTo>
                  <a:pt x="386538" y="0"/>
                </a:moveTo>
                <a:cubicBezTo>
                  <a:pt x="318680" y="457573"/>
                  <a:pt x="440231" y="452896"/>
                  <a:pt x="614365" y="535550"/>
                </a:cubicBezTo>
                <a:cubicBezTo>
                  <a:pt x="788499" y="618204"/>
                  <a:pt x="819304" y="817600"/>
                  <a:pt x="519025" y="820775"/>
                </a:cubicBezTo>
                <a:lnTo>
                  <a:pt x="0" y="822960"/>
                </a:lnTo>
                <a:cubicBezTo>
                  <a:pt x="0" y="548640"/>
                  <a:pt x="1663" y="7497"/>
                  <a:pt x="1663" y="7497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880845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0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142829183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3569749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Arrow Connector 5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0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4070900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184 756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2 704 156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40 116 600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12534" y="3398664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85067" y="3048000"/>
            <a:ext cx="745067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03600" y="2816314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79797" y="2875577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6891601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34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324086905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333575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Delay 46"/>
          <p:cNvSpPr/>
          <p:nvPr/>
        </p:nvSpPr>
        <p:spPr>
          <a:xfrm flipH="1">
            <a:off x="3535572" y="3253248"/>
            <a:ext cx="1061827" cy="168934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1605 w 2281605"/>
              <a:gd name="connsiteY0" fmla="*/ 0 h 2157668"/>
              <a:gd name="connsiteX1" fmla="*/ 2088933 w 2281605"/>
              <a:gd name="connsiteY1" fmla="*/ 880246 h 2157668"/>
              <a:gd name="connsiteX2" fmla="*/ 0 w 2281605"/>
              <a:gd name="connsiteY2" fmla="*/ 2157668 h 2157668"/>
              <a:gd name="connsiteX0" fmla="*/ 2281605 w 2281605"/>
              <a:gd name="connsiteY0" fmla="*/ 0 h 2157668"/>
              <a:gd name="connsiteX1" fmla="*/ 1694504 w 2281605"/>
              <a:gd name="connsiteY1" fmla="*/ 647018 h 2157668"/>
              <a:gd name="connsiteX2" fmla="*/ 0 w 2281605"/>
              <a:gd name="connsiteY2" fmla="*/ 2157668 h 2157668"/>
              <a:gd name="connsiteX0" fmla="*/ 2281605 w 2281605"/>
              <a:gd name="connsiteY0" fmla="*/ 0 h 2157668"/>
              <a:gd name="connsiteX1" fmla="*/ 1694504 w 2281605"/>
              <a:gd name="connsiteY1" fmla="*/ 647018 h 2157668"/>
              <a:gd name="connsiteX2" fmla="*/ 0 w 2281605"/>
              <a:gd name="connsiteY2" fmla="*/ 2157668 h 2157668"/>
              <a:gd name="connsiteX0" fmla="*/ 999712 w 999712"/>
              <a:gd name="connsiteY0" fmla="*/ 0 h 2215975"/>
              <a:gd name="connsiteX1" fmla="*/ 412611 w 999712"/>
              <a:gd name="connsiteY1" fmla="*/ 647018 h 2215975"/>
              <a:gd name="connsiteX2" fmla="*/ 0 w 999712"/>
              <a:gd name="connsiteY2" fmla="*/ 2215975 h 2215975"/>
              <a:gd name="connsiteX0" fmla="*/ 1098693 w 1098693"/>
              <a:gd name="connsiteY0" fmla="*/ 0 h 2215975"/>
              <a:gd name="connsiteX1" fmla="*/ 511592 w 1098693"/>
              <a:gd name="connsiteY1" fmla="*/ 647018 h 2215975"/>
              <a:gd name="connsiteX2" fmla="*/ 98981 w 1098693"/>
              <a:gd name="connsiteY2" fmla="*/ 2215975 h 2215975"/>
              <a:gd name="connsiteX0" fmla="*/ 1088262 w 1088262"/>
              <a:gd name="connsiteY0" fmla="*/ 0 h 2215975"/>
              <a:gd name="connsiteX1" fmla="*/ 599768 w 1088262"/>
              <a:gd name="connsiteY1" fmla="*/ 846928 h 2215975"/>
              <a:gd name="connsiteX2" fmla="*/ 88550 w 1088262"/>
              <a:gd name="connsiteY2" fmla="*/ 2215975 h 2215975"/>
              <a:gd name="connsiteX0" fmla="*/ 1088262 w 1088262"/>
              <a:gd name="connsiteY0" fmla="*/ 0 h 2215975"/>
              <a:gd name="connsiteX1" fmla="*/ 599768 w 1088262"/>
              <a:gd name="connsiteY1" fmla="*/ 846928 h 2215975"/>
              <a:gd name="connsiteX2" fmla="*/ 88550 w 1088262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999712 w 999712"/>
              <a:gd name="connsiteY0" fmla="*/ 0 h 2215975"/>
              <a:gd name="connsiteX1" fmla="*/ 0 w 999712"/>
              <a:gd name="connsiteY1" fmla="*/ 2215975 h 2215975"/>
              <a:gd name="connsiteX0" fmla="*/ 1085510 w 1085510"/>
              <a:gd name="connsiteY0" fmla="*/ 0 h 2215975"/>
              <a:gd name="connsiteX1" fmla="*/ 85798 w 1085510"/>
              <a:gd name="connsiteY1" fmla="*/ 2215975 h 2215975"/>
              <a:gd name="connsiteX0" fmla="*/ 1069365 w 1069365"/>
              <a:gd name="connsiteY0" fmla="*/ 0 h 2215975"/>
              <a:gd name="connsiteX1" fmla="*/ 69653 w 1069365"/>
              <a:gd name="connsiteY1" fmla="*/ 2215975 h 2215975"/>
              <a:gd name="connsiteX0" fmla="*/ 1164643 w 1164643"/>
              <a:gd name="connsiteY0" fmla="*/ 0 h 2215975"/>
              <a:gd name="connsiteX1" fmla="*/ 164931 w 1164643"/>
              <a:gd name="connsiteY1" fmla="*/ 2215975 h 22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4643" h="2215975">
                <a:moveTo>
                  <a:pt x="1164643" y="0"/>
                </a:moveTo>
                <a:cubicBezTo>
                  <a:pt x="1162031" y="1738204"/>
                  <a:pt x="-522707" y="-146945"/>
                  <a:pt x="164931" y="2215975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92009180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296852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510348" y="2530475"/>
            <a:ext cx="2138351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6452141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XRD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RIXS – a time dependent picture</a:t>
            </a:r>
          </a:p>
        </p:txBody>
      </p:sp>
    </p:spTree>
    <p:extLst>
      <p:ext uri="{BB962C8B-B14F-4D97-AF65-F5344CB8AC3E}">
        <p14:creationId xmlns:p14="http://schemas.microsoft.com/office/powerpoint/2010/main" val="23612679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XRD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RIXS – a time dependent picture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89623" y="3024188"/>
            <a:ext cx="4822212" cy="3280927"/>
            <a:chOff x="4982771" y="3671244"/>
            <a:chExt cx="3929063" cy="2633871"/>
          </a:xfrm>
        </p:grpSpPr>
        <p:sp>
          <p:nvSpPr>
            <p:cNvPr id="67" name="Rounded Rectangle 66"/>
            <p:cNvSpPr/>
            <p:nvPr/>
          </p:nvSpPr>
          <p:spPr>
            <a:xfrm>
              <a:off x="7156432" y="3836270"/>
              <a:ext cx="519382" cy="237990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US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7675814" y="4536362"/>
              <a:ext cx="1236020" cy="1768753"/>
              <a:chOff x="4318000" y="1190970"/>
              <a:chExt cx="1236020" cy="1768753"/>
            </a:xfrm>
          </p:grpSpPr>
          <p:pic>
            <p:nvPicPr>
              <p:cNvPr id="37" name="Picture 4" descr="LDA_p_MLFT_04A (dragged)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40646" r="62629" b="5849"/>
              <a:stretch/>
            </p:blipFill>
            <p:spPr bwMode="auto">
              <a:xfrm>
                <a:off x="4318000" y="1384215"/>
                <a:ext cx="1193800" cy="157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 rot="2679505">
                <a:off x="4857336" y="1190970"/>
                <a:ext cx="696684" cy="521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68" name="Picture 4" descr="LDA_p_MLFT_04A (dragged)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15048" r="62833" b="47265"/>
            <a:stretch/>
          </p:blipFill>
          <p:spPr bwMode="auto">
            <a:xfrm>
              <a:off x="7575065" y="3671244"/>
              <a:ext cx="1193801" cy="110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68"/>
            <p:cNvSpPr/>
            <p:nvPr/>
          </p:nvSpPr>
          <p:spPr>
            <a:xfrm rot="2679505">
              <a:off x="7403197" y="4312410"/>
              <a:ext cx="696684" cy="52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982771" y="3874719"/>
              <a:ext cx="2081208" cy="1769636"/>
              <a:chOff x="2127473" y="1556378"/>
              <a:chExt cx="1215267" cy="1127740"/>
            </a:xfrm>
          </p:grpSpPr>
          <p:grpSp>
            <p:nvGrpSpPr>
              <p:cNvPr id="39" name="Group 50"/>
              <p:cNvGrpSpPr>
                <a:grpSpLocks/>
              </p:cNvGrpSpPr>
              <p:nvPr/>
            </p:nvGrpSpPr>
            <p:grpSpPr bwMode="auto">
              <a:xfrm>
                <a:off x="2127473" y="1874662"/>
                <a:ext cx="648143" cy="297307"/>
                <a:chOff x="3086100" y="3425367"/>
                <a:chExt cx="1422400" cy="652436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>
                <a:grpSpLocks/>
              </p:cNvGrpSpPr>
              <p:nvPr/>
            </p:nvGrpSpPr>
            <p:grpSpPr bwMode="auto">
              <a:xfrm>
                <a:off x="2775615" y="2032358"/>
                <a:ext cx="567125" cy="651760"/>
                <a:chOff x="4508500" y="3771900"/>
                <a:chExt cx="1244600" cy="1431118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>
                <a:grpSpLocks/>
              </p:cNvGrpSpPr>
              <p:nvPr/>
            </p:nvGrpSpPr>
            <p:grpSpPr bwMode="auto">
              <a:xfrm>
                <a:off x="2775615" y="1556378"/>
                <a:ext cx="567125" cy="470193"/>
                <a:chOff x="4508500" y="2727792"/>
                <a:chExt cx="1244600" cy="1031408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Rounded Rectangle 65"/>
            <p:cNvSpPr/>
            <p:nvPr/>
          </p:nvSpPr>
          <p:spPr>
            <a:xfrm>
              <a:off x="7156432" y="5174392"/>
              <a:ext cx="519382" cy="237266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2679505">
              <a:off x="7596589" y="4519900"/>
              <a:ext cx="696684" cy="139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28" y="10810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lN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961"/>
            <a:ext cx="4089622" cy="468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</a:t>
            </a: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2669530" y="5270164"/>
            <a:ext cx="1482400" cy="1162050"/>
            <a:chOff x="5438000" y="1273175"/>
            <a:chExt cx="3706000" cy="2905125"/>
          </a:xfrm>
        </p:grpSpPr>
        <p:pic>
          <p:nvPicPr>
            <p:cNvPr id="77" name="Picture 76" descr="plSoc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000" y="1273175"/>
              <a:ext cx="2540000" cy="2905125"/>
            </a:xfrm>
            <a:prstGeom prst="rect">
              <a:avLst/>
            </a:prstGeom>
          </p:spPr>
        </p:pic>
        <p:pic>
          <p:nvPicPr>
            <p:cNvPr id="78" name="Picture 77" descr="plSoc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000" y="12731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2366204" y="4442468"/>
            <a:ext cx="2010721" cy="1162050"/>
            <a:chOff x="4739500" y="3868075"/>
            <a:chExt cx="5026800" cy="2905125"/>
          </a:xfrm>
        </p:grpSpPr>
        <p:pic>
          <p:nvPicPr>
            <p:cNvPr id="80" name="Picture 79" descr="plSoc3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500" y="3868075"/>
              <a:ext cx="2540000" cy="2905125"/>
            </a:xfrm>
            <a:prstGeom prst="rect">
              <a:avLst/>
            </a:prstGeom>
          </p:spPr>
        </p:pic>
        <p:pic>
          <p:nvPicPr>
            <p:cNvPr id="81" name="Picture 80" descr="plSoc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5800" y="3868075"/>
              <a:ext cx="2540000" cy="2905125"/>
            </a:xfrm>
            <a:prstGeom prst="rect">
              <a:avLst/>
            </a:prstGeom>
          </p:spPr>
        </p:pic>
        <p:pic>
          <p:nvPicPr>
            <p:cNvPr id="82" name="Picture 81" descr="plSoc5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300" y="3868075"/>
              <a:ext cx="2540000" cy="2905125"/>
            </a:xfrm>
            <a:prstGeom prst="rect">
              <a:avLst/>
            </a:prstGeom>
          </p:spPr>
        </p:pic>
        <p:pic>
          <p:nvPicPr>
            <p:cNvPr id="83" name="Picture 82" descr="plSoc6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6300" y="38680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369136" y="1245938"/>
            <a:ext cx="3616659" cy="2460695"/>
            <a:chOff x="4982771" y="3671244"/>
            <a:chExt cx="3929063" cy="2633871"/>
          </a:xfrm>
        </p:grpSpPr>
        <p:sp>
          <p:nvSpPr>
            <p:cNvPr id="85" name="Rounded Rectangle 84"/>
            <p:cNvSpPr/>
            <p:nvPr/>
          </p:nvSpPr>
          <p:spPr>
            <a:xfrm>
              <a:off x="7156432" y="3836270"/>
              <a:ext cx="519382" cy="237990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US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7675814" y="4536362"/>
              <a:ext cx="1236020" cy="1768753"/>
              <a:chOff x="4318000" y="1190970"/>
              <a:chExt cx="1236020" cy="1768753"/>
            </a:xfrm>
          </p:grpSpPr>
          <p:pic>
            <p:nvPicPr>
              <p:cNvPr id="116" name="Picture 4" descr="LDA_p_MLFT_04A (dragged).pdf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40646" r="62629" b="5849"/>
              <a:stretch/>
            </p:blipFill>
            <p:spPr bwMode="auto">
              <a:xfrm>
                <a:off x="4318000" y="1384215"/>
                <a:ext cx="1193800" cy="157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Rectangle 116"/>
              <p:cNvSpPr/>
              <p:nvPr/>
            </p:nvSpPr>
            <p:spPr>
              <a:xfrm rot="2679505">
                <a:off x="4857336" y="1190970"/>
                <a:ext cx="696684" cy="521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4" descr="LDA_p_MLFT_04A (dragged).pdf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15048" r="62833" b="47265"/>
            <a:stretch/>
          </p:blipFill>
          <p:spPr bwMode="auto">
            <a:xfrm>
              <a:off x="7575065" y="3671244"/>
              <a:ext cx="1193801" cy="110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 rot="2679505">
              <a:off x="7403197" y="4312410"/>
              <a:ext cx="696684" cy="52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982771" y="3874719"/>
              <a:ext cx="2081208" cy="1769636"/>
              <a:chOff x="2127473" y="1556378"/>
              <a:chExt cx="1215267" cy="1127740"/>
            </a:xfrm>
          </p:grpSpPr>
          <p:grpSp>
            <p:nvGrpSpPr>
              <p:cNvPr id="92" name="Group 50"/>
              <p:cNvGrpSpPr>
                <a:grpSpLocks/>
              </p:cNvGrpSpPr>
              <p:nvPr/>
            </p:nvGrpSpPr>
            <p:grpSpPr bwMode="auto">
              <a:xfrm>
                <a:off x="2127473" y="1874662"/>
                <a:ext cx="648143" cy="297307"/>
                <a:chOff x="3086100" y="3425367"/>
                <a:chExt cx="1422400" cy="652436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>
                <a:grpSpLocks/>
              </p:cNvGrpSpPr>
              <p:nvPr/>
            </p:nvGrpSpPr>
            <p:grpSpPr bwMode="auto">
              <a:xfrm>
                <a:off x="2775615" y="2032358"/>
                <a:ext cx="567125" cy="651760"/>
                <a:chOff x="4508500" y="3771900"/>
                <a:chExt cx="1244600" cy="1431118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>
                <a:grpSpLocks/>
              </p:cNvGrpSpPr>
              <p:nvPr/>
            </p:nvGrpSpPr>
            <p:grpSpPr bwMode="auto">
              <a:xfrm>
                <a:off x="2775615" y="1556378"/>
                <a:ext cx="567125" cy="470193"/>
                <a:chOff x="4508500" y="2727792"/>
                <a:chExt cx="1244600" cy="1031408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Rounded Rectangle 89"/>
            <p:cNvSpPr/>
            <p:nvPr/>
          </p:nvSpPr>
          <p:spPr>
            <a:xfrm>
              <a:off x="7156432" y="5174392"/>
              <a:ext cx="519382" cy="237266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rot="2679505">
              <a:off x="7596589" y="4519900"/>
              <a:ext cx="696684" cy="139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6" name="Group 50"/>
          <p:cNvGrpSpPr>
            <a:grpSpLocks/>
          </p:cNvGrpSpPr>
          <p:nvPr/>
        </p:nvGrpSpPr>
        <p:grpSpPr bwMode="auto">
          <a:xfrm>
            <a:off x="662282" y="5035288"/>
            <a:ext cx="813679" cy="435856"/>
            <a:chOff x="3375730" y="3425367"/>
            <a:chExt cx="1132770" cy="65243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3375730" y="3758728"/>
              <a:ext cx="1132770" cy="126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4022725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4344988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37004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3540125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3862388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V="1">
              <a:off x="4184650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1475960" y="5257988"/>
            <a:ext cx="894007" cy="836974"/>
            <a:chOff x="4508500" y="3949410"/>
            <a:chExt cx="1244600" cy="1253608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4826000" y="4877403"/>
              <a:ext cx="927100" cy="12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508500" y="3949410"/>
              <a:ext cx="317500" cy="927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5523068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5200807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1475960" y="4771879"/>
            <a:ext cx="894006" cy="498285"/>
            <a:chOff x="4508501" y="2727792"/>
            <a:chExt cx="1244599" cy="745579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4826000" y="3010239"/>
              <a:ext cx="927100" cy="12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4508501" y="3010241"/>
              <a:ext cx="317499" cy="463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5059363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>
              <a:off x="5221288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Arrow Connector 151"/>
          <p:cNvCxnSpPr/>
          <p:nvPr/>
        </p:nvCxnSpPr>
        <p:spPr bwMode="auto">
          <a:xfrm flipV="1">
            <a:off x="2153933" y="47464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 bwMode="auto">
          <a:xfrm flipV="1">
            <a:off x="2280933" y="47464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4506359" y="1154327"/>
            <a:ext cx="4025641" cy="872698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level of DMFT. (locally all interactions included)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4506359" y="5035288"/>
            <a:ext cx="4025641" cy="872698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Coulomb interactions are local and included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506359" y="2447942"/>
            <a:ext cx="4025641" cy="1994526"/>
          </a:xfrm>
          <a:prstGeom prst="roundRect">
            <a:avLst>
              <a:gd name="adj" fmla="val 73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excitation Auger decay is possible, and included: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or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scatters into the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core hole and a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Ni-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orbital is emitted into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e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s,p,d,f,g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orbital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5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25 at 21.31.25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894501"/>
            <a:ext cx="7920000" cy="35854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1999" y="1113338"/>
            <a:ext cx="6483067" cy="1435130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edge) is well described.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does the wave-function (charge density) evolve as a function of time when the sample is hit by an x-ray pulse?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344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Ni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</a:t>
            </a: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2669530" y="5270164"/>
            <a:ext cx="1482400" cy="1162050"/>
            <a:chOff x="5438000" y="1273175"/>
            <a:chExt cx="3706000" cy="2905125"/>
          </a:xfrm>
        </p:grpSpPr>
        <p:pic>
          <p:nvPicPr>
            <p:cNvPr id="77" name="Picture 76" descr="plSoc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000" y="1273175"/>
              <a:ext cx="2540000" cy="2905125"/>
            </a:xfrm>
            <a:prstGeom prst="rect">
              <a:avLst/>
            </a:prstGeom>
          </p:spPr>
        </p:pic>
        <p:pic>
          <p:nvPicPr>
            <p:cNvPr id="78" name="Picture 77" descr="plSoc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000" y="12731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2366204" y="4442468"/>
            <a:ext cx="2010721" cy="1162050"/>
            <a:chOff x="4739500" y="3868075"/>
            <a:chExt cx="5026800" cy="2905125"/>
          </a:xfrm>
        </p:grpSpPr>
        <p:pic>
          <p:nvPicPr>
            <p:cNvPr id="80" name="Picture 79" descr="plSoc3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500" y="3868075"/>
              <a:ext cx="2540000" cy="2905125"/>
            </a:xfrm>
            <a:prstGeom prst="rect">
              <a:avLst/>
            </a:prstGeom>
          </p:spPr>
        </p:pic>
        <p:pic>
          <p:nvPicPr>
            <p:cNvPr id="81" name="Picture 80" descr="plSoc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5800" y="3868075"/>
              <a:ext cx="2540000" cy="2905125"/>
            </a:xfrm>
            <a:prstGeom prst="rect">
              <a:avLst/>
            </a:prstGeom>
          </p:spPr>
        </p:pic>
        <p:pic>
          <p:nvPicPr>
            <p:cNvPr id="82" name="Picture 81" descr="plSoc5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300" y="3868075"/>
              <a:ext cx="2540000" cy="2905125"/>
            </a:xfrm>
            <a:prstGeom prst="rect">
              <a:avLst/>
            </a:prstGeom>
          </p:spPr>
        </p:pic>
        <p:pic>
          <p:nvPicPr>
            <p:cNvPr id="83" name="Picture 82" descr="plSoc6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6300" y="38680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369136" y="1245938"/>
            <a:ext cx="3616659" cy="2460695"/>
            <a:chOff x="4982771" y="3671244"/>
            <a:chExt cx="3929063" cy="2633871"/>
          </a:xfrm>
        </p:grpSpPr>
        <p:sp>
          <p:nvSpPr>
            <p:cNvPr id="85" name="Rounded Rectangle 84"/>
            <p:cNvSpPr/>
            <p:nvPr/>
          </p:nvSpPr>
          <p:spPr>
            <a:xfrm>
              <a:off x="7156432" y="3836270"/>
              <a:ext cx="519382" cy="237990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US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7675814" y="4536362"/>
              <a:ext cx="1236020" cy="1768753"/>
              <a:chOff x="4318000" y="1190970"/>
              <a:chExt cx="1236020" cy="1768753"/>
            </a:xfrm>
          </p:grpSpPr>
          <p:pic>
            <p:nvPicPr>
              <p:cNvPr id="116" name="Picture 4" descr="LDA_p_MLFT_04A (dragged).pdf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40646" r="62629" b="5849"/>
              <a:stretch/>
            </p:blipFill>
            <p:spPr bwMode="auto">
              <a:xfrm>
                <a:off x="4318000" y="1384215"/>
                <a:ext cx="1193800" cy="157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Rectangle 116"/>
              <p:cNvSpPr/>
              <p:nvPr/>
            </p:nvSpPr>
            <p:spPr>
              <a:xfrm rot="2679505">
                <a:off x="4857336" y="1190970"/>
                <a:ext cx="696684" cy="521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4" descr="LDA_p_MLFT_04A (dragged).pdf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15048" r="62833" b="47265"/>
            <a:stretch/>
          </p:blipFill>
          <p:spPr bwMode="auto">
            <a:xfrm>
              <a:off x="7575065" y="3671244"/>
              <a:ext cx="1193801" cy="110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 rot="2679505">
              <a:off x="7403197" y="4312410"/>
              <a:ext cx="696684" cy="52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982771" y="3874719"/>
              <a:ext cx="2081208" cy="1769636"/>
              <a:chOff x="2127473" y="1556378"/>
              <a:chExt cx="1215267" cy="1127740"/>
            </a:xfrm>
          </p:grpSpPr>
          <p:grpSp>
            <p:nvGrpSpPr>
              <p:cNvPr id="92" name="Group 50"/>
              <p:cNvGrpSpPr>
                <a:grpSpLocks/>
              </p:cNvGrpSpPr>
              <p:nvPr/>
            </p:nvGrpSpPr>
            <p:grpSpPr bwMode="auto">
              <a:xfrm>
                <a:off x="2127473" y="1874662"/>
                <a:ext cx="648143" cy="297307"/>
                <a:chOff x="3086100" y="3425367"/>
                <a:chExt cx="1422400" cy="652436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>
                <a:grpSpLocks/>
              </p:cNvGrpSpPr>
              <p:nvPr/>
            </p:nvGrpSpPr>
            <p:grpSpPr bwMode="auto">
              <a:xfrm>
                <a:off x="2775615" y="2032358"/>
                <a:ext cx="567125" cy="651760"/>
                <a:chOff x="4508500" y="3771900"/>
                <a:chExt cx="1244600" cy="1431118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>
                <a:grpSpLocks/>
              </p:cNvGrpSpPr>
              <p:nvPr/>
            </p:nvGrpSpPr>
            <p:grpSpPr bwMode="auto">
              <a:xfrm>
                <a:off x="2775615" y="1556378"/>
                <a:ext cx="567125" cy="470193"/>
                <a:chOff x="4508500" y="2727792"/>
                <a:chExt cx="1244600" cy="1031408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Rounded Rectangle 89"/>
            <p:cNvSpPr/>
            <p:nvPr/>
          </p:nvSpPr>
          <p:spPr>
            <a:xfrm>
              <a:off x="7156432" y="5174392"/>
              <a:ext cx="519382" cy="237266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2g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rot="2679505">
              <a:off x="7596589" y="4519900"/>
              <a:ext cx="696684" cy="139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6" name="Group 50"/>
          <p:cNvGrpSpPr>
            <a:grpSpLocks/>
          </p:cNvGrpSpPr>
          <p:nvPr/>
        </p:nvGrpSpPr>
        <p:grpSpPr bwMode="auto">
          <a:xfrm>
            <a:off x="662282" y="5035288"/>
            <a:ext cx="813679" cy="435856"/>
            <a:chOff x="3375730" y="3425367"/>
            <a:chExt cx="1132770" cy="65243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3375730" y="3758728"/>
              <a:ext cx="1132770" cy="126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4022725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4344988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37004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3540125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3862388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V="1">
              <a:off x="4184650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1475960" y="5257988"/>
            <a:ext cx="894007" cy="836974"/>
            <a:chOff x="4508500" y="3949410"/>
            <a:chExt cx="1244600" cy="1253608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4826000" y="4877403"/>
              <a:ext cx="927100" cy="12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508500" y="3949410"/>
              <a:ext cx="317500" cy="927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5523068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5200807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1475960" y="4771879"/>
            <a:ext cx="894006" cy="498285"/>
            <a:chOff x="4508501" y="2727792"/>
            <a:chExt cx="1244599" cy="745579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4826000" y="3010239"/>
              <a:ext cx="927100" cy="12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4508501" y="3010241"/>
              <a:ext cx="317499" cy="463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5059363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>
              <a:off x="5221288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Arrow Connector 151"/>
          <p:cNvCxnSpPr/>
          <p:nvPr/>
        </p:nvCxnSpPr>
        <p:spPr bwMode="auto">
          <a:xfrm flipV="1">
            <a:off x="2153933" y="47591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 bwMode="auto">
          <a:xfrm flipV="1">
            <a:off x="2280933" y="47591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4506359" y="1154326"/>
            <a:ext cx="4025641" cy="1184173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include a light field of 1 kV per Angstrom (possible at SLAC) at an energy of 852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506359" y="2698102"/>
            <a:ext cx="4025641" cy="562234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Pulse duration is 100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seconds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506359" y="3583131"/>
            <a:ext cx="4025641" cy="859337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(4-th-order) response functions are included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040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93202"/>
            <a:ext cx="9144000" cy="4718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7703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 in the time domain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7939" y="16679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kV Å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932334" y="1505904"/>
            <a:ext cx="1" cy="11526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7400" y="6156867"/>
            <a:ext cx="168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attosecond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461933" y="6231466"/>
            <a:ext cx="4682067" cy="84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84134" y="3996267"/>
            <a:ext cx="195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holes in Ni 3d-shell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4134" y="5655733"/>
            <a:ext cx="195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holes in Ni 2p-shell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5782734" y="1803400"/>
            <a:ext cx="1310979" cy="23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84018" y="1407371"/>
            <a:ext cx="1517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FWHM 100 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41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0014" y="112387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of pulse 852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7703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 excitations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BAE49-3EE9-F4B9-4EF1-EDA84791BD76}"/>
              </a:ext>
            </a:extLst>
          </p:cNvPr>
          <p:cNvSpPr txBox="1"/>
          <p:nvPr/>
        </p:nvSpPr>
        <p:spPr>
          <a:xfrm>
            <a:off x="522060" y="6555010"/>
            <a:ext cx="571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Abhishek Nag, …,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Ke-Jin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Zhou, </a:t>
            </a:r>
            <a:r>
              <a:rPr kumimoji="0" lang="en-C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PRL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124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067202 (2020)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910DD9-973B-652B-E4BD-EA5CBFA8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640"/>
            <a:ext cx="9144000" cy="43581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6E6ED7-8A78-66FE-C5E4-4F72CA9C311F}"/>
              </a:ext>
            </a:extLst>
          </p:cNvPr>
          <p:cNvSpPr/>
          <p:nvPr/>
        </p:nvSpPr>
        <p:spPr>
          <a:xfrm>
            <a:off x="2339752" y="1340768"/>
            <a:ext cx="20162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1C5140-04EA-3618-542E-72EEE396E4C1}"/>
              </a:ext>
            </a:extLst>
          </p:cNvPr>
          <p:cNvSpPr/>
          <p:nvPr/>
        </p:nvSpPr>
        <p:spPr>
          <a:xfrm>
            <a:off x="2360441" y="2348880"/>
            <a:ext cx="1419471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30DDD-F2B9-E6DC-721A-F40BD3D0BD32}"/>
              </a:ext>
            </a:extLst>
          </p:cNvPr>
          <p:cNvSpPr/>
          <p:nvPr/>
        </p:nvSpPr>
        <p:spPr>
          <a:xfrm>
            <a:off x="3779912" y="2381757"/>
            <a:ext cx="2088232" cy="976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91590E-E70B-0294-773C-DE65160C3378}"/>
              </a:ext>
            </a:extLst>
          </p:cNvPr>
          <p:cNvSpPr/>
          <p:nvPr/>
        </p:nvSpPr>
        <p:spPr>
          <a:xfrm>
            <a:off x="3779912" y="3356992"/>
            <a:ext cx="1419471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6A2528-B86B-8448-2AE2-C6998B41F03B}"/>
              </a:ext>
            </a:extLst>
          </p:cNvPr>
          <p:cNvGrpSpPr/>
          <p:nvPr/>
        </p:nvGrpSpPr>
        <p:grpSpPr>
          <a:xfrm>
            <a:off x="5199383" y="3391458"/>
            <a:ext cx="2129610" cy="999430"/>
            <a:chOff x="5199383" y="3259200"/>
            <a:chExt cx="2129610" cy="11779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1E8FD3-EE4C-B715-016A-7B4099BDAD8B}"/>
                </a:ext>
              </a:extLst>
            </p:cNvPr>
            <p:cNvSpPr/>
            <p:nvPr/>
          </p:nvSpPr>
          <p:spPr>
            <a:xfrm>
              <a:off x="5199383" y="3259200"/>
              <a:ext cx="1748881" cy="117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64D60E-2108-547B-E995-713C5305A1F1}"/>
                </a:ext>
              </a:extLst>
            </p:cNvPr>
            <p:cNvSpPr/>
            <p:nvPr/>
          </p:nvSpPr>
          <p:spPr>
            <a:xfrm>
              <a:off x="5580112" y="3930453"/>
              <a:ext cx="1748881" cy="437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1A8FB72-15E6-7AED-3CCD-0D0643BD747C}"/>
              </a:ext>
            </a:extLst>
          </p:cNvPr>
          <p:cNvSpPr/>
          <p:nvPr/>
        </p:nvSpPr>
        <p:spPr>
          <a:xfrm>
            <a:off x="5199382" y="4388689"/>
            <a:ext cx="1419471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630240-6DCC-FC2F-358F-91CED0689A37}"/>
              </a:ext>
            </a:extLst>
          </p:cNvPr>
          <p:cNvSpPr/>
          <p:nvPr/>
        </p:nvSpPr>
        <p:spPr>
          <a:xfrm>
            <a:off x="6615405" y="4422292"/>
            <a:ext cx="2133059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83CBCA-85C2-B5D4-5A39-0DFD6FB01DBD}"/>
              </a:ext>
            </a:extLst>
          </p:cNvPr>
          <p:cNvSpPr/>
          <p:nvPr/>
        </p:nvSpPr>
        <p:spPr>
          <a:xfrm>
            <a:off x="159026" y="3284984"/>
            <a:ext cx="2108718" cy="62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3816EC-644B-BF68-2461-4DF56AC8B095}"/>
              </a:ext>
            </a:extLst>
          </p:cNvPr>
          <p:cNvSpPr/>
          <p:nvPr/>
        </p:nvSpPr>
        <p:spPr>
          <a:xfrm>
            <a:off x="159026" y="4041152"/>
            <a:ext cx="3091069" cy="62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2FD1F3-A552-4E8C-23AD-04C9562AEEF5}"/>
              </a:ext>
            </a:extLst>
          </p:cNvPr>
          <p:cNvSpPr/>
          <p:nvPr/>
        </p:nvSpPr>
        <p:spPr>
          <a:xfrm>
            <a:off x="0" y="4628388"/>
            <a:ext cx="3563888" cy="888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8913"/>
            <a:ext cx="9144000" cy="417512"/>
          </a:xfrm>
        </p:spPr>
        <p:txBody>
          <a:bodyPr/>
          <a:lstStyle/>
          <a:p>
            <a:r>
              <a:rPr lang="en-US" dirty="0"/>
              <a:t>X-rays for the study of Quantum materials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79512" y="1035127"/>
            <a:ext cx="8568952" cy="593674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Many non-trivial emergent phenomena in Quantum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3D266-1418-4D2C-6E26-58FB2D115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862940"/>
            <a:ext cx="6096000" cy="42672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9C6554-D8ED-6E01-027E-1D41F5E5AC64}"/>
              </a:ext>
            </a:extLst>
          </p:cNvPr>
          <p:cNvSpPr/>
          <p:nvPr/>
        </p:nvSpPr>
        <p:spPr>
          <a:xfrm>
            <a:off x="179512" y="1888618"/>
            <a:ext cx="2664296" cy="820302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For example high Tc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19833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184 756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2 704 156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40 116 600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601 080 390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86306417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7703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and double magnon excitations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237D7-42EA-3C1A-9B6B-5A8A9024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3" y="1328491"/>
            <a:ext cx="8690945" cy="4697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4F433-07ED-7707-D155-21369B58658C}"/>
              </a:ext>
            </a:extLst>
          </p:cNvPr>
          <p:cNvSpPr txBox="1"/>
          <p:nvPr/>
        </p:nvSpPr>
        <p:spPr>
          <a:xfrm>
            <a:off x="522060" y="6555010"/>
            <a:ext cx="571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Abhishek Nag, …,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Ke-Jin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Zhou, </a:t>
            </a:r>
            <a:r>
              <a:rPr kumimoji="0" lang="en-C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PRL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124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067202 (2020)</a:t>
            </a:r>
          </a:p>
        </p:txBody>
      </p:sp>
    </p:spTree>
    <p:extLst>
      <p:ext uri="{BB962C8B-B14F-4D97-AF65-F5344CB8AC3E}">
        <p14:creationId xmlns:p14="http://schemas.microsoft.com/office/powerpoint/2010/main" val="55875506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296852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510348" y="2530475"/>
            <a:ext cx="2138351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94020105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3429000" y="2374901"/>
            <a:ext cx="2565400" cy="1269604"/>
          </a:xfrm>
          <a:prstGeom prst="irregularSeal1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8000"/>
              </a:gs>
              <a:gs pos="5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8994" y="2466976"/>
            <a:ext cx="197176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BOOM</a:t>
            </a:r>
          </a:p>
        </p:txBody>
      </p:sp>
      <p:sp>
        <p:nvSpPr>
          <p:cNvPr id="62" name="Delay 46"/>
          <p:cNvSpPr/>
          <p:nvPr/>
        </p:nvSpPr>
        <p:spPr>
          <a:xfrm flipH="1">
            <a:off x="2183251" y="5069737"/>
            <a:ext cx="4670943" cy="17675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39669204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of Neutrons with matter is easy (magnetic dipole),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for resonant inelastic x-ray scattering nothing is obvious.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lot is known though…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Delay 46"/>
          <p:cNvSpPr/>
          <p:nvPr/>
        </p:nvSpPr>
        <p:spPr>
          <a:xfrm flipH="1">
            <a:off x="2183251" y="5069737"/>
            <a:ext cx="4670943" cy="17675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7512" y="2540081"/>
            <a:ext cx="2600766" cy="7220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646153"/>
            <a:ext cx="1228344" cy="629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06" y="4344940"/>
            <a:ext cx="3559048" cy="65354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232472471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small parameter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perturbation theory fails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4476550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interactions are of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scale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000" y="1920524"/>
            <a:ext cx="2920978" cy="2072251"/>
          </a:xfrm>
          <a:prstGeom prst="roundRect">
            <a:avLst>
              <a:gd name="adj" fmla="val 778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Perturbation theory leads to divergent series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i.e. summing part of the series gives a different result from the full solution!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50" y="2224520"/>
            <a:ext cx="26035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4859">
            <a:off x="7273018" y="3295979"/>
            <a:ext cx="813503" cy="1768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71" y="3892082"/>
            <a:ext cx="2603500" cy="93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49071" y="3494923"/>
            <a:ext cx="876300" cy="10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63967">
            <a:off x="7267957" y="2755518"/>
            <a:ext cx="813503" cy="176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4859">
            <a:off x="4084421" y="6093890"/>
            <a:ext cx="813503" cy="17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92" y="4229469"/>
            <a:ext cx="2603500" cy="93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44492" y="5450217"/>
            <a:ext cx="876300" cy="10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63967">
            <a:off x="4079360" y="5553429"/>
            <a:ext cx="813503" cy="176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5517946" y="5934569"/>
            <a:ext cx="2603500" cy="520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85176">
            <a:off x="7160942" y="5591891"/>
            <a:ext cx="813503" cy="1768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9474">
            <a:off x="6281783" y="5618060"/>
            <a:ext cx="813503" cy="1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83998" y="3164832"/>
            <a:ext cx="2923400" cy="2532792"/>
            <a:chOff x="5883998" y="3164832"/>
            <a:chExt cx="2923400" cy="2532792"/>
          </a:xfrm>
        </p:grpSpPr>
        <p:pic>
          <p:nvPicPr>
            <p:cNvPr id="26" name="Picture 25" descr="Haverkort_16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3998" y="3164832"/>
              <a:ext cx="2923400" cy="253279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883998" y="3164832"/>
              <a:ext cx="335930" cy="22520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 descr="Haverkort_16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631" y="869654"/>
            <a:ext cx="2960370" cy="2468880"/>
          </a:xfrm>
          <a:prstGeom prst="rect">
            <a:avLst/>
          </a:prstGeom>
        </p:spPr>
      </p:pic>
      <p:pic>
        <p:nvPicPr>
          <p:cNvPr id="24" name="Picture 23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22" y="3164832"/>
            <a:ext cx="2880360" cy="173736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026326" y="1054877"/>
            <a:ext cx="1849349" cy="78503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Intermediate state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9220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state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21023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state</a:t>
            </a:r>
          </a:p>
        </p:txBody>
      </p:sp>
      <p:sp>
        <p:nvSpPr>
          <p:cNvPr id="27" name="Delay 46"/>
          <p:cNvSpPr/>
          <p:nvPr/>
        </p:nvSpPr>
        <p:spPr>
          <a:xfrm rot="7483307">
            <a:off x="906165" y="4177430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Delay 46"/>
          <p:cNvSpPr/>
          <p:nvPr/>
        </p:nvSpPr>
        <p:spPr>
          <a:xfrm rot="14116693" flipV="1">
            <a:off x="4216577" y="4177428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2990631" y="3845012"/>
            <a:ext cx="3333969" cy="1677000"/>
          </a:xfrm>
          <a:prstGeom prst="irregularSeal1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8000"/>
              </a:gs>
              <a:gs pos="5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1" y="4400602"/>
            <a:ext cx="1228344" cy="6299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what does one measure</a:t>
            </a:r>
          </a:p>
        </p:txBody>
      </p:sp>
    </p:spTree>
    <p:extLst>
      <p:ext uri="{BB962C8B-B14F-4D97-AF65-F5344CB8AC3E}">
        <p14:creationId xmlns:p14="http://schemas.microsoft.com/office/powerpoint/2010/main" val="305618129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 between absorption, elastic- and inelastic scattering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elastic scattering tensor is related to the absorption by the optical theorem (Conservation of energy)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25382" y="2694532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Elastic scattering is a limiting case of inelastic scattering: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one restricts the inelastic scattering operator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ground-state one describes the elastic scattering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25382" y="4660484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the description of magnetic excitations: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 the scattering operator on spin operators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584550" y="1976702"/>
            <a:ext cx="1787664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charset="2"/>
              <a:ea typeface="+mn-ea"/>
              <a:cs typeface="Symbol" charset="2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757924" y="3712303"/>
            <a:ext cx="3614290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charset="2"/>
              <a:ea typeface="+mn-ea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02" y="3806927"/>
            <a:ext cx="3332480" cy="41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82" y="2084892"/>
            <a:ext cx="1511300" cy="33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7469" y="6544711"/>
            <a:ext cx="3123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M.W. Haverkort PRL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167404 (2010)</a:t>
            </a:r>
          </a:p>
        </p:txBody>
      </p:sp>
    </p:spTree>
    <p:extLst>
      <p:ext uri="{BB962C8B-B14F-4D97-AF65-F5344CB8AC3E}">
        <p14:creationId xmlns:p14="http://schemas.microsoft.com/office/powerpoint/2010/main" val="322086655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 RIXS by numerical solving a model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equation to solve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00" y="1723590"/>
            <a:ext cx="7315200" cy="67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771" y="25952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with,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771" y="2875231"/>
            <a:ext cx="3759200" cy="67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771" y="4082745"/>
            <a:ext cx="2933700" cy="711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29771" y="361805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8092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948"/>
            <a:ext cx="9144000" cy="2705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49" y="3513257"/>
            <a:ext cx="4610501" cy="30117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Ni atom in crystal-field theory</a:t>
            </a:r>
          </a:p>
        </p:txBody>
      </p:sp>
    </p:spTree>
    <p:extLst>
      <p:ext uri="{BB962C8B-B14F-4D97-AF65-F5344CB8AC3E}">
        <p14:creationId xmlns:p14="http://schemas.microsoft.com/office/powerpoint/2010/main" val="86358435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000"/>
            <a:ext cx="9144000" cy="142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4" y="2357851"/>
            <a:ext cx="6377272" cy="41543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Hubbard model on finite (12) size cluster</a:t>
            </a:r>
          </a:p>
        </p:txBody>
      </p:sp>
    </p:spTree>
    <p:extLst>
      <p:ext uri="{BB962C8B-B14F-4D97-AF65-F5344CB8AC3E}">
        <p14:creationId xmlns:p14="http://schemas.microsoft.com/office/powerpoint/2010/main" val="171842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cluster of H atoms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atoms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12 870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184 756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2 704 156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40 116 600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601 080 390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9 075 135 300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43118" y="590973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 of H atom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35058766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 RIXS as effective operator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163187"/>
          </a:xfrm>
          <a:prstGeom prst="roundRect">
            <a:avLst>
              <a:gd name="adj" fmla="val 1297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Replace the exact RIXS operator by a low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effective operator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68" y="1089716"/>
            <a:ext cx="3759200" cy="67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868" y="2497692"/>
            <a:ext cx="39370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493" y="3943768"/>
            <a:ext cx="889000" cy="27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868" y="4378926"/>
            <a:ext cx="10541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1493" y="4835541"/>
            <a:ext cx="939800" cy="27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9868" y="5555674"/>
            <a:ext cx="2552700" cy="33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493" y="5331388"/>
            <a:ext cx="215900" cy="50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12000" y="2524691"/>
            <a:ext cx="3082491" cy="823901"/>
          </a:xfrm>
          <a:prstGeom prst="roundRect">
            <a:avLst>
              <a:gd name="adj" fmla="val 1647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 the exact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operator as a series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1999" y="3872525"/>
            <a:ext cx="3082491" cy="823901"/>
          </a:xfrm>
          <a:prstGeom prst="roundRect">
            <a:avLst>
              <a:gd name="adj" fmla="val 1647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operators in the series could be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1998" y="5253948"/>
            <a:ext cx="3082491" cy="1127601"/>
            <a:chOff x="611998" y="5253948"/>
            <a:chExt cx="3082491" cy="1127601"/>
          </a:xfrm>
        </p:grpSpPr>
        <p:sp>
          <p:nvSpPr>
            <p:cNvPr id="21" name="Rounded Rectangle 20"/>
            <p:cNvSpPr/>
            <p:nvPr/>
          </p:nvSpPr>
          <p:spPr>
            <a:xfrm>
              <a:off x="611998" y="5253948"/>
              <a:ext cx="3082491" cy="1127601"/>
            </a:xfrm>
            <a:prstGeom prst="roundRect">
              <a:avLst>
                <a:gd name="adj" fmla="val 11354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Task: find all operators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all coefficients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300" y="5954525"/>
              <a:ext cx="1943100" cy="317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35163" y="5367466"/>
              <a:ext cx="3683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938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small parameter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perturbation theory fails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4476550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interactions are of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scale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000" y="1920524"/>
            <a:ext cx="2920978" cy="2072251"/>
          </a:xfrm>
          <a:prstGeom prst="roundRect">
            <a:avLst>
              <a:gd name="adj" fmla="val 778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Perturbation theory leads to divergent series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i.e. summing part of the series gives a different result from the full solution!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650" y="2224520"/>
            <a:ext cx="26035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4859">
            <a:off x="7273018" y="3295979"/>
            <a:ext cx="813503" cy="1768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71" y="3892082"/>
            <a:ext cx="2603500" cy="93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49071" y="3494923"/>
            <a:ext cx="876300" cy="10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63967">
            <a:off x="7267957" y="2755518"/>
            <a:ext cx="813503" cy="176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54859">
            <a:off x="4084421" y="6093890"/>
            <a:ext cx="813503" cy="17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892" y="4229469"/>
            <a:ext cx="2603500" cy="93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44492" y="5450217"/>
            <a:ext cx="876300" cy="10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63967">
            <a:off x="4079360" y="5553429"/>
            <a:ext cx="813503" cy="176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5517946" y="5934569"/>
            <a:ext cx="2603500" cy="520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85176">
            <a:off x="7160942" y="5591891"/>
            <a:ext cx="813503" cy="1768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9474">
            <a:off x="6281783" y="5618060"/>
            <a:ext cx="813503" cy="1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1710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7946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016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3721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410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Divergent series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an expansion on powers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71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problem in many particle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513705"/>
            <a:ext cx="9093200" cy="245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653" y="3022330"/>
            <a:ext cx="7122694" cy="40426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9287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problem in many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004"/>
            <a:ext cx="9144000" cy="4302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5054" y="4687503"/>
            <a:ext cx="3994484" cy="24063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000" y="5852068"/>
            <a:ext cx="7920000" cy="502389"/>
          </a:xfrm>
          <a:prstGeom prst="roundRect">
            <a:avLst>
              <a:gd name="adj" fmla="val 2313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for a non-divergent (non perturbative)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series expansion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20868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642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8307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136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4536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265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Fourier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Taylor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example from functions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following function is smooth, continues and infinite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differentiable on the real axis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write the function as a sum of orthonormal functions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Truncate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9720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alternative expansion for operators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Projection expansions for functions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999" y="3509217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Projection expansions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operators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9" y="1754840"/>
            <a:ext cx="25908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106" y="1875290"/>
            <a:ext cx="2514600" cy="5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175" y="2546255"/>
            <a:ext cx="2933700" cy="57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1729" y="199562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4353" y="264733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504" y="3965847"/>
            <a:ext cx="3073400" cy="119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99" y="4178478"/>
            <a:ext cx="2565400" cy="88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1728" y="437808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01728" y="539190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401" y="5394948"/>
            <a:ext cx="1866900" cy="30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401" y="5883616"/>
            <a:ext cx="2717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18" grpId="0"/>
      <p:bldP spid="20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alternative expansion for operators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Trivial example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1831671"/>
            <a:ext cx="2565400" cy="88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1729" y="203127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505" y="1930190"/>
            <a:ext cx="208280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0" y="4028836"/>
            <a:ext cx="2273300" cy="571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01728" y="276731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505" y="2666230"/>
            <a:ext cx="406400" cy="571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50501" y="2767314"/>
            <a:ext cx="293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orthonormal complete set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2987" y="3508961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have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2001" y="4596181"/>
            <a:ext cx="2987848" cy="1101975"/>
          </a:xfrm>
          <a:prstGeom prst="roundRect">
            <a:avLst>
              <a:gd name="adj" fmla="val 137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trivial example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needs exponentially many weird operators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782906" y="4913960"/>
            <a:ext cx="4831705" cy="1482071"/>
          </a:xfrm>
          <a:prstGeom prst="roundRect">
            <a:avLst>
              <a:gd name="adj" fmla="val 990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000" b="0" i="1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m,n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operator that transforms exponentially many states that share property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into states that share property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6655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5" grpId="0"/>
      <p:bldP spid="26" grpId="0" animBg="1"/>
      <p:bldP spid="27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local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expansion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18012" y="1187172"/>
            <a:ext cx="3347969" cy="2978542"/>
            <a:chOff x="4721762" y="1187172"/>
            <a:chExt cx="3347969" cy="2978542"/>
          </a:xfrm>
        </p:grpSpPr>
        <p:sp>
          <p:nvSpPr>
            <p:cNvPr id="19" name="Rounded Rectangle 18"/>
            <p:cNvSpPr/>
            <p:nvPr/>
          </p:nvSpPr>
          <p:spPr>
            <a:xfrm>
              <a:off x="4721762" y="1187172"/>
              <a:ext cx="1863298" cy="470167"/>
            </a:xfrm>
            <a:prstGeom prst="roundRect">
              <a:avLst>
                <a:gd name="adj" fmla="val 1928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Lattice model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169793" y="185767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678151" y="1857674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186509" y="1857673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694867" y="1857672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671240" y="1857671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174255" y="234695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682613" y="234695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190971" y="234695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699329" y="234695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675702" y="234695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183880" y="2834500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692238" y="2834499"/>
              <a:ext cx="356315" cy="35613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200596" y="283449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708954" y="283449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685327" y="283449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188342" y="3322040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696700" y="332203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205058" y="332203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713416" y="332203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689789" y="332203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183880" y="380957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6692238" y="380957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200596" y="380957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08954" y="380957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685327" y="380957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700442" y="283449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Lattice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971589" y="2508141"/>
            <a:ext cx="757594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local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expansion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520664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L=0 only include operators acting on site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0714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Lattice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local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expansion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557240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L=1 include operators acting on site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08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Lattice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local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expansion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628467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L=2 include operators acting on site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and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266042" y="2340183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296845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275326" y="332159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307176" y="332326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6175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Lattice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 local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expansion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7097477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L=3 include operators acting on site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and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n.n.n.n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266042" y="2340183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296845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275326" y="332159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307176" y="332326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788487" y="186558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794046" y="2816092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7805204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85909" y="380957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815614" y="5862564"/>
            <a:ext cx="625742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612000" y="1175752"/>
            <a:ext cx="629893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Convergence of this series is guaranteed by linear algebra!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820600"/>
            <a:ext cx="5588000" cy="91440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611999" y="3947959"/>
            <a:ext cx="928043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669" y="4049826"/>
            <a:ext cx="1955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092" y="4560431"/>
            <a:ext cx="2413000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092" y="5361860"/>
            <a:ext cx="1828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of the RIXS operator 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612000" y="1175752"/>
            <a:ext cx="629893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Convergence of this series is guaranteed by linear algebra!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820600"/>
            <a:ext cx="5588000" cy="91440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611999" y="3947959"/>
            <a:ext cx="3257357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RIXS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 is bounded: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585" y="4073419"/>
            <a:ext cx="16256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585" y="4579481"/>
            <a:ext cx="1917700" cy="660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131506" y="5428443"/>
            <a:ext cx="3790086" cy="960283"/>
          </a:xfrm>
          <a:prstGeom prst="roundRect">
            <a:avLst>
              <a:gd name="adj" fmla="val 174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Sufficient condition to guarantee absolute convergence of series</a:t>
            </a:r>
          </a:p>
        </p:txBody>
      </p:sp>
    </p:spTree>
    <p:extLst>
      <p:ext uri="{BB962C8B-B14F-4D97-AF65-F5344CB8AC3E}">
        <p14:creationId xmlns:p14="http://schemas.microsoft.com/office/powerpoint/2010/main" val="143204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8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6" y="1003218"/>
            <a:ext cx="55880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289" y="1702004"/>
            <a:ext cx="3073400" cy="119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7884" y="214438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4396" y="2953358"/>
            <a:ext cx="7686293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a first step we need to create all possible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m,n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8590" y="3596404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L=0 we only look at local operators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8589" y="4254841"/>
            <a:ext cx="7662100" cy="470167"/>
            <a:chOff x="728589" y="4254841"/>
            <a:chExt cx="7662100" cy="470167"/>
          </a:xfrm>
        </p:grpSpPr>
        <p:sp>
          <p:nvSpPr>
            <p:cNvPr id="17" name="Rounded Rectangle 16"/>
            <p:cNvSpPr/>
            <p:nvPr/>
          </p:nvSpPr>
          <p:spPr>
            <a:xfrm>
              <a:off x="728589" y="4254841"/>
              <a:ext cx="7662100" cy="470167"/>
            </a:xfrm>
            <a:prstGeom prst="roundRect">
              <a:avLst>
                <a:gd name="adj" fmla="val 29521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local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Fock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space is given by 4 states</a:t>
              </a:r>
              <a:endPara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3305" y="4345504"/>
              <a:ext cx="2324100" cy="317500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740950" y="4917137"/>
            <a:ext cx="2300633" cy="1364217"/>
          </a:xfrm>
          <a:prstGeom prst="roundRect">
            <a:avLst>
              <a:gd name="adj" fmla="val 1188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Operators on that basis 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by 4 matrices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189" y="4904404"/>
            <a:ext cx="5270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8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12000" y="1169396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L=1 we look at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sites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1999" y="3396504"/>
            <a:ext cx="7662100" cy="428682"/>
          </a:xfrm>
          <a:prstGeom prst="roundRect">
            <a:avLst>
              <a:gd name="adj" fmla="val 2984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Resulting in 16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=256 operators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1999" y="1818959"/>
            <a:ext cx="7662100" cy="1427600"/>
            <a:chOff x="611999" y="1818959"/>
            <a:chExt cx="7662100" cy="1427600"/>
          </a:xfrm>
        </p:grpSpPr>
        <p:sp>
          <p:nvSpPr>
            <p:cNvPr id="17" name="Rounded Rectangle 16"/>
            <p:cNvSpPr/>
            <p:nvPr/>
          </p:nvSpPr>
          <p:spPr>
            <a:xfrm>
              <a:off x="611999" y="1818959"/>
              <a:ext cx="7662100" cy="1427600"/>
            </a:xfrm>
            <a:prstGeom prst="roundRect">
              <a:avLst>
                <a:gd name="adj" fmla="val 1131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Fock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space is given by 16 states</a:t>
              </a:r>
              <a:endPara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289" y="2429733"/>
              <a:ext cx="6324600" cy="317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7099" y="2818169"/>
              <a:ext cx="6477000" cy="3175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99" y="4069822"/>
            <a:ext cx="2336800" cy="33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99" y="4542804"/>
            <a:ext cx="22733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89" y="5511402"/>
            <a:ext cx="2451100" cy="33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40" y="5152720"/>
            <a:ext cx="2159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12000" y="1169396"/>
            <a:ext cx="7662099" cy="765282"/>
          </a:xfrm>
          <a:prstGeom prst="roundRect">
            <a:avLst>
              <a:gd name="adj" fmla="val 169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get back to more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familiar representations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linear combing these operators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unitary transformation)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1999" y="2149888"/>
            <a:ext cx="7662099" cy="4209054"/>
            <a:chOff x="611999" y="2149888"/>
            <a:chExt cx="7662099" cy="42090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99" y="2723162"/>
              <a:ext cx="6616700" cy="186690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611999" y="2149888"/>
              <a:ext cx="7662099" cy="470167"/>
            </a:xfrm>
            <a:prstGeom prst="roundRect">
              <a:avLst>
                <a:gd name="adj" fmla="val 29521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L=0 (only keeping the particle number conserving operators)</a:t>
              </a:r>
              <a:endPara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8909" y="4631742"/>
              <a:ext cx="3048000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1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434"/>
            <a:ext cx="9144000" cy="389318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69396"/>
            <a:ext cx="7662099" cy="765282"/>
          </a:xfrm>
          <a:prstGeom prst="roundRect">
            <a:avLst>
              <a:gd name="adj" fmla="val 169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get back to more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familiar representations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linear combing these operators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unitary transformation)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11999" y="2149888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L=1 (only keeping the particle number conserving operators)</a:t>
            </a:r>
            <a:endParaRPr kumimoji="0" lang="en-US" sz="20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4062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effective operator – spin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96271" y="1597481"/>
            <a:ext cx="3614290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charset="2"/>
              <a:ea typeface="+mn-ea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249" y="1692105"/>
            <a:ext cx="2915920" cy="36449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99851" y="2985775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operator for spin excitations only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1" y="1057813"/>
            <a:ext cx="4018280" cy="737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7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1927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effective operator – spin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2000" y="297912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calculate x-ray absorption spectra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2136" y="367545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and spin susceptibilities</a:t>
            </a:r>
          </a:p>
        </p:txBody>
      </p:sp>
    </p:spTree>
    <p:extLst>
      <p:ext uri="{BB962C8B-B14F-4D97-AF65-F5344CB8AC3E}">
        <p14:creationId xmlns:p14="http://schemas.microsoft.com/office/powerpoint/2010/main" val="359633358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3200" y="1043892"/>
            <a:ext cx="8328800" cy="3731308"/>
            <a:chOff x="203200" y="1107392"/>
            <a:chExt cx="8328800" cy="3286809"/>
          </a:xfrm>
        </p:grpSpPr>
        <p:grpSp>
          <p:nvGrpSpPr>
            <p:cNvPr id="25" name="Group 24"/>
            <p:cNvGrpSpPr/>
            <p:nvPr/>
          </p:nvGrpSpPr>
          <p:grpSpPr>
            <a:xfrm>
              <a:off x="292100" y="1107392"/>
              <a:ext cx="8239900" cy="3197908"/>
              <a:chOff x="292100" y="1107392"/>
              <a:chExt cx="8252600" cy="5292807"/>
            </a:xfrm>
          </p:grpSpPr>
          <p:pic>
            <p:nvPicPr>
              <p:cNvPr id="26" name="Picture 25" descr="Haverkort_16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100" y="1107392"/>
                <a:ext cx="8252600" cy="5292807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2476500" y="1219200"/>
                <a:ext cx="5918200" cy="1739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572900" y="2959100"/>
                <a:ext cx="2504300" cy="15621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37400" y="4016941"/>
              <a:ext cx="7770230" cy="3772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3200" y="1443096"/>
              <a:ext cx="383400" cy="197320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 – effective operator – spin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8405" y="123922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calculate x-ray absorption spectra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2417" y="1235343"/>
            <a:ext cx="12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5579" y="2785290"/>
            <a:ext cx="124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68324893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verkort_16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75" y="1111250"/>
            <a:ext cx="5410200" cy="4438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Predicted RIXS spectra with cross polarized light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8650" y="574555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susceptibility, same as neutron scattering</a:t>
            </a:r>
          </a:p>
        </p:txBody>
      </p:sp>
    </p:spTree>
    <p:extLst>
      <p:ext uri="{BB962C8B-B14F-4D97-AF65-F5344CB8AC3E}">
        <p14:creationId xmlns:p14="http://schemas.microsoft.com/office/powerpoint/2010/main" val="71810414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polarization: RIXS is a mixture of 1 and 2 spin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flips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Haverkort_16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75" y="1111250"/>
            <a:ext cx="5410200" cy="4438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0" y="5834379"/>
            <a:ext cx="3460750" cy="520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5834379"/>
            <a:ext cx="520065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073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9" b="58571"/>
          <a:stretch/>
        </p:blipFill>
        <p:spPr>
          <a:xfrm>
            <a:off x="0" y="1384300"/>
            <a:ext cx="9144000" cy="16891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excitations in 1-dimension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29" b="45992"/>
          <a:stretch/>
        </p:blipFill>
        <p:spPr>
          <a:xfrm>
            <a:off x="0" y="3073400"/>
            <a:ext cx="9144000" cy="812800"/>
          </a:xfrm>
          <a:prstGeom prst="rect">
            <a:avLst/>
          </a:prstGeom>
        </p:spPr>
      </p:pic>
      <p:pic>
        <p:nvPicPr>
          <p:cNvPr id="6" name="Picture 5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08" b="33806"/>
          <a:stretch/>
        </p:blipFill>
        <p:spPr>
          <a:xfrm>
            <a:off x="0" y="3886200"/>
            <a:ext cx="9144000" cy="787400"/>
          </a:xfrm>
          <a:prstGeom prst="rect">
            <a:avLst/>
          </a:prstGeom>
        </p:spPr>
      </p:pic>
      <p:pic>
        <p:nvPicPr>
          <p:cNvPr id="7" name="Picture 6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94" b="21620"/>
          <a:stretch/>
        </p:blipFill>
        <p:spPr>
          <a:xfrm>
            <a:off x="0" y="4673600"/>
            <a:ext cx="9144000" cy="787400"/>
          </a:xfrm>
          <a:prstGeom prst="rect">
            <a:avLst/>
          </a:prstGeom>
        </p:spPr>
      </p:pic>
      <p:pic>
        <p:nvPicPr>
          <p:cNvPr id="8" name="Picture 7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80" b="9238"/>
          <a:stretch/>
        </p:blipFill>
        <p:spPr>
          <a:xfrm>
            <a:off x="0" y="5461000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89" b="58571"/>
          <a:stretch/>
        </p:blipFill>
        <p:spPr>
          <a:xfrm>
            <a:off x="0" y="1384300"/>
            <a:ext cx="9144000" cy="16891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excitations in 1-dimension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29" b="45992"/>
          <a:stretch/>
        </p:blipFill>
        <p:spPr>
          <a:xfrm>
            <a:off x="0" y="3073400"/>
            <a:ext cx="9144000" cy="812800"/>
          </a:xfrm>
          <a:prstGeom prst="rect">
            <a:avLst/>
          </a:prstGeom>
        </p:spPr>
      </p:pic>
      <p:pic>
        <p:nvPicPr>
          <p:cNvPr id="6" name="Picture 5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08" b="33806"/>
          <a:stretch/>
        </p:blipFill>
        <p:spPr>
          <a:xfrm>
            <a:off x="0" y="3886200"/>
            <a:ext cx="9144000" cy="787400"/>
          </a:xfrm>
          <a:prstGeom prst="rect">
            <a:avLst/>
          </a:prstGeom>
        </p:spPr>
      </p:pic>
      <p:pic>
        <p:nvPicPr>
          <p:cNvPr id="7" name="Picture 6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94" b="21620"/>
          <a:stretch/>
        </p:blipFill>
        <p:spPr>
          <a:xfrm>
            <a:off x="0" y="4673600"/>
            <a:ext cx="9144000" cy="787400"/>
          </a:xfrm>
          <a:prstGeom prst="rect">
            <a:avLst/>
          </a:prstGeom>
        </p:spPr>
      </p:pic>
      <p:pic>
        <p:nvPicPr>
          <p:cNvPr id="8" name="Picture 7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80" b="9238"/>
          <a:stretch/>
        </p:blipFill>
        <p:spPr>
          <a:xfrm>
            <a:off x="0" y="5461000"/>
            <a:ext cx="9144000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98EAA-FBB7-0D25-5702-9633B887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3" y="2086198"/>
            <a:ext cx="5152950" cy="4303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44DFBF-E973-6B64-E9B3-1FD52A0FCD0B}"/>
              </a:ext>
            </a:extLst>
          </p:cNvPr>
          <p:cNvSpPr txBox="1"/>
          <p:nvPr/>
        </p:nvSpPr>
        <p:spPr>
          <a:xfrm>
            <a:off x="560484" y="6578290"/>
            <a:ext cx="438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en-C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Glawion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…, R. Claessen, </a:t>
            </a:r>
            <a:r>
              <a:rPr kumimoji="0" lang="en-CA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TiOCl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PRL 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107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107402 (2011) </a:t>
            </a:r>
          </a:p>
        </p:txBody>
      </p:sp>
    </p:spTree>
    <p:extLst>
      <p:ext uri="{BB962C8B-B14F-4D97-AF65-F5344CB8AC3E}">
        <p14:creationId xmlns:p14="http://schemas.microsoft.com/office/powerpoint/2010/main" val="256737399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2-10 at 16.24.17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95" y="990000"/>
            <a:ext cx="8610769" cy="54265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excitations in 1 dimension – Sr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8627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Dispersing orbitals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Haverkort_16b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7" t="3256" r="1831" b="1887"/>
          <a:stretch/>
        </p:blipFill>
        <p:spPr>
          <a:xfrm>
            <a:off x="292099" y="1037165"/>
            <a:ext cx="7067607" cy="5366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4671" y="1899967"/>
            <a:ext cx="90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1340" y="1356824"/>
            <a:ext cx="97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orbitons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8788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Dispersing orbitals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plG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979"/>
            <a:ext cx="9144000" cy="1088136"/>
          </a:xfrm>
          <a:prstGeom prst="rect">
            <a:avLst/>
          </a:prstGeom>
        </p:spPr>
      </p:pic>
      <p:pic>
        <p:nvPicPr>
          <p:cNvPr id="3" name="Picture 2" descr="plEx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0395"/>
            <a:ext cx="9144000" cy="1243584"/>
          </a:xfrm>
          <a:prstGeom prst="rect">
            <a:avLst/>
          </a:prstGeom>
        </p:spPr>
      </p:pic>
      <p:pic>
        <p:nvPicPr>
          <p:cNvPr id="16" name="Picture 15" descr="plOr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35"/>
            <a:ext cx="9144000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Dispersing orbitals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89" y="1056639"/>
            <a:ext cx="625473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849" y="1056639"/>
            <a:ext cx="303941" cy="4848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plG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979"/>
            <a:ext cx="9144000" cy="1088136"/>
          </a:xfrm>
          <a:prstGeom prst="rect">
            <a:avLst/>
          </a:prstGeom>
        </p:spPr>
      </p:pic>
      <p:pic>
        <p:nvPicPr>
          <p:cNvPr id="5" name="Picture 4" descr="plOr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35"/>
            <a:ext cx="9144000" cy="1810512"/>
          </a:xfrm>
          <a:prstGeom prst="rect">
            <a:avLst/>
          </a:prstGeom>
        </p:spPr>
      </p:pic>
      <p:pic>
        <p:nvPicPr>
          <p:cNvPr id="11" name="Picture 10" descr="Screen Shot 2012-12-06 at 21.34.42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89" y="1038077"/>
            <a:ext cx="3982879" cy="53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4 426 165 368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675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information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5382" y="1173600"/>
            <a:ext cx="7325500" cy="8584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to calculate core level spectroscopy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www.quanty.org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25382" y="2251367"/>
            <a:ext cx="7325500" cy="8584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YouTube lectures on solid state physics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https://www.youtube.com/c/MauritsHaverkort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52421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Graphical interface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Quanty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E421C-2FA3-2A28-2BE5-E3A59C595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052736"/>
            <a:ext cx="7344376" cy="53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33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4 426 165 368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1 646 492 110 120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16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4 426 165 368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1 646 492 110 120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624 668 654 531 480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8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4 426 165 368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1 646 492 110 120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624 668 654 531 480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240 260 199 935 164 200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067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unit cells</a:t>
            </a:r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spin-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orbitals</a:t>
            </a:r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electrons</a:t>
            </a:r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66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35 960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12 271 512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4 426 165 368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1 646 492 110 120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624 668 654 531 480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240 260 199 935 164 200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</a:t>
            </a: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Exponential scaling of quantum mechanics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unit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LDA level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metallic (in reality a good insulator)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0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8913"/>
            <a:ext cx="9144000" cy="417512"/>
          </a:xfrm>
        </p:spPr>
        <p:txBody>
          <a:bodyPr/>
          <a:lstStyle/>
          <a:p>
            <a:r>
              <a:rPr lang="en-US" dirty="0"/>
              <a:t>X-rays for the study of Quantum materials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9C6554-D8ED-6E01-027E-1D41F5E5AC64}"/>
              </a:ext>
            </a:extLst>
          </p:cNvPr>
          <p:cNvSpPr/>
          <p:nvPr/>
        </p:nvSpPr>
        <p:spPr>
          <a:xfrm>
            <a:off x="179512" y="1888618"/>
            <a:ext cx="2664296" cy="820302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Or metal insulator phase transitions</a:t>
            </a:r>
          </a:p>
        </p:txBody>
      </p:sp>
      <p:pic>
        <p:nvPicPr>
          <p:cNvPr id="3" name="Picture 2" descr="Haverkort_16.pdf">
            <a:extLst>
              <a:ext uri="{FF2B5EF4-FFF2-40B4-BE49-F238E27FC236}">
                <a16:creationId xmlns:a16="http://schemas.microsoft.com/office/drawing/2014/main" id="{168A0B8B-3D0E-9D3A-14DD-AEB89C9E0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954361"/>
            <a:ext cx="4429864" cy="5406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D42F5-1A79-2C7D-30D7-C06664FB8B07}"/>
              </a:ext>
            </a:extLst>
          </p:cNvPr>
          <p:cNvSpPr txBox="1"/>
          <p:nvPr/>
        </p:nvSpPr>
        <p:spPr>
          <a:xfrm>
            <a:off x="4427984" y="5845217"/>
            <a:ext cx="156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Marezio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5</a:t>
            </a:r>
            <a:r>
              <a:rPr lang="en-US" sz="1400" dirty="0"/>
              <a:t>, 2541 (1972)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DAF28-2768-F3D1-A66E-11648FA4D1F1}"/>
              </a:ext>
            </a:extLst>
          </p:cNvPr>
          <p:cNvSpPr txBox="1"/>
          <p:nvPr/>
        </p:nvSpPr>
        <p:spPr>
          <a:xfrm>
            <a:off x="7343424" y="2986742"/>
            <a:ext cx="165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P. B. Allen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48</a:t>
            </a:r>
            <a:r>
              <a:rPr lang="en-US" sz="1400" dirty="0"/>
              <a:t>, 4359 (1993)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512" y="1035127"/>
            <a:ext cx="8568952" cy="593674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Many non-trivial emergent phenomena in Quantum materials</a:t>
            </a:r>
          </a:p>
        </p:txBody>
      </p:sp>
    </p:spTree>
    <p:extLst>
      <p:ext uri="{BB962C8B-B14F-4D97-AF65-F5344CB8AC3E}">
        <p14:creationId xmlns:p14="http://schemas.microsoft.com/office/powerpoint/2010/main" val="1131365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advanced methods available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9F755B-79DC-4722-BCCD-793EFF5D5E1A}"/>
              </a:ext>
            </a:extLst>
          </p:cNvPr>
          <p:cNvSpPr/>
          <p:nvPr/>
        </p:nvSpPr>
        <p:spPr>
          <a:xfrm>
            <a:off x="4932040" y="5478095"/>
            <a:ext cx="4104455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Some work for some properties of some materials, none work for all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31FA72-3CA3-140D-2873-CF2EE89A557A}"/>
              </a:ext>
            </a:extLst>
          </p:cNvPr>
          <p:cNvSpPr/>
          <p:nvPr/>
        </p:nvSpPr>
        <p:spPr>
          <a:xfrm>
            <a:off x="107505" y="980728"/>
            <a:ext cx="3528392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Hartree-</a:t>
            </a:r>
            <a:r>
              <a:rPr lang="en-US" sz="2000" dirty="0" err="1">
                <a:solidFill>
                  <a:schemeClr val="tx1"/>
                </a:solidFill>
              </a:rPr>
              <a:t>Fock</a:t>
            </a:r>
            <a:r>
              <a:rPr lang="en-US" sz="2000" dirty="0">
                <a:solidFill>
                  <a:schemeClr val="tx1"/>
                </a:solidFill>
              </a:rPr>
              <a:t> approximation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Density functional theory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D6E5B13-54E3-58E0-C6CA-A81101A8D7A1}"/>
              </a:ext>
            </a:extLst>
          </p:cNvPr>
          <p:cNvSpPr/>
          <p:nvPr/>
        </p:nvSpPr>
        <p:spPr>
          <a:xfrm>
            <a:off x="132724" y="1988840"/>
            <a:ext cx="3528392" cy="115212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Configuration interaction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Coupled Cluster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Restrictive Active Space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8D9955-4890-1833-A906-56EB39506132}"/>
              </a:ext>
            </a:extLst>
          </p:cNvPr>
          <p:cNvSpPr/>
          <p:nvPr/>
        </p:nvSpPr>
        <p:spPr>
          <a:xfrm>
            <a:off x="154833" y="4422849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Renormalization group theory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6C3C6D-2D8B-95F5-3667-7260D6FA2624}"/>
              </a:ext>
            </a:extLst>
          </p:cNvPr>
          <p:cNvSpPr/>
          <p:nvPr/>
        </p:nvSpPr>
        <p:spPr>
          <a:xfrm>
            <a:off x="153887" y="3356992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Tensor network states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Cluster expansion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14936E-A983-9108-17D7-B8153F354A6D}"/>
              </a:ext>
            </a:extLst>
          </p:cNvPr>
          <p:cNvSpPr/>
          <p:nvPr/>
        </p:nvSpPr>
        <p:spPr>
          <a:xfrm>
            <a:off x="3923928" y="980728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Dynamical mean-field theory</a:t>
            </a:r>
          </a:p>
          <a:p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l-GR" sz="2000" dirty="0">
                <a:solidFill>
                  <a:schemeClr val="tx1"/>
                </a:solidFill>
              </a:rPr>
              <a:t>Γ</a:t>
            </a:r>
            <a:r>
              <a:rPr lang="en-US" sz="2000" dirty="0">
                <a:solidFill>
                  <a:schemeClr val="tx1"/>
                </a:solidFill>
              </a:rPr>
              <a:t>A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98300CB-16BE-88ED-8271-4725DF0EB03D}"/>
              </a:ext>
            </a:extLst>
          </p:cNvPr>
          <p:cNvSpPr/>
          <p:nvPr/>
        </p:nvSpPr>
        <p:spPr>
          <a:xfrm>
            <a:off x="3925416" y="1988840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Quantum </a:t>
            </a:r>
            <a:r>
              <a:rPr lang="en-US" sz="2000" dirty="0" err="1">
                <a:solidFill>
                  <a:schemeClr val="tx1"/>
                </a:solidFill>
              </a:rPr>
              <a:t>Montecarlo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advanced tools to measure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8672AEB-9777-DA31-37D1-C7B5EE082C5C}"/>
              </a:ext>
            </a:extLst>
          </p:cNvPr>
          <p:cNvSpPr/>
          <p:nvPr/>
        </p:nvSpPr>
        <p:spPr>
          <a:xfrm>
            <a:off x="925382" y="979417"/>
            <a:ext cx="7325500" cy="521998"/>
          </a:xfrm>
          <a:prstGeom prst="roundRect">
            <a:avLst>
              <a:gd name="adj" fmla="val 17238"/>
            </a:avLst>
          </a:prstGeom>
          <a:gradFill rotWithShape="1">
            <a:gsLst>
              <a:gs pos="0">
                <a:srgbClr val="1F497D">
                  <a:lumMod val="20000"/>
                  <a:lumOff val="80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</a:ln>
          <a:effectLst>
            <a:outerShdw blurRad="40000" dist="63500" dir="2700000" rotWithShape="0">
              <a:srgbClr val="1F497D"/>
            </a:outerShdw>
          </a:effectLst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arrangements (element resolved of TM multilayers)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076AB7-2D46-3D6C-0AFB-F717207E08A8}"/>
              </a:ext>
            </a:extLst>
          </p:cNvPr>
          <p:cNvSpPr/>
          <p:nvPr/>
        </p:nvSpPr>
        <p:spPr>
          <a:xfrm>
            <a:off x="925382" y="1635764"/>
            <a:ext cx="7325500" cy="521998"/>
          </a:xfrm>
          <a:prstGeom prst="roundRect">
            <a:avLst>
              <a:gd name="adj" fmla="val 17238"/>
            </a:avLst>
          </a:prstGeom>
          <a:gradFill rotWithShape="1">
            <a:gsLst>
              <a:gs pos="0">
                <a:srgbClr val="1F497D">
                  <a:lumMod val="20000"/>
                  <a:lumOff val="80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</a:ln>
          <a:effectLst>
            <a:outerShdw blurRad="40000" dist="63500" dir="2700000" rotWithShape="0">
              <a:srgbClr val="1F497D"/>
            </a:outerShdw>
          </a:effectLst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Valence and local symmetry of TM compounds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00A9855-F3BF-5363-2F3C-7326BC4D5883}"/>
              </a:ext>
            </a:extLst>
          </p:cNvPr>
          <p:cNvSpPr/>
          <p:nvPr/>
        </p:nvSpPr>
        <p:spPr>
          <a:xfrm>
            <a:off x="925382" y="2299860"/>
            <a:ext cx="7325500" cy="521998"/>
          </a:xfrm>
          <a:prstGeom prst="roundRect">
            <a:avLst>
              <a:gd name="adj" fmla="val 17238"/>
            </a:avLst>
          </a:prstGeom>
          <a:gradFill rotWithShape="1">
            <a:gsLst>
              <a:gs pos="0">
                <a:srgbClr val="1F497D">
                  <a:lumMod val="20000"/>
                  <a:lumOff val="80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</a:ln>
          <a:effectLst>
            <a:outerShdw blurRad="40000" dist="63500" dir="2700000" rotWithShape="0">
              <a:srgbClr val="1F497D"/>
            </a:outerShdw>
          </a:effectLst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Orbital occupation (the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(f)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-shell is 5 (7) fold degenerate)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672E3C-96F1-7D36-3CA6-0D497267118A}"/>
              </a:ext>
            </a:extLst>
          </p:cNvPr>
          <p:cNvGrpSpPr/>
          <p:nvPr/>
        </p:nvGrpSpPr>
        <p:grpSpPr>
          <a:xfrm>
            <a:off x="612000" y="3437507"/>
            <a:ext cx="8136749" cy="1519992"/>
            <a:chOff x="612000" y="4654667"/>
            <a:chExt cx="8136749" cy="1519992"/>
          </a:xfrm>
        </p:grpSpPr>
        <p:pic>
          <p:nvPicPr>
            <p:cNvPr id="22" name="Picture 21" descr="Haverkort_16.pdf">
              <a:extLst>
                <a:ext uri="{FF2B5EF4-FFF2-40B4-BE49-F238E27FC236}">
                  <a16:creationId xmlns:a16="http://schemas.microsoft.com/office/drawing/2014/main" id="{2B1A4E79-F915-E2A1-F543-D884DFF4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000" y="4660898"/>
              <a:ext cx="7920000" cy="1513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28AF9E-381C-3439-D145-2E4FD0F618F1}"/>
                </a:ext>
              </a:extLst>
            </p:cNvPr>
            <p:cNvSpPr txBox="1"/>
            <p:nvPr/>
          </p:nvSpPr>
          <p:spPr>
            <a:xfrm>
              <a:off x="1565979" y="4660898"/>
              <a:ext cx="47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 err="1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i="1" baseline="-25000" dirty="0" err="1">
                  <a:solidFill>
                    <a:prstClr val="black"/>
                  </a:solidFill>
                  <a:latin typeface="Calibri"/>
                </a:rPr>
                <a:t>yz</a:t>
              </a:r>
              <a:endParaRPr lang="en-US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6DA424-F6BA-1719-AE5E-A6D90CA42F54}"/>
                </a:ext>
              </a:extLst>
            </p:cNvPr>
            <p:cNvSpPr txBox="1"/>
            <p:nvPr/>
          </p:nvSpPr>
          <p:spPr>
            <a:xfrm>
              <a:off x="3113154" y="4660898"/>
              <a:ext cx="471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 err="1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i="1" baseline="-25000" dirty="0" err="1">
                  <a:solidFill>
                    <a:prstClr val="black"/>
                  </a:solidFill>
                  <a:latin typeface="Calibri"/>
                </a:rPr>
                <a:t>xz</a:t>
              </a:r>
              <a:endParaRPr lang="en-US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F2788A-22B0-21AE-2B86-5131A41DEEC7}"/>
                </a:ext>
              </a:extLst>
            </p:cNvPr>
            <p:cNvSpPr txBox="1"/>
            <p:nvPr/>
          </p:nvSpPr>
          <p:spPr>
            <a:xfrm>
              <a:off x="4632666" y="4665941"/>
              <a:ext cx="479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 err="1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i="1" baseline="-25000" dirty="0" err="1">
                  <a:solidFill>
                    <a:prstClr val="black"/>
                  </a:solidFill>
                  <a:latin typeface="Calibri"/>
                </a:rPr>
                <a:t>xy</a:t>
              </a:r>
              <a:endParaRPr lang="en-US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53C193-D835-5BBD-7372-C55269C497EB}"/>
                </a:ext>
              </a:extLst>
            </p:cNvPr>
            <p:cNvSpPr txBox="1"/>
            <p:nvPr/>
          </p:nvSpPr>
          <p:spPr>
            <a:xfrm>
              <a:off x="6458347" y="4654667"/>
              <a:ext cx="664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i="1" baseline="-25000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sz="1000" i="1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i="1" baseline="-25000" dirty="0">
                  <a:solidFill>
                    <a:prstClr val="black"/>
                  </a:solidFill>
                  <a:latin typeface="Calibri"/>
                </a:rPr>
                <a:t>-y</a:t>
              </a:r>
              <a:r>
                <a:rPr lang="en-US" sz="1000" i="1" dirty="0">
                  <a:solidFill>
                    <a:prstClr val="black"/>
                  </a:solidFill>
                  <a:latin typeface="Calibri"/>
                </a:rPr>
                <a:t>2</a:t>
              </a:r>
              <a:endParaRPr lang="en-US" i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180D43-0848-AD9E-3CD6-C19A46A0A1F3}"/>
                </a:ext>
              </a:extLst>
            </p:cNvPr>
            <p:cNvSpPr txBox="1"/>
            <p:nvPr/>
          </p:nvSpPr>
          <p:spPr>
            <a:xfrm>
              <a:off x="8013859" y="4665941"/>
              <a:ext cx="734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i="1" baseline="-25000" dirty="0">
                  <a:solidFill>
                    <a:prstClr val="black"/>
                  </a:solidFill>
                  <a:latin typeface="Calibri"/>
                </a:rPr>
                <a:t>3z</a:t>
              </a:r>
              <a:r>
                <a:rPr lang="en-US" sz="1000" i="1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i="1" baseline="-25000" dirty="0">
                  <a:solidFill>
                    <a:prstClr val="black"/>
                  </a:solidFill>
                  <a:latin typeface="Calibri"/>
                </a:rPr>
                <a:t>-r</a:t>
              </a:r>
              <a:r>
                <a:rPr lang="en-US" sz="1000" i="1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CF4D2DC-2F84-8332-7D0E-FA10D2570DE4}"/>
              </a:ext>
            </a:extLst>
          </p:cNvPr>
          <p:cNvSpPr/>
          <p:nvPr/>
        </p:nvSpPr>
        <p:spPr>
          <a:xfrm>
            <a:off x="925382" y="5157360"/>
            <a:ext cx="7325500" cy="521998"/>
          </a:xfrm>
          <a:prstGeom prst="roundRect">
            <a:avLst>
              <a:gd name="adj" fmla="val 17238"/>
            </a:avLst>
          </a:prstGeom>
          <a:gradFill rotWithShape="1">
            <a:gsLst>
              <a:gs pos="0">
                <a:srgbClr val="1F497D">
                  <a:lumMod val="20000"/>
                  <a:lumOff val="80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</a:ln>
          <a:effectLst>
            <a:outerShdw blurRad="40000" dist="63500" dir="2700000" rotWithShape="0">
              <a:srgbClr val="1F497D"/>
            </a:outerShdw>
          </a:effectLst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excitations (spin-waves –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orbital excitations)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7BA8E14-DA87-7F03-474C-6F3F33CA77F6}"/>
              </a:ext>
            </a:extLst>
          </p:cNvPr>
          <p:cNvSpPr/>
          <p:nvPr/>
        </p:nvSpPr>
        <p:spPr>
          <a:xfrm>
            <a:off x="925382" y="5787322"/>
            <a:ext cx="7325500" cy="521998"/>
          </a:xfrm>
          <a:prstGeom prst="roundRect">
            <a:avLst>
              <a:gd name="adj" fmla="val 17238"/>
            </a:avLst>
          </a:prstGeom>
          <a:gradFill rotWithShape="1">
            <a:gsLst>
              <a:gs pos="0">
                <a:srgbClr val="1F497D">
                  <a:lumMod val="20000"/>
                  <a:lumOff val="80000"/>
                </a:srgbClr>
              </a:gs>
              <a:gs pos="100000">
                <a:srgbClr val="1F497D">
                  <a:lumMod val="60000"/>
                  <a:lumOff val="40000"/>
                </a:srgbClr>
              </a:gs>
            </a:gsLst>
            <a:lin ang="2700000" scaled="0"/>
          </a:gradFill>
          <a:ln w="9525" cap="flat" cmpd="sng" algn="ctr">
            <a:noFill/>
            <a:prstDash val="solid"/>
          </a:ln>
          <a:effectLst>
            <a:outerShdw blurRad="40000" dist="63500" dir="2700000" rotWithShape="0">
              <a:srgbClr val="1F497D"/>
            </a:outerShdw>
          </a:effectLst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the low energy Hamiltonian emerges from the full Hamiltonian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6DBCEF2-FC74-D9AE-9902-DDC209043A7E}"/>
              </a:ext>
            </a:extLst>
          </p:cNvPr>
          <p:cNvSpPr/>
          <p:nvPr/>
        </p:nvSpPr>
        <p:spPr>
          <a:xfrm rot="19869140">
            <a:off x="1628085" y="2910205"/>
            <a:ext cx="5887829" cy="1008112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000" dirty="0">
                <a:solidFill>
                  <a:schemeClr val="tx1"/>
                </a:solidFill>
              </a:rPr>
              <a:t>Use spectroscopies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8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 as a tool to test and learn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-92997" y="1535812"/>
            <a:ext cx="2139057" cy="4651756"/>
            <a:chOff x="-429174" y="1535812"/>
            <a:chExt cx="2139057" cy="4651756"/>
          </a:xfrm>
        </p:grpSpPr>
        <p:sp>
          <p:nvSpPr>
            <p:cNvPr id="106" name="Pie 105"/>
            <p:cNvSpPr/>
            <p:nvPr/>
          </p:nvSpPr>
          <p:spPr>
            <a:xfrm>
              <a:off x="-416315" y="2691096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429174" y="2718738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20619" y="1535812"/>
              <a:ext cx="1389264" cy="4651756"/>
              <a:chOff x="320619" y="1520584"/>
              <a:chExt cx="1389264" cy="465175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0619" y="5414985"/>
                <a:ext cx="138926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20619" y="5846120"/>
                <a:ext cx="138926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320619" y="2510213"/>
                <a:ext cx="0" cy="34899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147353" y="5057697"/>
                <a:ext cx="0" cy="65243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1342333" y="5519904"/>
                <a:ext cx="0" cy="65243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V="1">
                <a:off x="1558863" y="5065312"/>
                <a:ext cx="0" cy="65243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520356" y="5057699"/>
                <a:ext cx="0" cy="652436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931867" y="5057701"/>
                <a:ext cx="0" cy="652436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713947" y="5512290"/>
                <a:ext cx="0" cy="652436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V="1">
                <a:off x="624446" y="3060760"/>
                <a:ext cx="890108" cy="920135"/>
              </a:xfrm>
              <a:prstGeom prst="straightConnector1">
                <a:avLst/>
              </a:prstGeom>
              <a:ln>
                <a:prstDash val="solid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63475" y="3637286"/>
                <a:ext cx="0" cy="469974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1566797" y="2788644"/>
                <a:ext cx="0" cy="5234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Delay 46"/>
              <p:cNvSpPr/>
              <p:nvPr/>
            </p:nvSpPr>
            <p:spPr>
              <a:xfrm rot="16663366">
                <a:off x="-424802" y="2621345"/>
                <a:ext cx="2324134" cy="122612"/>
              </a:xfrm>
              <a:custGeom>
                <a:avLst/>
                <a:gdLst>
                  <a:gd name="connsiteX0" fmla="*/ 0 w 822960"/>
                  <a:gd name="connsiteY0" fmla="*/ 0 h 822960"/>
                  <a:gd name="connsiteX1" fmla="*/ 411480 w 822960"/>
                  <a:gd name="connsiteY1" fmla="*/ 0 h 822960"/>
                  <a:gd name="connsiteX2" fmla="*/ 822960 w 822960"/>
                  <a:gd name="connsiteY2" fmla="*/ 411480 h 822960"/>
                  <a:gd name="connsiteX3" fmla="*/ 411480 w 822960"/>
                  <a:gd name="connsiteY3" fmla="*/ 822960 h 822960"/>
                  <a:gd name="connsiteX4" fmla="*/ 0 w 822960"/>
                  <a:gd name="connsiteY4" fmla="*/ 822960 h 822960"/>
                  <a:gd name="connsiteX5" fmla="*/ 0 w 822960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4064"/>
                  <a:gd name="connsiteY0" fmla="*/ 0 h 822960"/>
                  <a:gd name="connsiteX1" fmla="*/ 411480 w 934064"/>
                  <a:gd name="connsiteY1" fmla="*/ 0 h 822960"/>
                  <a:gd name="connsiteX2" fmla="*/ 819785 w 934064"/>
                  <a:gd name="connsiteY2" fmla="*/ 478155 h 822960"/>
                  <a:gd name="connsiteX3" fmla="*/ 814705 w 934064"/>
                  <a:gd name="connsiteY3" fmla="*/ 816610 h 822960"/>
                  <a:gd name="connsiteX4" fmla="*/ 0 w 934064"/>
                  <a:gd name="connsiteY4" fmla="*/ 822960 h 822960"/>
                  <a:gd name="connsiteX5" fmla="*/ 0 w 934064"/>
                  <a:gd name="connsiteY5" fmla="*/ 0 h 822960"/>
                  <a:gd name="connsiteX0" fmla="*/ 0 w 944312"/>
                  <a:gd name="connsiteY0" fmla="*/ 0 h 822960"/>
                  <a:gd name="connsiteX1" fmla="*/ 411480 w 944312"/>
                  <a:gd name="connsiteY1" fmla="*/ 0 h 822960"/>
                  <a:gd name="connsiteX2" fmla="*/ 819785 w 944312"/>
                  <a:gd name="connsiteY2" fmla="*/ 478155 h 822960"/>
                  <a:gd name="connsiteX3" fmla="*/ 814705 w 944312"/>
                  <a:gd name="connsiteY3" fmla="*/ 816610 h 822960"/>
                  <a:gd name="connsiteX4" fmla="*/ 0 w 944312"/>
                  <a:gd name="connsiteY4" fmla="*/ 822960 h 822960"/>
                  <a:gd name="connsiteX5" fmla="*/ 0 w 944312"/>
                  <a:gd name="connsiteY5" fmla="*/ 0 h 822960"/>
                  <a:gd name="connsiteX0" fmla="*/ 0 w 938492"/>
                  <a:gd name="connsiteY0" fmla="*/ 0 h 822960"/>
                  <a:gd name="connsiteX1" fmla="*/ 411480 w 938492"/>
                  <a:gd name="connsiteY1" fmla="*/ 0 h 822960"/>
                  <a:gd name="connsiteX2" fmla="*/ 803910 w 938492"/>
                  <a:gd name="connsiteY2" fmla="*/ 614680 h 822960"/>
                  <a:gd name="connsiteX3" fmla="*/ 814705 w 938492"/>
                  <a:gd name="connsiteY3" fmla="*/ 816610 h 822960"/>
                  <a:gd name="connsiteX4" fmla="*/ 0 w 938492"/>
                  <a:gd name="connsiteY4" fmla="*/ 822960 h 822960"/>
                  <a:gd name="connsiteX5" fmla="*/ 0 w 938492"/>
                  <a:gd name="connsiteY5" fmla="*/ 0 h 822960"/>
                  <a:gd name="connsiteX0" fmla="*/ 0 w 937579"/>
                  <a:gd name="connsiteY0" fmla="*/ 0 h 822960"/>
                  <a:gd name="connsiteX1" fmla="*/ 411480 w 937579"/>
                  <a:gd name="connsiteY1" fmla="*/ 0 h 822960"/>
                  <a:gd name="connsiteX2" fmla="*/ 803910 w 937579"/>
                  <a:gd name="connsiteY2" fmla="*/ 614680 h 822960"/>
                  <a:gd name="connsiteX3" fmla="*/ 814705 w 937579"/>
                  <a:gd name="connsiteY3" fmla="*/ 816610 h 822960"/>
                  <a:gd name="connsiteX4" fmla="*/ 0 w 937579"/>
                  <a:gd name="connsiteY4" fmla="*/ 822960 h 822960"/>
                  <a:gd name="connsiteX5" fmla="*/ 0 w 937579"/>
                  <a:gd name="connsiteY5" fmla="*/ 0 h 822960"/>
                  <a:gd name="connsiteX0" fmla="*/ 0 w 969381"/>
                  <a:gd name="connsiteY0" fmla="*/ 0 h 822960"/>
                  <a:gd name="connsiteX1" fmla="*/ 411480 w 969381"/>
                  <a:gd name="connsiteY1" fmla="*/ 0 h 822960"/>
                  <a:gd name="connsiteX2" fmla="*/ 803910 w 969381"/>
                  <a:gd name="connsiteY2" fmla="*/ 614680 h 822960"/>
                  <a:gd name="connsiteX3" fmla="*/ 814705 w 969381"/>
                  <a:gd name="connsiteY3" fmla="*/ 816610 h 822960"/>
                  <a:gd name="connsiteX4" fmla="*/ 0 w 969381"/>
                  <a:gd name="connsiteY4" fmla="*/ 822960 h 822960"/>
                  <a:gd name="connsiteX5" fmla="*/ 0 w 969381"/>
                  <a:gd name="connsiteY5" fmla="*/ 0 h 822960"/>
                  <a:gd name="connsiteX0" fmla="*/ 0 w 965809"/>
                  <a:gd name="connsiteY0" fmla="*/ 0 h 822960"/>
                  <a:gd name="connsiteX1" fmla="*/ 411480 w 965809"/>
                  <a:gd name="connsiteY1" fmla="*/ 0 h 822960"/>
                  <a:gd name="connsiteX2" fmla="*/ 803910 w 965809"/>
                  <a:gd name="connsiteY2" fmla="*/ 614680 h 822960"/>
                  <a:gd name="connsiteX3" fmla="*/ 821055 w 965809"/>
                  <a:gd name="connsiteY3" fmla="*/ 816610 h 822960"/>
                  <a:gd name="connsiteX4" fmla="*/ 0 w 965809"/>
                  <a:gd name="connsiteY4" fmla="*/ 822960 h 822960"/>
                  <a:gd name="connsiteX5" fmla="*/ 0 w 965809"/>
                  <a:gd name="connsiteY5" fmla="*/ 0 h 822960"/>
                  <a:gd name="connsiteX0" fmla="*/ 0 w 977388"/>
                  <a:gd name="connsiteY0" fmla="*/ 0 h 822960"/>
                  <a:gd name="connsiteX1" fmla="*/ 411480 w 977388"/>
                  <a:gd name="connsiteY1" fmla="*/ 0 h 822960"/>
                  <a:gd name="connsiteX2" fmla="*/ 803910 w 977388"/>
                  <a:gd name="connsiteY2" fmla="*/ 614680 h 822960"/>
                  <a:gd name="connsiteX3" fmla="*/ 821055 w 977388"/>
                  <a:gd name="connsiteY3" fmla="*/ 816610 h 822960"/>
                  <a:gd name="connsiteX4" fmla="*/ 0 w 977388"/>
                  <a:gd name="connsiteY4" fmla="*/ 822960 h 822960"/>
                  <a:gd name="connsiteX5" fmla="*/ 0 w 977388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73811"/>
                  <a:gd name="connsiteY0" fmla="*/ 0 h 822960"/>
                  <a:gd name="connsiteX1" fmla="*/ 386538 w 973811"/>
                  <a:gd name="connsiteY1" fmla="*/ 0 h 822960"/>
                  <a:gd name="connsiteX2" fmla="*/ 803910 w 973811"/>
                  <a:gd name="connsiteY2" fmla="*/ 614680 h 822960"/>
                  <a:gd name="connsiteX3" fmla="*/ 821055 w 973811"/>
                  <a:gd name="connsiteY3" fmla="*/ 816610 h 822960"/>
                  <a:gd name="connsiteX4" fmla="*/ 0 w 973811"/>
                  <a:gd name="connsiteY4" fmla="*/ 822960 h 822960"/>
                  <a:gd name="connsiteX5" fmla="*/ 0 w 973811"/>
                  <a:gd name="connsiteY5" fmla="*/ 0 h 822960"/>
                  <a:gd name="connsiteX0" fmla="*/ 0 w 976603"/>
                  <a:gd name="connsiteY0" fmla="*/ 0 h 822960"/>
                  <a:gd name="connsiteX1" fmla="*/ 386538 w 976603"/>
                  <a:gd name="connsiteY1" fmla="*/ 0 h 822960"/>
                  <a:gd name="connsiteX2" fmla="*/ 803910 w 976603"/>
                  <a:gd name="connsiteY2" fmla="*/ 614680 h 822960"/>
                  <a:gd name="connsiteX3" fmla="*/ 821055 w 976603"/>
                  <a:gd name="connsiteY3" fmla="*/ 816610 h 822960"/>
                  <a:gd name="connsiteX4" fmla="*/ 0 w 976603"/>
                  <a:gd name="connsiteY4" fmla="*/ 822960 h 822960"/>
                  <a:gd name="connsiteX5" fmla="*/ 0 w 976603"/>
                  <a:gd name="connsiteY5" fmla="*/ 0 h 822960"/>
                  <a:gd name="connsiteX0" fmla="*/ 0 w 969946"/>
                  <a:gd name="connsiteY0" fmla="*/ 0 h 822960"/>
                  <a:gd name="connsiteX1" fmla="*/ 386538 w 969946"/>
                  <a:gd name="connsiteY1" fmla="*/ 0 h 822960"/>
                  <a:gd name="connsiteX2" fmla="*/ 803910 w 969946"/>
                  <a:gd name="connsiteY2" fmla="*/ 614680 h 822960"/>
                  <a:gd name="connsiteX3" fmla="*/ 825212 w 969946"/>
                  <a:gd name="connsiteY3" fmla="*/ 816610 h 822960"/>
                  <a:gd name="connsiteX4" fmla="*/ 0 w 969946"/>
                  <a:gd name="connsiteY4" fmla="*/ 822960 h 822960"/>
                  <a:gd name="connsiteX5" fmla="*/ 0 w 969946"/>
                  <a:gd name="connsiteY5" fmla="*/ 0 h 822960"/>
                  <a:gd name="connsiteX0" fmla="*/ 0 w 975746"/>
                  <a:gd name="connsiteY0" fmla="*/ 0 h 822960"/>
                  <a:gd name="connsiteX1" fmla="*/ 386538 w 975746"/>
                  <a:gd name="connsiteY1" fmla="*/ 0 h 822960"/>
                  <a:gd name="connsiteX2" fmla="*/ 803910 w 975746"/>
                  <a:gd name="connsiteY2" fmla="*/ 614680 h 822960"/>
                  <a:gd name="connsiteX3" fmla="*/ 825212 w 975746"/>
                  <a:gd name="connsiteY3" fmla="*/ 816610 h 822960"/>
                  <a:gd name="connsiteX4" fmla="*/ 0 w 975746"/>
                  <a:gd name="connsiteY4" fmla="*/ 822960 h 822960"/>
                  <a:gd name="connsiteX5" fmla="*/ 0 w 975746"/>
                  <a:gd name="connsiteY5" fmla="*/ 0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59860 w 975746"/>
                  <a:gd name="connsiteY4" fmla="*/ 119946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32530"/>
                  <a:gd name="connsiteY0" fmla="*/ 0 h 822960"/>
                  <a:gd name="connsiteX1" fmla="*/ 614365 w 932530"/>
                  <a:gd name="connsiteY1" fmla="*/ 535550 h 822960"/>
                  <a:gd name="connsiteX2" fmla="*/ 825212 w 932530"/>
                  <a:gd name="connsiteY2" fmla="*/ 816610 h 822960"/>
                  <a:gd name="connsiteX3" fmla="*/ 0 w 932530"/>
                  <a:gd name="connsiteY3" fmla="*/ 822960 h 822960"/>
                  <a:gd name="connsiteX4" fmla="*/ 1663 w 932530"/>
                  <a:gd name="connsiteY4" fmla="*/ 7497 h 822960"/>
                  <a:gd name="connsiteX0" fmla="*/ 386538 w 689638"/>
                  <a:gd name="connsiteY0" fmla="*/ 0 h 822960"/>
                  <a:gd name="connsiteX1" fmla="*/ 614365 w 689638"/>
                  <a:gd name="connsiteY1" fmla="*/ 535550 h 822960"/>
                  <a:gd name="connsiteX2" fmla="*/ 519025 w 689638"/>
                  <a:gd name="connsiteY2" fmla="*/ 820775 h 822960"/>
                  <a:gd name="connsiteX3" fmla="*/ 0 w 689638"/>
                  <a:gd name="connsiteY3" fmla="*/ 822960 h 822960"/>
                  <a:gd name="connsiteX4" fmla="*/ 1663 w 689638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45430"/>
                  <a:gd name="connsiteY0" fmla="*/ 0 h 822960"/>
                  <a:gd name="connsiteX1" fmla="*/ 614365 w 745430"/>
                  <a:gd name="connsiteY1" fmla="*/ 535550 h 822960"/>
                  <a:gd name="connsiteX2" fmla="*/ 519025 w 745430"/>
                  <a:gd name="connsiteY2" fmla="*/ 820775 h 822960"/>
                  <a:gd name="connsiteX3" fmla="*/ 0 w 745430"/>
                  <a:gd name="connsiteY3" fmla="*/ 822960 h 822960"/>
                  <a:gd name="connsiteX4" fmla="*/ 1663 w 745430"/>
                  <a:gd name="connsiteY4" fmla="*/ 7497 h 822960"/>
                  <a:gd name="connsiteX0" fmla="*/ 346963 w 691795"/>
                  <a:gd name="connsiteY0" fmla="*/ 0 h 968727"/>
                  <a:gd name="connsiteX1" fmla="*/ 614365 w 691795"/>
                  <a:gd name="connsiteY1" fmla="*/ 681317 h 968727"/>
                  <a:gd name="connsiteX2" fmla="*/ 519025 w 691795"/>
                  <a:gd name="connsiteY2" fmla="*/ 966542 h 968727"/>
                  <a:gd name="connsiteX3" fmla="*/ 0 w 691795"/>
                  <a:gd name="connsiteY3" fmla="*/ 968727 h 968727"/>
                  <a:gd name="connsiteX4" fmla="*/ 1663 w 691795"/>
                  <a:gd name="connsiteY4" fmla="*/ 153264 h 968727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73753"/>
                  <a:gd name="connsiteY0" fmla="*/ 9163 h 977890"/>
                  <a:gd name="connsiteX1" fmla="*/ 566458 w 673753"/>
                  <a:gd name="connsiteY1" fmla="*/ 732127 h 977890"/>
                  <a:gd name="connsiteX2" fmla="*/ 519025 w 673753"/>
                  <a:gd name="connsiteY2" fmla="*/ 975705 h 977890"/>
                  <a:gd name="connsiteX3" fmla="*/ 0 w 673753"/>
                  <a:gd name="connsiteY3" fmla="*/ 977890 h 977890"/>
                  <a:gd name="connsiteX4" fmla="*/ 1663 w 673753"/>
                  <a:gd name="connsiteY4" fmla="*/ 0 h 977890"/>
                  <a:gd name="connsiteX0" fmla="*/ 346963 w 680947"/>
                  <a:gd name="connsiteY0" fmla="*/ 9163 h 977890"/>
                  <a:gd name="connsiteX1" fmla="*/ 566458 w 680947"/>
                  <a:gd name="connsiteY1" fmla="*/ 732127 h 977890"/>
                  <a:gd name="connsiteX2" fmla="*/ 519025 w 680947"/>
                  <a:gd name="connsiteY2" fmla="*/ 975705 h 977890"/>
                  <a:gd name="connsiteX3" fmla="*/ 0 w 680947"/>
                  <a:gd name="connsiteY3" fmla="*/ 977890 h 977890"/>
                  <a:gd name="connsiteX4" fmla="*/ 1663 w 680947"/>
                  <a:gd name="connsiteY4" fmla="*/ 0 h 977890"/>
                  <a:gd name="connsiteX0" fmla="*/ 346963 w 730933"/>
                  <a:gd name="connsiteY0" fmla="*/ 9163 h 977890"/>
                  <a:gd name="connsiteX1" fmla="*/ 566458 w 730933"/>
                  <a:gd name="connsiteY1" fmla="*/ 732127 h 977890"/>
                  <a:gd name="connsiteX2" fmla="*/ 519025 w 730933"/>
                  <a:gd name="connsiteY2" fmla="*/ 975705 h 977890"/>
                  <a:gd name="connsiteX3" fmla="*/ 0 w 730933"/>
                  <a:gd name="connsiteY3" fmla="*/ 977890 h 977890"/>
                  <a:gd name="connsiteX4" fmla="*/ 1663 w 730933"/>
                  <a:gd name="connsiteY4" fmla="*/ 0 h 977890"/>
                  <a:gd name="connsiteX0" fmla="*/ 346963 w 813803"/>
                  <a:gd name="connsiteY0" fmla="*/ 9163 h 977890"/>
                  <a:gd name="connsiteX1" fmla="*/ 566458 w 813803"/>
                  <a:gd name="connsiteY1" fmla="*/ 732127 h 977890"/>
                  <a:gd name="connsiteX2" fmla="*/ 519025 w 813803"/>
                  <a:gd name="connsiteY2" fmla="*/ 975705 h 977890"/>
                  <a:gd name="connsiteX3" fmla="*/ 0 w 813803"/>
                  <a:gd name="connsiteY3" fmla="*/ 977890 h 977890"/>
                  <a:gd name="connsiteX4" fmla="*/ 1663 w 813803"/>
                  <a:gd name="connsiteY4" fmla="*/ 0 h 977890"/>
                  <a:gd name="connsiteX0" fmla="*/ 346963 w 815467"/>
                  <a:gd name="connsiteY0" fmla="*/ 9163 h 977890"/>
                  <a:gd name="connsiteX1" fmla="*/ 570624 w 815467"/>
                  <a:gd name="connsiteY1" fmla="*/ 757116 h 977890"/>
                  <a:gd name="connsiteX2" fmla="*/ 519025 w 815467"/>
                  <a:gd name="connsiteY2" fmla="*/ 975705 h 977890"/>
                  <a:gd name="connsiteX3" fmla="*/ 0 w 815467"/>
                  <a:gd name="connsiteY3" fmla="*/ 977890 h 977890"/>
                  <a:gd name="connsiteX4" fmla="*/ 1663 w 815467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9046 w 765461"/>
                  <a:gd name="connsiteY0" fmla="*/ 13327 h 977890"/>
                  <a:gd name="connsiteX1" fmla="*/ 570624 w 765461"/>
                  <a:gd name="connsiteY1" fmla="*/ 757116 h 977890"/>
                  <a:gd name="connsiteX2" fmla="*/ 519025 w 765461"/>
                  <a:gd name="connsiteY2" fmla="*/ 975705 h 977890"/>
                  <a:gd name="connsiteX3" fmla="*/ 0 w 765461"/>
                  <a:gd name="connsiteY3" fmla="*/ 977890 h 977890"/>
                  <a:gd name="connsiteX4" fmla="*/ 1663 w 765461"/>
                  <a:gd name="connsiteY4" fmla="*/ 0 h 977890"/>
                  <a:gd name="connsiteX0" fmla="*/ 349046 w 781069"/>
                  <a:gd name="connsiteY0" fmla="*/ 13327 h 977890"/>
                  <a:gd name="connsiteX1" fmla="*/ 570624 w 781069"/>
                  <a:gd name="connsiteY1" fmla="*/ 757116 h 977890"/>
                  <a:gd name="connsiteX2" fmla="*/ 519025 w 781069"/>
                  <a:gd name="connsiteY2" fmla="*/ 975705 h 977890"/>
                  <a:gd name="connsiteX3" fmla="*/ 0 w 781069"/>
                  <a:gd name="connsiteY3" fmla="*/ 977890 h 977890"/>
                  <a:gd name="connsiteX4" fmla="*/ 1663 w 781069"/>
                  <a:gd name="connsiteY4" fmla="*/ 0 h 977890"/>
                  <a:gd name="connsiteX0" fmla="*/ 2107021 w 2107021"/>
                  <a:gd name="connsiteY0" fmla="*/ 0 h 2555057"/>
                  <a:gd name="connsiteX1" fmla="*/ 570624 w 2107021"/>
                  <a:gd name="connsiteY1" fmla="*/ 2293086 h 2555057"/>
                  <a:gd name="connsiteX2" fmla="*/ 519025 w 2107021"/>
                  <a:gd name="connsiteY2" fmla="*/ 2511675 h 2555057"/>
                  <a:gd name="connsiteX3" fmla="*/ 0 w 2107021"/>
                  <a:gd name="connsiteY3" fmla="*/ 2513860 h 2555057"/>
                  <a:gd name="connsiteX4" fmla="*/ 1663 w 2107021"/>
                  <a:gd name="connsiteY4" fmla="*/ 1535970 h 2555057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0" fmla="*/ 1154751 w 1154751"/>
                  <a:gd name="connsiteY0" fmla="*/ 0 h 1395514"/>
                  <a:gd name="connsiteX1" fmla="*/ 451517 w 1154751"/>
                  <a:gd name="connsiteY1" fmla="*/ 960357 h 1395514"/>
                  <a:gd name="connsiteX2" fmla="*/ 0 w 1154751"/>
                  <a:gd name="connsiteY2" fmla="*/ 1395514 h 1395514"/>
                  <a:gd name="connsiteX0" fmla="*/ 2187874 w 2187874"/>
                  <a:gd name="connsiteY0" fmla="*/ 0 h 2295106"/>
                  <a:gd name="connsiteX1" fmla="*/ 1484640 w 2187874"/>
                  <a:gd name="connsiteY1" fmla="*/ 960357 h 2295106"/>
                  <a:gd name="connsiteX2" fmla="*/ 0 w 2187874"/>
                  <a:gd name="connsiteY2" fmla="*/ 2295106 h 2295106"/>
                  <a:gd name="connsiteX0" fmla="*/ 2187874 w 2187874"/>
                  <a:gd name="connsiteY0" fmla="*/ 0 h 2295465"/>
                  <a:gd name="connsiteX1" fmla="*/ 1484640 w 2187874"/>
                  <a:gd name="connsiteY1" fmla="*/ 960357 h 2295465"/>
                  <a:gd name="connsiteX2" fmla="*/ 0 w 2187874"/>
                  <a:gd name="connsiteY2" fmla="*/ 2295106 h 2295465"/>
                  <a:gd name="connsiteX0" fmla="*/ 2187874 w 2187982"/>
                  <a:gd name="connsiteY0" fmla="*/ 0 h 2295466"/>
                  <a:gd name="connsiteX1" fmla="*/ 1484640 w 2187982"/>
                  <a:gd name="connsiteY1" fmla="*/ 960357 h 2295466"/>
                  <a:gd name="connsiteX2" fmla="*/ 0 w 2187982"/>
                  <a:gd name="connsiteY2" fmla="*/ 2295106 h 2295466"/>
                  <a:gd name="connsiteX0" fmla="*/ 2187874 w 2187952"/>
                  <a:gd name="connsiteY0" fmla="*/ 0 h 2295943"/>
                  <a:gd name="connsiteX1" fmla="*/ 1351334 w 2187952"/>
                  <a:gd name="connsiteY1" fmla="*/ 1526766 h 2295943"/>
                  <a:gd name="connsiteX2" fmla="*/ 0 w 2187952"/>
                  <a:gd name="connsiteY2" fmla="*/ 2295106 h 2295943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281605 w 2281605"/>
                  <a:gd name="connsiteY0" fmla="*/ 0 h 2157668"/>
                  <a:gd name="connsiteX1" fmla="*/ 0 w 2281605"/>
                  <a:gd name="connsiteY1" fmla="*/ 2157668 h 2157668"/>
                  <a:gd name="connsiteX0" fmla="*/ 2286225 w 2286225"/>
                  <a:gd name="connsiteY0" fmla="*/ 0 h 369997"/>
                  <a:gd name="connsiteX1" fmla="*/ 0 w 2286225"/>
                  <a:gd name="connsiteY1" fmla="*/ 315 h 369997"/>
                  <a:gd name="connsiteX0" fmla="*/ 2286225 w 2286225"/>
                  <a:gd name="connsiteY0" fmla="*/ 0 h 3535"/>
                  <a:gd name="connsiteX1" fmla="*/ 0 w 2286225"/>
                  <a:gd name="connsiteY1" fmla="*/ 315 h 3535"/>
                  <a:gd name="connsiteX0" fmla="*/ 10000 w 10000"/>
                  <a:gd name="connsiteY0" fmla="*/ 4965 h 10824"/>
                  <a:gd name="connsiteX1" fmla="*/ 0 w 10000"/>
                  <a:gd name="connsiteY1" fmla="*/ 5856 h 10824"/>
                  <a:gd name="connsiteX0" fmla="*/ 10439 w 10439"/>
                  <a:gd name="connsiteY0" fmla="*/ 45652 h 51511"/>
                  <a:gd name="connsiteX1" fmla="*/ 439 w 10439"/>
                  <a:gd name="connsiteY1" fmla="*/ 46543 h 51511"/>
                  <a:gd name="connsiteX2" fmla="*/ 1810 w 10439"/>
                  <a:gd name="connsiteY2" fmla="*/ 0 h 51511"/>
                  <a:gd name="connsiteX0" fmla="*/ 10506 w 10506"/>
                  <a:gd name="connsiteY0" fmla="*/ 45652 h 852596"/>
                  <a:gd name="connsiteX1" fmla="*/ 506 w 10506"/>
                  <a:gd name="connsiteY1" fmla="*/ 46543 h 852596"/>
                  <a:gd name="connsiteX2" fmla="*/ 1877 w 10506"/>
                  <a:gd name="connsiteY2" fmla="*/ 0 h 852596"/>
                  <a:gd name="connsiteX0" fmla="*/ 10657 w 10657"/>
                  <a:gd name="connsiteY0" fmla="*/ 4969 h 1599840"/>
                  <a:gd name="connsiteX1" fmla="*/ 657 w 10657"/>
                  <a:gd name="connsiteY1" fmla="*/ 5860 h 1599840"/>
                  <a:gd name="connsiteX2" fmla="*/ 1280 w 10657"/>
                  <a:gd name="connsiteY2" fmla="*/ 948943 h 1599840"/>
                  <a:gd name="connsiteX0" fmla="*/ 10657 w 10657"/>
                  <a:gd name="connsiteY0" fmla="*/ 77119 h 1671990"/>
                  <a:gd name="connsiteX1" fmla="*/ 2210 w 10657"/>
                  <a:gd name="connsiteY1" fmla="*/ 55025 h 1671990"/>
                  <a:gd name="connsiteX2" fmla="*/ 657 w 10657"/>
                  <a:gd name="connsiteY2" fmla="*/ 78010 h 1671990"/>
                  <a:gd name="connsiteX3" fmla="*/ 1280 w 10657"/>
                  <a:gd name="connsiteY3" fmla="*/ 1021093 h 1671990"/>
                  <a:gd name="connsiteX0" fmla="*/ 10657 w 10657"/>
                  <a:gd name="connsiteY0" fmla="*/ 776095 h 2370966"/>
                  <a:gd name="connsiteX1" fmla="*/ 2493 w 10657"/>
                  <a:gd name="connsiteY1" fmla="*/ 0 h 2370966"/>
                  <a:gd name="connsiteX2" fmla="*/ 657 w 10657"/>
                  <a:gd name="connsiteY2" fmla="*/ 776986 h 2370966"/>
                  <a:gd name="connsiteX3" fmla="*/ 1280 w 10657"/>
                  <a:gd name="connsiteY3" fmla="*/ 1720069 h 2370966"/>
                  <a:gd name="connsiteX0" fmla="*/ 10657 w 10657"/>
                  <a:gd name="connsiteY0" fmla="*/ 806771 h 2401642"/>
                  <a:gd name="connsiteX1" fmla="*/ 4837 w 10657"/>
                  <a:gd name="connsiteY1" fmla="*/ 219180 h 2401642"/>
                  <a:gd name="connsiteX2" fmla="*/ 2493 w 10657"/>
                  <a:gd name="connsiteY2" fmla="*/ 30676 h 2401642"/>
                  <a:gd name="connsiteX3" fmla="*/ 657 w 10657"/>
                  <a:gd name="connsiteY3" fmla="*/ 807662 h 2401642"/>
                  <a:gd name="connsiteX4" fmla="*/ 1280 w 10657"/>
                  <a:gd name="connsiteY4" fmla="*/ 1750745 h 2401642"/>
                  <a:gd name="connsiteX0" fmla="*/ 10657 w 10657"/>
                  <a:gd name="connsiteY0" fmla="*/ 784949 h 2379820"/>
                  <a:gd name="connsiteX1" fmla="*/ 4413 w 10657"/>
                  <a:gd name="connsiteY1" fmla="*/ 786421 h 2379820"/>
                  <a:gd name="connsiteX2" fmla="*/ 2493 w 10657"/>
                  <a:gd name="connsiteY2" fmla="*/ 8854 h 2379820"/>
                  <a:gd name="connsiteX3" fmla="*/ 657 w 10657"/>
                  <a:gd name="connsiteY3" fmla="*/ 785840 h 2379820"/>
                  <a:gd name="connsiteX4" fmla="*/ 1280 w 10657"/>
                  <a:gd name="connsiteY4" fmla="*/ 1728923 h 2379820"/>
                  <a:gd name="connsiteX0" fmla="*/ 10657 w 10657"/>
                  <a:gd name="connsiteY0" fmla="*/ 785034 h 2379905"/>
                  <a:gd name="connsiteX1" fmla="*/ 6252 w 10657"/>
                  <a:gd name="connsiteY1" fmla="*/ 833631 h 2379905"/>
                  <a:gd name="connsiteX2" fmla="*/ 4413 w 10657"/>
                  <a:gd name="connsiteY2" fmla="*/ 786506 h 2379905"/>
                  <a:gd name="connsiteX3" fmla="*/ 2493 w 10657"/>
                  <a:gd name="connsiteY3" fmla="*/ 8939 h 2379905"/>
                  <a:gd name="connsiteX4" fmla="*/ 657 w 10657"/>
                  <a:gd name="connsiteY4" fmla="*/ 785925 h 2379905"/>
                  <a:gd name="connsiteX5" fmla="*/ 1280 w 10657"/>
                  <a:gd name="connsiteY5" fmla="*/ 1729008 h 2379905"/>
                  <a:gd name="connsiteX0" fmla="*/ 10657 w 10657"/>
                  <a:gd name="connsiteY0" fmla="*/ 785038 h 2379909"/>
                  <a:gd name="connsiteX1" fmla="*/ 7788 w 10657"/>
                  <a:gd name="connsiteY1" fmla="*/ 810073 h 2379909"/>
                  <a:gd name="connsiteX2" fmla="*/ 6252 w 10657"/>
                  <a:gd name="connsiteY2" fmla="*/ 833635 h 2379909"/>
                  <a:gd name="connsiteX3" fmla="*/ 4413 w 10657"/>
                  <a:gd name="connsiteY3" fmla="*/ 786510 h 2379909"/>
                  <a:gd name="connsiteX4" fmla="*/ 2493 w 10657"/>
                  <a:gd name="connsiteY4" fmla="*/ 8943 h 2379909"/>
                  <a:gd name="connsiteX5" fmla="*/ 657 w 10657"/>
                  <a:gd name="connsiteY5" fmla="*/ 785929 h 2379909"/>
                  <a:gd name="connsiteX6" fmla="*/ 1280 w 10657"/>
                  <a:gd name="connsiteY6" fmla="*/ 1729012 h 2379909"/>
                  <a:gd name="connsiteX0" fmla="*/ 10657 w 10657"/>
                  <a:gd name="connsiteY0" fmla="*/ 785038 h 2379909"/>
                  <a:gd name="connsiteX1" fmla="*/ 8980 w 10657"/>
                  <a:gd name="connsiteY1" fmla="*/ 786514 h 2379909"/>
                  <a:gd name="connsiteX2" fmla="*/ 7788 w 10657"/>
                  <a:gd name="connsiteY2" fmla="*/ 810073 h 2379909"/>
                  <a:gd name="connsiteX3" fmla="*/ 6252 w 10657"/>
                  <a:gd name="connsiteY3" fmla="*/ 833635 h 2379909"/>
                  <a:gd name="connsiteX4" fmla="*/ 4413 w 10657"/>
                  <a:gd name="connsiteY4" fmla="*/ 786510 h 2379909"/>
                  <a:gd name="connsiteX5" fmla="*/ 2493 w 10657"/>
                  <a:gd name="connsiteY5" fmla="*/ 8943 h 2379909"/>
                  <a:gd name="connsiteX6" fmla="*/ 657 w 10657"/>
                  <a:gd name="connsiteY6" fmla="*/ 785929 h 2379909"/>
                  <a:gd name="connsiteX7" fmla="*/ 1280 w 10657"/>
                  <a:gd name="connsiteY7" fmla="*/ 1729012 h 2379909"/>
                  <a:gd name="connsiteX0" fmla="*/ 15988 w 15988"/>
                  <a:gd name="connsiteY0" fmla="*/ 8975855 h 9052345"/>
                  <a:gd name="connsiteX1" fmla="*/ 14311 w 15988"/>
                  <a:gd name="connsiteY1" fmla="*/ 8977331 h 9052345"/>
                  <a:gd name="connsiteX2" fmla="*/ 13119 w 15988"/>
                  <a:gd name="connsiteY2" fmla="*/ 9000890 h 9052345"/>
                  <a:gd name="connsiteX3" fmla="*/ 11583 w 15988"/>
                  <a:gd name="connsiteY3" fmla="*/ 9024452 h 9052345"/>
                  <a:gd name="connsiteX4" fmla="*/ 9744 w 15988"/>
                  <a:gd name="connsiteY4" fmla="*/ 8977327 h 9052345"/>
                  <a:gd name="connsiteX5" fmla="*/ 7824 w 15988"/>
                  <a:gd name="connsiteY5" fmla="*/ 8199760 h 9052345"/>
                  <a:gd name="connsiteX6" fmla="*/ 5988 w 15988"/>
                  <a:gd name="connsiteY6" fmla="*/ 8976746 h 9052345"/>
                  <a:gd name="connsiteX7" fmla="*/ 84 w 15988"/>
                  <a:gd name="connsiteY7" fmla="*/ 0 h 9052345"/>
                  <a:gd name="connsiteX0" fmla="*/ 16315 w 16315"/>
                  <a:gd name="connsiteY0" fmla="*/ 8975855 h 9052345"/>
                  <a:gd name="connsiteX1" fmla="*/ 14638 w 16315"/>
                  <a:gd name="connsiteY1" fmla="*/ 8977331 h 9052345"/>
                  <a:gd name="connsiteX2" fmla="*/ 13446 w 16315"/>
                  <a:gd name="connsiteY2" fmla="*/ 9000890 h 9052345"/>
                  <a:gd name="connsiteX3" fmla="*/ 11910 w 16315"/>
                  <a:gd name="connsiteY3" fmla="*/ 9024452 h 9052345"/>
                  <a:gd name="connsiteX4" fmla="*/ 10071 w 16315"/>
                  <a:gd name="connsiteY4" fmla="*/ 8977327 h 9052345"/>
                  <a:gd name="connsiteX5" fmla="*/ 8151 w 16315"/>
                  <a:gd name="connsiteY5" fmla="*/ 8199760 h 9052345"/>
                  <a:gd name="connsiteX6" fmla="*/ 1445 w 16315"/>
                  <a:gd name="connsiteY6" fmla="*/ 22980 h 9052345"/>
                  <a:gd name="connsiteX7" fmla="*/ 411 w 16315"/>
                  <a:gd name="connsiteY7" fmla="*/ 0 h 9052345"/>
                  <a:gd name="connsiteX0" fmla="*/ 16315 w 16315"/>
                  <a:gd name="connsiteY0" fmla="*/ 9542113 h 9618603"/>
                  <a:gd name="connsiteX1" fmla="*/ 14638 w 16315"/>
                  <a:gd name="connsiteY1" fmla="*/ 9543589 h 9618603"/>
                  <a:gd name="connsiteX2" fmla="*/ 13446 w 16315"/>
                  <a:gd name="connsiteY2" fmla="*/ 9567148 h 9618603"/>
                  <a:gd name="connsiteX3" fmla="*/ 11910 w 16315"/>
                  <a:gd name="connsiteY3" fmla="*/ 9590710 h 9618603"/>
                  <a:gd name="connsiteX4" fmla="*/ 10071 w 16315"/>
                  <a:gd name="connsiteY4" fmla="*/ 9543585 h 9618603"/>
                  <a:gd name="connsiteX5" fmla="*/ 2533 w 16315"/>
                  <a:gd name="connsiteY5" fmla="*/ 753 h 9618603"/>
                  <a:gd name="connsiteX6" fmla="*/ 1445 w 16315"/>
                  <a:gd name="connsiteY6" fmla="*/ 589238 h 9618603"/>
                  <a:gd name="connsiteX7" fmla="*/ 411 w 16315"/>
                  <a:gd name="connsiteY7" fmla="*/ 566258 h 9618603"/>
                  <a:gd name="connsiteX0" fmla="*/ 16315 w 16315"/>
                  <a:gd name="connsiteY0" fmla="*/ 9547011 h 9596120"/>
                  <a:gd name="connsiteX1" fmla="*/ 14638 w 16315"/>
                  <a:gd name="connsiteY1" fmla="*/ 9548487 h 9596120"/>
                  <a:gd name="connsiteX2" fmla="*/ 13446 w 16315"/>
                  <a:gd name="connsiteY2" fmla="*/ 9572046 h 9596120"/>
                  <a:gd name="connsiteX3" fmla="*/ 11910 w 16315"/>
                  <a:gd name="connsiteY3" fmla="*/ 9595608 h 9596120"/>
                  <a:gd name="connsiteX4" fmla="*/ 3645 w 16315"/>
                  <a:gd name="connsiteY4" fmla="*/ 1254470 h 9596120"/>
                  <a:gd name="connsiteX5" fmla="*/ 2533 w 16315"/>
                  <a:gd name="connsiteY5" fmla="*/ 5651 h 9596120"/>
                  <a:gd name="connsiteX6" fmla="*/ 1445 w 16315"/>
                  <a:gd name="connsiteY6" fmla="*/ 594136 h 9596120"/>
                  <a:gd name="connsiteX7" fmla="*/ 411 w 16315"/>
                  <a:gd name="connsiteY7" fmla="*/ 571156 h 9596120"/>
                  <a:gd name="connsiteX0" fmla="*/ 16315 w 16315"/>
                  <a:gd name="connsiteY0" fmla="*/ 9564926 h 9589964"/>
                  <a:gd name="connsiteX1" fmla="*/ 14638 w 16315"/>
                  <a:gd name="connsiteY1" fmla="*/ 9566402 h 9589964"/>
                  <a:gd name="connsiteX2" fmla="*/ 13446 w 16315"/>
                  <a:gd name="connsiteY2" fmla="*/ 9589961 h 9589964"/>
                  <a:gd name="connsiteX3" fmla="*/ 4757 w 16315"/>
                  <a:gd name="connsiteY3" fmla="*/ 7 h 9589964"/>
                  <a:gd name="connsiteX4" fmla="*/ 3645 w 16315"/>
                  <a:gd name="connsiteY4" fmla="*/ 1272385 h 9589964"/>
                  <a:gd name="connsiteX5" fmla="*/ 2533 w 16315"/>
                  <a:gd name="connsiteY5" fmla="*/ 23566 h 9589964"/>
                  <a:gd name="connsiteX6" fmla="*/ 1445 w 16315"/>
                  <a:gd name="connsiteY6" fmla="*/ 612051 h 9589964"/>
                  <a:gd name="connsiteX7" fmla="*/ 411 w 16315"/>
                  <a:gd name="connsiteY7" fmla="*/ 589071 h 9589964"/>
                  <a:gd name="connsiteX0" fmla="*/ 16315 w 16315"/>
                  <a:gd name="connsiteY0" fmla="*/ 9564926 h 9566401"/>
                  <a:gd name="connsiteX1" fmla="*/ 14638 w 16315"/>
                  <a:gd name="connsiteY1" fmla="*/ 9566402 h 9566401"/>
                  <a:gd name="connsiteX2" fmla="*/ 5767 w 16315"/>
                  <a:gd name="connsiteY2" fmla="*/ 1225259 h 9566401"/>
                  <a:gd name="connsiteX3" fmla="*/ 4757 w 16315"/>
                  <a:gd name="connsiteY3" fmla="*/ 7 h 9566401"/>
                  <a:gd name="connsiteX4" fmla="*/ 3645 w 16315"/>
                  <a:gd name="connsiteY4" fmla="*/ 1272385 h 9566401"/>
                  <a:gd name="connsiteX5" fmla="*/ 2533 w 16315"/>
                  <a:gd name="connsiteY5" fmla="*/ 23566 h 9566401"/>
                  <a:gd name="connsiteX6" fmla="*/ 1445 w 16315"/>
                  <a:gd name="connsiteY6" fmla="*/ 612051 h 9566401"/>
                  <a:gd name="connsiteX7" fmla="*/ 411 w 16315"/>
                  <a:gd name="connsiteY7" fmla="*/ 589071 h 9566401"/>
                  <a:gd name="connsiteX0" fmla="*/ 16315 w 16315"/>
                  <a:gd name="connsiteY0" fmla="*/ 9564926 h 9564924"/>
                  <a:gd name="connsiteX1" fmla="*/ 6858 w 16315"/>
                  <a:gd name="connsiteY1" fmla="*/ 11 h 9564924"/>
                  <a:gd name="connsiteX2" fmla="*/ 5767 w 16315"/>
                  <a:gd name="connsiteY2" fmla="*/ 1225259 h 9564924"/>
                  <a:gd name="connsiteX3" fmla="*/ 4757 w 16315"/>
                  <a:gd name="connsiteY3" fmla="*/ 7 h 9564924"/>
                  <a:gd name="connsiteX4" fmla="*/ 3645 w 16315"/>
                  <a:gd name="connsiteY4" fmla="*/ 1272385 h 9564924"/>
                  <a:gd name="connsiteX5" fmla="*/ 2533 w 16315"/>
                  <a:gd name="connsiteY5" fmla="*/ 23566 h 9564924"/>
                  <a:gd name="connsiteX6" fmla="*/ 1445 w 16315"/>
                  <a:gd name="connsiteY6" fmla="*/ 612051 h 9564924"/>
                  <a:gd name="connsiteX7" fmla="*/ 411 w 16315"/>
                  <a:gd name="connsiteY7" fmla="*/ 589071 h 9564924"/>
                  <a:gd name="connsiteX0" fmla="*/ 7909 w 7909"/>
                  <a:gd name="connsiteY0" fmla="*/ 1247352 h 1435448"/>
                  <a:gd name="connsiteX1" fmla="*/ 6858 w 7909"/>
                  <a:gd name="connsiteY1" fmla="*/ 11 h 1435448"/>
                  <a:gd name="connsiteX2" fmla="*/ 5767 w 7909"/>
                  <a:gd name="connsiteY2" fmla="*/ 1225259 h 1435448"/>
                  <a:gd name="connsiteX3" fmla="*/ 4757 w 7909"/>
                  <a:gd name="connsiteY3" fmla="*/ 7 h 1435448"/>
                  <a:gd name="connsiteX4" fmla="*/ 3645 w 7909"/>
                  <a:gd name="connsiteY4" fmla="*/ 1272385 h 1435448"/>
                  <a:gd name="connsiteX5" fmla="*/ 2533 w 7909"/>
                  <a:gd name="connsiteY5" fmla="*/ 23566 h 1435448"/>
                  <a:gd name="connsiteX6" fmla="*/ 1445 w 7909"/>
                  <a:gd name="connsiteY6" fmla="*/ 612051 h 1435448"/>
                  <a:gd name="connsiteX7" fmla="*/ 411 w 7909"/>
                  <a:gd name="connsiteY7" fmla="*/ 589071 h 1435448"/>
                  <a:gd name="connsiteX0" fmla="*/ 9480 w 9480"/>
                  <a:gd name="connsiteY0" fmla="*/ 8690 h 8929"/>
                  <a:gd name="connsiteX1" fmla="*/ 8151 w 9480"/>
                  <a:gd name="connsiteY1" fmla="*/ 0 h 8929"/>
                  <a:gd name="connsiteX2" fmla="*/ 6772 w 9480"/>
                  <a:gd name="connsiteY2" fmla="*/ 8536 h 8929"/>
                  <a:gd name="connsiteX3" fmla="*/ 5495 w 9480"/>
                  <a:gd name="connsiteY3" fmla="*/ 0 h 8929"/>
                  <a:gd name="connsiteX4" fmla="*/ 4089 w 9480"/>
                  <a:gd name="connsiteY4" fmla="*/ 8864 h 8929"/>
                  <a:gd name="connsiteX5" fmla="*/ 2683 w 9480"/>
                  <a:gd name="connsiteY5" fmla="*/ 164 h 8929"/>
                  <a:gd name="connsiteX6" fmla="*/ 1307 w 9480"/>
                  <a:gd name="connsiteY6" fmla="*/ 4264 h 8929"/>
                  <a:gd name="connsiteX7" fmla="*/ 0 w 9480"/>
                  <a:gd name="connsiteY7" fmla="*/ 4104 h 8929"/>
                  <a:gd name="connsiteX0" fmla="*/ 9973 w 9973"/>
                  <a:gd name="connsiteY0" fmla="*/ 9732 h 10000"/>
                  <a:gd name="connsiteX1" fmla="*/ 8571 w 9973"/>
                  <a:gd name="connsiteY1" fmla="*/ 0 h 10000"/>
                  <a:gd name="connsiteX2" fmla="*/ 7116 w 9973"/>
                  <a:gd name="connsiteY2" fmla="*/ 9560 h 10000"/>
                  <a:gd name="connsiteX3" fmla="*/ 5769 w 9973"/>
                  <a:gd name="connsiteY3" fmla="*/ 0 h 10000"/>
                  <a:gd name="connsiteX4" fmla="*/ 4286 w 9973"/>
                  <a:gd name="connsiteY4" fmla="*/ 9927 h 10000"/>
                  <a:gd name="connsiteX5" fmla="*/ 2803 w 9973"/>
                  <a:gd name="connsiteY5" fmla="*/ 184 h 10000"/>
                  <a:gd name="connsiteX6" fmla="*/ 1352 w 9973"/>
                  <a:gd name="connsiteY6" fmla="*/ 4775 h 10000"/>
                  <a:gd name="connsiteX7" fmla="*/ 0 w 9973"/>
                  <a:gd name="connsiteY7" fmla="*/ 5148 h 10000"/>
                  <a:gd name="connsiteX0" fmla="*/ 10000 w 10000"/>
                  <a:gd name="connsiteY0" fmla="*/ 9732 h 10000"/>
                  <a:gd name="connsiteX1" fmla="*/ 8594 w 10000"/>
                  <a:gd name="connsiteY1" fmla="*/ 0 h 10000"/>
                  <a:gd name="connsiteX2" fmla="*/ 7135 w 10000"/>
                  <a:gd name="connsiteY2" fmla="*/ 9560 h 10000"/>
                  <a:gd name="connsiteX3" fmla="*/ 5785 w 10000"/>
                  <a:gd name="connsiteY3" fmla="*/ 0 h 10000"/>
                  <a:gd name="connsiteX4" fmla="*/ 4298 w 10000"/>
                  <a:gd name="connsiteY4" fmla="*/ 9927 h 10000"/>
                  <a:gd name="connsiteX5" fmla="*/ 2811 w 10000"/>
                  <a:gd name="connsiteY5" fmla="*/ 184 h 10000"/>
                  <a:gd name="connsiteX6" fmla="*/ 1356 w 10000"/>
                  <a:gd name="connsiteY6" fmla="*/ 4775 h 10000"/>
                  <a:gd name="connsiteX7" fmla="*/ 0 w 10000"/>
                  <a:gd name="connsiteY7" fmla="*/ 5148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2234 w 15188"/>
                  <a:gd name="connsiteY6" fmla="*/ 4775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9445 w 15188"/>
                  <a:gd name="connsiteY2" fmla="*/ 9836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3783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5869 w 17269"/>
                  <a:gd name="connsiteY6" fmla="*/ 5143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4369 w 17269"/>
                  <a:gd name="connsiteY6" fmla="*/ 5419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3031 w 17269"/>
                  <a:gd name="connsiteY6" fmla="*/ 5514 h 10115"/>
                  <a:gd name="connsiteX7" fmla="*/ 0 w 17269"/>
                  <a:gd name="connsiteY7" fmla="*/ 5610 h 10115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1585 w 17269"/>
                  <a:gd name="connsiteY6" fmla="*/ 5698 h 10115"/>
                  <a:gd name="connsiteX7" fmla="*/ 0 w 17269"/>
                  <a:gd name="connsiteY7" fmla="*/ 5610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11 w 20011"/>
                  <a:gd name="connsiteY0" fmla="*/ 9919 h 10115"/>
                  <a:gd name="connsiteX1" fmla="*/ 17173 w 20011"/>
                  <a:gd name="connsiteY1" fmla="*/ 187 h 10115"/>
                  <a:gd name="connsiteX2" fmla="*/ 14295 w 20011"/>
                  <a:gd name="connsiteY2" fmla="*/ 10115 h 10115"/>
                  <a:gd name="connsiteX3" fmla="*/ 11486 w 20011"/>
                  <a:gd name="connsiteY3" fmla="*/ 3 h 10115"/>
                  <a:gd name="connsiteX4" fmla="*/ 8540 w 20011"/>
                  <a:gd name="connsiteY4" fmla="*/ 9930 h 10115"/>
                  <a:gd name="connsiteX5" fmla="*/ 5741 w 20011"/>
                  <a:gd name="connsiteY5" fmla="*/ 3 h 10115"/>
                  <a:gd name="connsiteX6" fmla="*/ 4327 w 20011"/>
                  <a:gd name="connsiteY6" fmla="*/ 5698 h 10115"/>
                  <a:gd name="connsiteX7" fmla="*/ 0 w 20011"/>
                  <a:gd name="connsiteY7" fmla="*/ 5059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231"/>
                  <a:gd name="connsiteY0" fmla="*/ 9918 h 10576"/>
                  <a:gd name="connsiteX1" fmla="*/ 20024 w 20231"/>
                  <a:gd name="connsiteY1" fmla="*/ 9837 h 10576"/>
                  <a:gd name="connsiteX2" fmla="*/ 17173 w 20231"/>
                  <a:gd name="connsiteY2" fmla="*/ 186 h 10576"/>
                  <a:gd name="connsiteX3" fmla="*/ 14295 w 20231"/>
                  <a:gd name="connsiteY3" fmla="*/ 10114 h 10576"/>
                  <a:gd name="connsiteX4" fmla="*/ 11486 w 20231"/>
                  <a:gd name="connsiteY4" fmla="*/ 2 h 10576"/>
                  <a:gd name="connsiteX5" fmla="*/ 8540 w 20231"/>
                  <a:gd name="connsiteY5" fmla="*/ 9929 h 10576"/>
                  <a:gd name="connsiteX6" fmla="*/ 5741 w 20231"/>
                  <a:gd name="connsiteY6" fmla="*/ 2 h 10576"/>
                  <a:gd name="connsiteX7" fmla="*/ 2881 w 20231"/>
                  <a:gd name="connsiteY7" fmla="*/ 10109 h 10576"/>
                  <a:gd name="connsiteX8" fmla="*/ 0 w 20231"/>
                  <a:gd name="connsiteY8" fmla="*/ 5058 h 10576"/>
                  <a:gd name="connsiteX0" fmla="*/ 20011 w 20688"/>
                  <a:gd name="connsiteY0" fmla="*/ 9918 h 10114"/>
                  <a:gd name="connsiteX1" fmla="*/ 20564 w 20688"/>
                  <a:gd name="connsiteY1" fmla="*/ 7539 h 10114"/>
                  <a:gd name="connsiteX2" fmla="*/ 17173 w 20688"/>
                  <a:gd name="connsiteY2" fmla="*/ 186 h 10114"/>
                  <a:gd name="connsiteX3" fmla="*/ 14295 w 20688"/>
                  <a:gd name="connsiteY3" fmla="*/ 10114 h 10114"/>
                  <a:gd name="connsiteX4" fmla="*/ 11486 w 20688"/>
                  <a:gd name="connsiteY4" fmla="*/ 2 h 10114"/>
                  <a:gd name="connsiteX5" fmla="*/ 8540 w 20688"/>
                  <a:gd name="connsiteY5" fmla="*/ 9929 h 10114"/>
                  <a:gd name="connsiteX6" fmla="*/ 5741 w 20688"/>
                  <a:gd name="connsiteY6" fmla="*/ 2 h 10114"/>
                  <a:gd name="connsiteX7" fmla="*/ 2881 w 20688"/>
                  <a:gd name="connsiteY7" fmla="*/ 10109 h 10114"/>
                  <a:gd name="connsiteX8" fmla="*/ 0 w 20688"/>
                  <a:gd name="connsiteY8" fmla="*/ 5058 h 10114"/>
                  <a:gd name="connsiteX0" fmla="*/ 29091 w 29091"/>
                  <a:gd name="connsiteY0" fmla="*/ 7252 h 10114"/>
                  <a:gd name="connsiteX1" fmla="*/ 20564 w 29091"/>
                  <a:gd name="connsiteY1" fmla="*/ 7539 h 10114"/>
                  <a:gd name="connsiteX2" fmla="*/ 17173 w 29091"/>
                  <a:gd name="connsiteY2" fmla="*/ 186 h 10114"/>
                  <a:gd name="connsiteX3" fmla="*/ 14295 w 29091"/>
                  <a:gd name="connsiteY3" fmla="*/ 10114 h 10114"/>
                  <a:gd name="connsiteX4" fmla="*/ 11486 w 29091"/>
                  <a:gd name="connsiteY4" fmla="*/ 2 h 10114"/>
                  <a:gd name="connsiteX5" fmla="*/ 8540 w 29091"/>
                  <a:gd name="connsiteY5" fmla="*/ 9929 h 10114"/>
                  <a:gd name="connsiteX6" fmla="*/ 5741 w 29091"/>
                  <a:gd name="connsiteY6" fmla="*/ 2 h 10114"/>
                  <a:gd name="connsiteX7" fmla="*/ 2881 w 29091"/>
                  <a:gd name="connsiteY7" fmla="*/ 10109 h 10114"/>
                  <a:gd name="connsiteX8" fmla="*/ 0 w 29091"/>
                  <a:gd name="connsiteY8" fmla="*/ 5058 h 10114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1004"/>
                  <a:gd name="connsiteX1" fmla="*/ 22322 w 29091"/>
                  <a:gd name="connsiteY1" fmla="*/ 10205 h 11004"/>
                  <a:gd name="connsiteX2" fmla="*/ 20024 w 29091"/>
                  <a:gd name="connsiteY2" fmla="*/ 10113 h 11004"/>
                  <a:gd name="connsiteX3" fmla="*/ 17173 w 29091"/>
                  <a:gd name="connsiteY3" fmla="*/ 186 h 11004"/>
                  <a:gd name="connsiteX4" fmla="*/ 14295 w 29091"/>
                  <a:gd name="connsiteY4" fmla="*/ 10114 h 11004"/>
                  <a:gd name="connsiteX5" fmla="*/ 11486 w 29091"/>
                  <a:gd name="connsiteY5" fmla="*/ 2 h 11004"/>
                  <a:gd name="connsiteX6" fmla="*/ 8540 w 29091"/>
                  <a:gd name="connsiteY6" fmla="*/ 9929 h 11004"/>
                  <a:gd name="connsiteX7" fmla="*/ 5741 w 29091"/>
                  <a:gd name="connsiteY7" fmla="*/ 2 h 11004"/>
                  <a:gd name="connsiteX8" fmla="*/ 2881 w 29091"/>
                  <a:gd name="connsiteY8" fmla="*/ 10109 h 11004"/>
                  <a:gd name="connsiteX9" fmla="*/ 0 w 29091"/>
                  <a:gd name="connsiteY9" fmla="*/ 5058 h 11004"/>
                  <a:gd name="connsiteX0" fmla="*/ 29091 w 29091"/>
                  <a:gd name="connsiteY0" fmla="*/ 7252 h 10920"/>
                  <a:gd name="connsiteX1" fmla="*/ 24659 w 29091"/>
                  <a:gd name="connsiteY1" fmla="*/ 9102 h 10920"/>
                  <a:gd name="connsiteX2" fmla="*/ 22322 w 29091"/>
                  <a:gd name="connsiteY2" fmla="*/ 10205 h 10920"/>
                  <a:gd name="connsiteX3" fmla="*/ 20024 w 29091"/>
                  <a:gd name="connsiteY3" fmla="*/ 10113 h 10920"/>
                  <a:gd name="connsiteX4" fmla="*/ 17173 w 29091"/>
                  <a:gd name="connsiteY4" fmla="*/ 186 h 10920"/>
                  <a:gd name="connsiteX5" fmla="*/ 14295 w 29091"/>
                  <a:gd name="connsiteY5" fmla="*/ 10114 h 10920"/>
                  <a:gd name="connsiteX6" fmla="*/ 11486 w 29091"/>
                  <a:gd name="connsiteY6" fmla="*/ 2 h 10920"/>
                  <a:gd name="connsiteX7" fmla="*/ 8540 w 29091"/>
                  <a:gd name="connsiteY7" fmla="*/ 9929 h 10920"/>
                  <a:gd name="connsiteX8" fmla="*/ 5741 w 29091"/>
                  <a:gd name="connsiteY8" fmla="*/ 2 h 10920"/>
                  <a:gd name="connsiteX9" fmla="*/ 2881 w 29091"/>
                  <a:gd name="connsiteY9" fmla="*/ 10109 h 10920"/>
                  <a:gd name="connsiteX10" fmla="*/ 0 w 29091"/>
                  <a:gd name="connsiteY10" fmla="*/ 5058 h 10920"/>
                  <a:gd name="connsiteX0" fmla="*/ 29091 w 29091"/>
                  <a:gd name="connsiteY0" fmla="*/ 7252 h 10920"/>
                  <a:gd name="connsiteX1" fmla="*/ 26659 w 29091"/>
                  <a:gd name="connsiteY1" fmla="*/ 8275 h 10920"/>
                  <a:gd name="connsiteX2" fmla="*/ 24659 w 29091"/>
                  <a:gd name="connsiteY2" fmla="*/ 9102 h 10920"/>
                  <a:gd name="connsiteX3" fmla="*/ 22322 w 29091"/>
                  <a:gd name="connsiteY3" fmla="*/ 10205 h 10920"/>
                  <a:gd name="connsiteX4" fmla="*/ 20024 w 29091"/>
                  <a:gd name="connsiteY4" fmla="*/ 10113 h 10920"/>
                  <a:gd name="connsiteX5" fmla="*/ 17173 w 29091"/>
                  <a:gd name="connsiteY5" fmla="*/ 186 h 10920"/>
                  <a:gd name="connsiteX6" fmla="*/ 14295 w 29091"/>
                  <a:gd name="connsiteY6" fmla="*/ 10114 h 10920"/>
                  <a:gd name="connsiteX7" fmla="*/ 11486 w 29091"/>
                  <a:gd name="connsiteY7" fmla="*/ 2 h 10920"/>
                  <a:gd name="connsiteX8" fmla="*/ 8540 w 29091"/>
                  <a:gd name="connsiteY8" fmla="*/ 9929 h 10920"/>
                  <a:gd name="connsiteX9" fmla="*/ 5741 w 29091"/>
                  <a:gd name="connsiteY9" fmla="*/ 2 h 10920"/>
                  <a:gd name="connsiteX10" fmla="*/ 2881 w 29091"/>
                  <a:gd name="connsiteY10" fmla="*/ 10109 h 10920"/>
                  <a:gd name="connsiteX11" fmla="*/ 0 w 29091"/>
                  <a:gd name="connsiteY11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4659 w 29091"/>
                  <a:gd name="connsiteY3" fmla="*/ 9102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8591 w 29091"/>
                  <a:gd name="connsiteY2" fmla="*/ 646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34307 w 34307"/>
                  <a:gd name="connsiteY0" fmla="*/ 450 h 10282"/>
                  <a:gd name="connsiteX1" fmla="*/ 28010 w 34307"/>
                  <a:gd name="connsiteY1" fmla="*/ 7631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903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483"/>
                  <a:gd name="connsiteX1" fmla="*/ 31402 w 34307"/>
                  <a:gd name="connsiteY1" fmla="*/ 10205 h 10483"/>
                  <a:gd name="connsiteX2" fmla="*/ 28605 w 34307"/>
                  <a:gd name="connsiteY2" fmla="*/ 370 h 10483"/>
                  <a:gd name="connsiteX3" fmla="*/ 25686 w 34307"/>
                  <a:gd name="connsiteY3" fmla="*/ 10389 h 10483"/>
                  <a:gd name="connsiteX4" fmla="*/ 22862 w 34307"/>
                  <a:gd name="connsiteY4" fmla="*/ 370 h 10483"/>
                  <a:gd name="connsiteX5" fmla="*/ 20038 w 34307"/>
                  <a:gd name="connsiteY5" fmla="*/ 10481 h 10483"/>
                  <a:gd name="connsiteX6" fmla="*/ 17173 w 34307"/>
                  <a:gd name="connsiteY6" fmla="*/ 186 h 10483"/>
                  <a:gd name="connsiteX7" fmla="*/ 14295 w 34307"/>
                  <a:gd name="connsiteY7" fmla="*/ 10114 h 10483"/>
                  <a:gd name="connsiteX8" fmla="*/ 11486 w 34307"/>
                  <a:gd name="connsiteY8" fmla="*/ 2 h 10483"/>
                  <a:gd name="connsiteX9" fmla="*/ 8540 w 34307"/>
                  <a:gd name="connsiteY9" fmla="*/ 9929 h 10483"/>
                  <a:gd name="connsiteX10" fmla="*/ 5741 w 34307"/>
                  <a:gd name="connsiteY10" fmla="*/ 2 h 10483"/>
                  <a:gd name="connsiteX11" fmla="*/ 2881 w 34307"/>
                  <a:gd name="connsiteY11" fmla="*/ 10109 h 10483"/>
                  <a:gd name="connsiteX12" fmla="*/ 0 w 34307"/>
                  <a:gd name="connsiteY12" fmla="*/ 5058 h 10483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344"/>
                  <a:gd name="connsiteY0" fmla="*/ 774 h 10805"/>
                  <a:gd name="connsiteX1" fmla="*/ 36129 w 36344"/>
                  <a:gd name="connsiteY1" fmla="*/ 708 h 10805"/>
                  <a:gd name="connsiteX2" fmla="*/ 33224 w 36344"/>
                  <a:gd name="connsiteY2" fmla="*/ 10529 h 10805"/>
                  <a:gd name="connsiteX3" fmla="*/ 30427 w 36344"/>
                  <a:gd name="connsiteY3" fmla="*/ 694 h 10805"/>
                  <a:gd name="connsiteX4" fmla="*/ 27508 w 36344"/>
                  <a:gd name="connsiteY4" fmla="*/ 10713 h 10805"/>
                  <a:gd name="connsiteX5" fmla="*/ 24684 w 36344"/>
                  <a:gd name="connsiteY5" fmla="*/ 694 h 10805"/>
                  <a:gd name="connsiteX6" fmla="*/ 21860 w 36344"/>
                  <a:gd name="connsiteY6" fmla="*/ 10805 h 10805"/>
                  <a:gd name="connsiteX7" fmla="*/ 18995 w 36344"/>
                  <a:gd name="connsiteY7" fmla="*/ 510 h 10805"/>
                  <a:gd name="connsiteX8" fmla="*/ 16117 w 36344"/>
                  <a:gd name="connsiteY8" fmla="*/ 10438 h 10805"/>
                  <a:gd name="connsiteX9" fmla="*/ 13308 w 36344"/>
                  <a:gd name="connsiteY9" fmla="*/ 326 h 10805"/>
                  <a:gd name="connsiteX10" fmla="*/ 10362 w 36344"/>
                  <a:gd name="connsiteY10" fmla="*/ 10253 h 10805"/>
                  <a:gd name="connsiteX11" fmla="*/ 7563 w 36344"/>
                  <a:gd name="connsiteY11" fmla="*/ 326 h 10805"/>
                  <a:gd name="connsiteX12" fmla="*/ 4703 w 36344"/>
                  <a:gd name="connsiteY12" fmla="*/ 10433 h 10805"/>
                  <a:gd name="connsiteX13" fmla="*/ 0 w 36344"/>
                  <a:gd name="connsiteY13" fmla="*/ 5801 h 10805"/>
                  <a:gd name="connsiteX0" fmla="*/ 36129 w 38413"/>
                  <a:gd name="connsiteY0" fmla="*/ 450 h 10481"/>
                  <a:gd name="connsiteX1" fmla="*/ 38356 w 38413"/>
                  <a:gd name="connsiteY1" fmla="*/ 4365 h 10481"/>
                  <a:gd name="connsiteX2" fmla="*/ 33224 w 38413"/>
                  <a:gd name="connsiteY2" fmla="*/ 10205 h 10481"/>
                  <a:gd name="connsiteX3" fmla="*/ 30427 w 38413"/>
                  <a:gd name="connsiteY3" fmla="*/ 370 h 10481"/>
                  <a:gd name="connsiteX4" fmla="*/ 27508 w 38413"/>
                  <a:gd name="connsiteY4" fmla="*/ 10389 h 10481"/>
                  <a:gd name="connsiteX5" fmla="*/ 24684 w 38413"/>
                  <a:gd name="connsiteY5" fmla="*/ 370 h 10481"/>
                  <a:gd name="connsiteX6" fmla="*/ 21860 w 38413"/>
                  <a:gd name="connsiteY6" fmla="*/ 10481 h 10481"/>
                  <a:gd name="connsiteX7" fmla="*/ 18995 w 38413"/>
                  <a:gd name="connsiteY7" fmla="*/ 186 h 10481"/>
                  <a:gd name="connsiteX8" fmla="*/ 16117 w 38413"/>
                  <a:gd name="connsiteY8" fmla="*/ 10114 h 10481"/>
                  <a:gd name="connsiteX9" fmla="*/ 13308 w 38413"/>
                  <a:gd name="connsiteY9" fmla="*/ 2 h 10481"/>
                  <a:gd name="connsiteX10" fmla="*/ 10362 w 38413"/>
                  <a:gd name="connsiteY10" fmla="*/ 9929 h 10481"/>
                  <a:gd name="connsiteX11" fmla="*/ 7563 w 38413"/>
                  <a:gd name="connsiteY11" fmla="*/ 2 h 10481"/>
                  <a:gd name="connsiteX12" fmla="*/ 4703 w 38413"/>
                  <a:gd name="connsiteY12" fmla="*/ 10109 h 10481"/>
                  <a:gd name="connsiteX13" fmla="*/ 0 w 38413"/>
                  <a:gd name="connsiteY13" fmla="*/ 5477 h 10481"/>
                  <a:gd name="connsiteX0" fmla="*/ 36078 w 38412"/>
                  <a:gd name="connsiteY0" fmla="*/ 3383 h 10481"/>
                  <a:gd name="connsiteX1" fmla="*/ 38356 w 38412"/>
                  <a:gd name="connsiteY1" fmla="*/ 4365 h 10481"/>
                  <a:gd name="connsiteX2" fmla="*/ 33224 w 38412"/>
                  <a:gd name="connsiteY2" fmla="*/ 10205 h 10481"/>
                  <a:gd name="connsiteX3" fmla="*/ 30427 w 38412"/>
                  <a:gd name="connsiteY3" fmla="*/ 370 h 10481"/>
                  <a:gd name="connsiteX4" fmla="*/ 27508 w 38412"/>
                  <a:gd name="connsiteY4" fmla="*/ 10389 h 10481"/>
                  <a:gd name="connsiteX5" fmla="*/ 24684 w 38412"/>
                  <a:gd name="connsiteY5" fmla="*/ 370 h 10481"/>
                  <a:gd name="connsiteX6" fmla="*/ 21860 w 38412"/>
                  <a:gd name="connsiteY6" fmla="*/ 10481 h 10481"/>
                  <a:gd name="connsiteX7" fmla="*/ 18995 w 38412"/>
                  <a:gd name="connsiteY7" fmla="*/ 186 h 10481"/>
                  <a:gd name="connsiteX8" fmla="*/ 16117 w 38412"/>
                  <a:gd name="connsiteY8" fmla="*/ 10114 h 10481"/>
                  <a:gd name="connsiteX9" fmla="*/ 13308 w 38412"/>
                  <a:gd name="connsiteY9" fmla="*/ 2 h 10481"/>
                  <a:gd name="connsiteX10" fmla="*/ 10362 w 38412"/>
                  <a:gd name="connsiteY10" fmla="*/ 9929 h 10481"/>
                  <a:gd name="connsiteX11" fmla="*/ 7563 w 38412"/>
                  <a:gd name="connsiteY11" fmla="*/ 2 h 10481"/>
                  <a:gd name="connsiteX12" fmla="*/ 4703 w 38412"/>
                  <a:gd name="connsiteY12" fmla="*/ 10109 h 10481"/>
                  <a:gd name="connsiteX13" fmla="*/ 0 w 38412"/>
                  <a:gd name="connsiteY13" fmla="*/ 5477 h 10481"/>
                  <a:gd name="connsiteX0" fmla="*/ 36078 w 36331"/>
                  <a:gd name="connsiteY0" fmla="*/ 3542 h 10640"/>
                  <a:gd name="connsiteX1" fmla="*/ 36129 w 36331"/>
                  <a:gd name="connsiteY1" fmla="*/ 334 h 10640"/>
                  <a:gd name="connsiteX2" fmla="*/ 33224 w 36331"/>
                  <a:gd name="connsiteY2" fmla="*/ 10364 h 10640"/>
                  <a:gd name="connsiteX3" fmla="*/ 30427 w 36331"/>
                  <a:gd name="connsiteY3" fmla="*/ 529 h 10640"/>
                  <a:gd name="connsiteX4" fmla="*/ 27508 w 36331"/>
                  <a:gd name="connsiteY4" fmla="*/ 10548 h 10640"/>
                  <a:gd name="connsiteX5" fmla="*/ 24684 w 36331"/>
                  <a:gd name="connsiteY5" fmla="*/ 529 h 10640"/>
                  <a:gd name="connsiteX6" fmla="*/ 21860 w 36331"/>
                  <a:gd name="connsiteY6" fmla="*/ 10640 h 10640"/>
                  <a:gd name="connsiteX7" fmla="*/ 18995 w 36331"/>
                  <a:gd name="connsiteY7" fmla="*/ 345 h 10640"/>
                  <a:gd name="connsiteX8" fmla="*/ 16117 w 36331"/>
                  <a:gd name="connsiteY8" fmla="*/ 10273 h 10640"/>
                  <a:gd name="connsiteX9" fmla="*/ 13308 w 36331"/>
                  <a:gd name="connsiteY9" fmla="*/ 161 h 10640"/>
                  <a:gd name="connsiteX10" fmla="*/ 10362 w 36331"/>
                  <a:gd name="connsiteY10" fmla="*/ 10088 h 10640"/>
                  <a:gd name="connsiteX11" fmla="*/ 7563 w 36331"/>
                  <a:gd name="connsiteY11" fmla="*/ 161 h 10640"/>
                  <a:gd name="connsiteX12" fmla="*/ 4703 w 36331"/>
                  <a:gd name="connsiteY12" fmla="*/ 10268 h 10640"/>
                  <a:gd name="connsiteX13" fmla="*/ 0 w 36331"/>
                  <a:gd name="connsiteY13" fmla="*/ 5636 h 10640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7202 h 10738"/>
                  <a:gd name="connsiteX1" fmla="*/ 36129 w 42657"/>
                  <a:gd name="connsiteY1" fmla="*/ 13 h 10738"/>
                  <a:gd name="connsiteX2" fmla="*/ 33224 w 42657"/>
                  <a:gd name="connsiteY2" fmla="*/ 10462 h 10738"/>
                  <a:gd name="connsiteX3" fmla="*/ 30427 w 42657"/>
                  <a:gd name="connsiteY3" fmla="*/ 627 h 10738"/>
                  <a:gd name="connsiteX4" fmla="*/ 27508 w 42657"/>
                  <a:gd name="connsiteY4" fmla="*/ 10646 h 10738"/>
                  <a:gd name="connsiteX5" fmla="*/ 24684 w 42657"/>
                  <a:gd name="connsiteY5" fmla="*/ 627 h 10738"/>
                  <a:gd name="connsiteX6" fmla="*/ 21860 w 42657"/>
                  <a:gd name="connsiteY6" fmla="*/ 10738 h 10738"/>
                  <a:gd name="connsiteX7" fmla="*/ 18995 w 42657"/>
                  <a:gd name="connsiteY7" fmla="*/ 443 h 10738"/>
                  <a:gd name="connsiteX8" fmla="*/ 16117 w 42657"/>
                  <a:gd name="connsiteY8" fmla="*/ 10371 h 10738"/>
                  <a:gd name="connsiteX9" fmla="*/ 13308 w 42657"/>
                  <a:gd name="connsiteY9" fmla="*/ 259 h 10738"/>
                  <a:gd name="connsiteX10" fmla="*/ 10362 w 42657"/>
                  <a:gd name="connsiteY10" fmla="*/ 10186 h 10738"/>
                  <a:gd name="connsiteX11" fmla="*/ 7563 w 42657"/>
                  <a:gd name="connsiteY11" fmla="*/ 259 h 10738"/>
                  <a:gd name="connsiteX12" fmla="*/ 4703 w 42657"/>
                  <a:gd name="connsiteY12" fmla="*/ 10366 h 10738"/>
                  <a:gd name="connsiteX13" fmla="*/ 0 w 42657"/>
                  <a:gd name="connsiteY13" fmla="*/ 5734 h 10738"/>
                  <a:gd name="connsiteX0" fmla="*/ 42657 w 42657"/>
                  <a:gd name="connsiteY0" fmla="*/ 7194 h 10730"/>
                  <a:gd name="connsiteX1" fmla="*/ 36129 w 42657"/>
                  <a:gd name="connsiteY1" fmla="*/ 5 h 10730"/>
                  <a:gd name="connsiteX2" fmla="*/ 33224 w 42657"/>
                  <a:gd name="connsiteY2" fmla="*/ 10454 h 10730"/>
                  <a:gd name="connsiteX3" fmla="*/ 30427 w 42657"/>
                  <a:gd name="connsiteY3" fmla="*/ 619 h 10730"/>
                  <a:gd name="connsiteX4" fmla="*/ 27508 w 42657"/>
                  <a:gd name="connsiteY4" fmla="*/ 10638 h 10730"/>
                  <a:gd name="connsiteX5" fmla="*/ 24684 w 42657"/>
                  <a:gd name="connsiteY5" fmla="*/ 619 h 10730"/>
                  <a:gd name="connsiteX6" fmla="*/ 21860 w 42657"/>
                  <a:gd name="connsiteY6" fmla="*/ 10730 h 10730"/>
                  <a:gd name="connsiteX7" fmla="*/ 18995 w 42657"/>
                  <a:gd name="connsiteY7" fmla="*/ 435 h 10730"/>
                  <a:gd name="connsiteX8" fmla="*/ 16117 w 42657"/>
                  <a:gd name="connsiteY8" fmla="*/ 10363 h 10730"/>
                  <a:gd name="connsiteX9" fmla="*/ 13308 w 42657"/>
                  <a:gd name="connsiteY9" fmla="*/ 251 h 10730"/>
                  <a:gd name="connsiteX10" fmla="*/ 10362 w 42657"/>
                  <a:gd name="connsiteY10" fmla="*/ 10178 h 10730"/>
                  <a:gd name="connsiteX11" fmla="*/ 7563 w 42657"/>
                  <a:gd name="connsiteY11" fmla="*/ 251 h 10730"/>
                  <a:gd name="connsiteX12" fmla="*/ 4703 w 42657"/>
                  <a:gd name="connsiteY12" fmla="*/ 10358 h 10730"/>
                  <a:gd name="connsiteX13" fmla="*/ 0 w 42657"/>
                  <a:gd name="connsiteY13" fmla="*/ 5726 h 10730"/>
                  <a:gd name="connsiteX0" fmla="*/ 42657 w 42657"/>
                  <a:gd name="connsiteY0" fmla="*/ 7189 h 10725"/>
                  <a:gd name="connsiteX1" fmla="*/ 36129 w 42657"/>
                  <a:gd name="connsiteY1" fmla="*/ 0 h 10725"/>
                  <a:gd name="connsiteX2" fmla="*/ 33224 w 42657"/>
                  <a:gd name="connsiteY2" fmla="*/ 10449 h 10725"/>
                  <a:gd name="connsiteX3" fmla="*/ 30427 w 42657"/>
                  <a:gd name="connsiteY3" fmla="*/ 614 h 10725"/>
                  <a:gd name="connsiteX4" fmla="*/ 27508 w 42657"/>
                  <a:gd name="connsiteY4" fmla="*/ 10633 h 10725"/>
                  <a:gd name="connsiteX5" fmla="*/ 24684 w 42657"/>
                  <a:gd name="connsiteY5" fmla="*/ 614 h 10725"/>
                  <a:gd name="connsiteX6" fmla="*/ 21860 w 42657"/>
                  <a:gd name="connsiteY6" fmla="*/ 10725 h 10725"/>
                  <a:gd name="connsiteX7" fmla="*/ 18995 w 42657"/>
                  <a:gd name="connsiteY7" fmla="*/ 430 h 10725"/>
                  <a:gd name="connsiteX8" fmla="*/ 16117 w 42657"/>
                  <a:gd name="connsiteY8" fmla="*/ 10358 h 10725"/>
                  <a:gd name="connsiteX9" fmla="*/ 13308 w 42657"/>
                  <a:gd name="connsiteY9" fmla="*/ 246 h 10725"/>
                  <a:gd name="connsiteX10" fmla="*/ 10362 w 42657"/>
                  <a:gd name="connsiteY10" fmla="*/ 10173 h 10725"/>
                  <a:gd name="connsiteX11" fmla="*/ 7563 w 42657"/>
                  <a:gd name="connsiteY11" fmla="*/ 246 h 10725"/>
                  <a:gd name="connsiteX12" fmla="*/ 4703 w 42657"/>
                  <a:gd name="connsiteY12" fmla="*/ 10353 h 10725"/>
                  <a:gd name="connsiteX13" fmla="*/ 0 w 42657"/>
                  <a:gd name="connsiteY13" fmla="*/ 5721 h 10725"/>
                  <a:gd name="connsiteX0" fmla="*/ 42657 w 42657"/>
                  <a:gd name="connsiteY0" fmla="*/ 7191 h 10727"/>
                  <a:gd name="connsiteX1" fmla="*/ 36129 w 42657"/>
                  <a:gd name="connsiteY1" fmla="*/ 2 h 10727"/>
                  <a:gd name="connsiteX2" fmla="*/ 33224 w 42657"/>
                  <a:gd name="connsiteY2" fmla="*/ 10451 h 10727"/>
                  <a:gd name="connsiteX3" fmla="*/ 30427 w 42657"/>
                  <a:gd name="connsiteY3" fmla="*/ 616 h 10727"/>
                  <a:gd name="connsiteX4" fmla="*/ 27508 w 42657"/>
                  <a:gd name="connsiteY4" fmla="*/ 10635 h 10727"/>
                  <a:gd name="connsiteX5" fmla="*/ 24684 w 42657"/>
                  <a:gd name="connsiteY5" fmla="*/ 616 h 10727"/>
                  <a:gd name="connsiteX6" fmla="*/ 21860 w 42657"/>
                  <a:gd name="connsiteY6" fmla="*/ 10727 h 10727"/>
                  <a:gd name="connsiteX7" fmla="*/ 18995 w 42657"/>
                  <a:gd name="connsiteY7" fmla="*/ 432 h 10727"/>
                  <a:gd name="connsiteX8" fmla="*/ 16117 w 42657"/>
                  <a:gd name="connsiteY8" fmla="*/ 10360 h 10727"/>
                  <a:gd name="connsiteX9" fmla="*/ 13308 w 42657"/>
                  <a:gd name="connsiteY9" fmla="*/ 248 h 10727"/>
                  <a:gd name="connsiteX10" fmla="*/ 10362 w 42657"/>
                  <a:gd name="connsiteY10" fmla="*/ 10175 h 10727"/>
                  <a:gd name="connsiteX11" fmla="*/ 7563 w 42657"/>
                  <a:gd name="connsiteY11" fmla="*/ 248 h 10727"/>
                  <a:gd name="connsiteX12" fmla="*/ 4703 w 42657"/>
                  <a:gd name="connsiteY12" fmla="*/ 10355 h 10727"/>
                  <a:gd name="connsiteX13" fmla="*/ 0 w 42657"/>
                  <a:gd name="connsiteY13" fmla="*/ 5723 h 10727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837 h 10840"/>
                  <a:gd name="connsiteX1" fmla="*/ 41594 w 42708"/>
                  <a:gd name="connsiteY1" fmla="*/ 5562 h 10840"/>
                  <a:gd name="connsiteX2" fmla="*/ 36129 w 42708"/>
                  <a:gd name="connsiteY2" fmla="*/ 115 h 10840"/>
                  <a:gd name="connsiteX3" fmla="*/ 33224 w 42708"/>
                  <a:gd name="connsiteY3" fmla="*/ 10564 h 10840"/>
                  <a:gd name="connsiteX4" fmla="*/ 30427 w 42708"/>
                  <a:gd name="connsiteY4" fmla="*/ 729 h 10840"/>
                  <a:gd name="connsiteX5" fmla="*/ 27508 w 42708"/>
                  <a:gd name="connsiteY5" fmla="*/ 10748 h 10840"/>
                  <a:gd name="connsiteX6" fmla="*/ 24684 w 42708"/>
                  <a:gd name="connsiteY6" fmla="*/ 729 h 10840"/>
                  <a:gd name="connsiteX7" fmla="*/ 21860 w 42708"/>
                  <a:gd name="connsiteY7" fmla="*/ 10840 h 10840"/>
                  <a:gd name="connsiteX8" fmla="*/ 18995 w 42708"/>
                  <a:gd name="connsiteY8" fmla="*/ 545 h 10840"/>
                  <a:gd name="connsiteX9" fmla="*/ 16117 w 42708"/>
                  <a:gd name="connsiteY9" fmla="*/ 10473 h 10840"/>
                  <a:gd name="connsiteX10" fmla="*/ 13308 w 42708"/>
                  <a:gd name="connsiteY10" fmla="*/ 361 h 10840"/>
                  <a:gd name="connsiteX11" fmla="*/ 10362 w 42708"/>
                  <a:gd name="connsiteY11" fmla="*/ 10288 h 10840"/>
                  <a:gd name="connsiteX12" fmla="*/ 7563 w 42708"/>
                  <a:gd name="connsiteY12" fmla="*/ 361 h 10840"/>
                  <a:gd name="connsiteX13" fmla="*/ 4703 w 42708"/>
                  <a:gd name="connsiteY13" fmla="*/ 10468 h 10840"/>
                  <a:gd name="connsiteX14" fmla="*/ 0 w 42708"/>
                  <a:gd name="connsiteY14" fmla="*/ 5836 h 10840"/>
                  <a:gd name="connsiteX0" fmla="*/ 42708 w 42708"/>
                  <a:gd name="connsiteY0" fmla="*/ 5855 h 10858"/>
                  <a:gd name="connsiteX1" fmla="*/ 41594 w 42708"/>
                  <a:gd name="connsiteY1" fmla="*/ 5580 h 10858"/>
                  <a:gd name="connsiteX2" fmla="*/ 40734 w 42708"/>
                  <a:gd name="connsiteY2" fmla="*/ 5371 h 10858"/>
                  <a:gd name="connsiteX3" fmla="*/ 36129 w 42708"/>
                  <a:gd name="connsiteY3" fmla="*/ 133 h 10858"/>
                  <a:gd name="connsiteX4" fmla="*/ 33224 w 42708"/>
                  <a:gd name="connsiteY4" fmla="*/ 10582 h 10858"/>
                  <a:gd name="connsiteX5" fmla="*/ 30427 w 42708"/>
                  <a:gd name="connsiteY5" fmla="*/ 747 h 10858"/>
                  <a:gd name="connsiteX6" fmla="*/ 27508 w 42708"/>
                  <a:gd name="connsiteY6" fmla="*/ 10766 h 10858"/>
                  <a:gd name="connsiteX7" fmla="*/ 24684 w 42708"/>
                  <a:gd name="connsiteY7" fmla="*/ 747 h 10858"/>
                  <a:gd name="connsiteX8" fmla="*/ 21860 w 42708"/>
                  <a:gd name="connsiteY8" fmla="*/ 10858 h 10858"/>
                  <a:gd name="connsiteX9" fmla="*/ 18995 w 42708"/>
                  <a:gd name="connsiteY9" fmla="*/ 563 h 10858"/>
                  <a:gd name="connsiteX10" fmla="*/ 16117 w 42708"/>
                  <a:gd name="connsiteY10" fmla="*/ 10491 h 10858"/>
                  <a:gd name="connsiteX11" fmla="*/ 13308 w 42708"/>
                  <a:gd name="connsiteY11" fmla="*/ 379 h 10858"/>
                  <a:gd name="connsiteX12" fmla="*/ 10362 w 42708"/>
                  <a:gd name="connsiteY12" fmla="*/ 10306 h 10858"/>
                  <a:gd name="connsiteX13" fmla="*/ 7563 w 42708"/>
                  <a:gd name="connsiteY13" fmla="*/ 379 h 10858"/>
                  <a:gd name="connsiteX14" fmla="*/ 4703 w 42708"/>
                  <a:gd name="connsiteY14" fmla="*/ 10486 h 10858"/>
                  <a:gd name="connsiteX15" fmla="*/ 0 w 42708"/>
                  <a:gd name="connsiteY15" fmla="*/ 5854 h 10858"/>
                  <a:gd name="connsiteX0" fmla="*/ 42708 w 42708"/>
                  <a:gd name="connsiteY0" fmla="*/ 5831 h 10834"/>
                  <a:gd name="connsiteX1" fmla="*/ 41594 w 42708"/>
                  <a:gd name="connsiteY1" fmla="*/ 5556 h 10834"/>
                  <a:gd name="connsiteX2" fmla="*/ 40734 w 42708"/>
                  <a:gd name="connsiteY2" fmla="*/ 5347 h 10834"/>
                  <a:gd name="connsiteX3" fmla="*/ 36129 w 42708"/>
                  <a:gd name="connsiteY3" fmla="*/ 109 h 10834"/>
                  <a:gd name="connsiteX4" fmla="*/ 33224 w 42708"/>
                  <a:gd name="connsiteY4" fmla="*/ 10558 h 10834"/>
                  <a:gd name="connsiteX5" fmla="*/ 30427 w 42708"/>
                  <a:gd name="connsiteY5" fmla="*/ 723 h 10834"/>
                  <a:gd name="connsiteX6" fmla="*/ 27508 w 42708"/>
                  <a:gd name="connsiteY6" fmla="*/ 10742 h 10834"/>
                  <a:gd name="connsiteX7" fmla="*/ 24684 w 42708"/>
                  <a:gd name="connsiteY7" fmla="*/ 723 h 10834"/>
                  <a:gd name="connsiteX8" fmla="*/ 21860 w 42708"/>
                  <a:gd name="connsiteY8" fmla="*/ 10834 h 10834"/>
                  <a:gd name="connsiteX9" fmla="*/ 18995 w 42708"/>
                  <a:gd name="connsiteY9" fmla="*/ 539 h 10834"/>
                  <a:gd name="connsiteX10" fmla="*/ 16117 w 42708"/>
                  <a:gd name="connsiteY10" fmla="*/ 10467 h 10834"/>
                  <a:gd name="connsiteX11" fmla="*/ 13308 w 42708"/>
                  <a:gd name="connsiteY11" fmla="*/ 355 h 10834"/>
                  <a:gd name="connsiteX12" fmla="*/ 10362 w 42708"/>
                  <a:gd name="connsiteY12" fmla="*/ 10282 h 10834"/>
                  <a:gd name="connsiteX13" fmla="*/ 7563 w 42708"/>
                  <a:gd name="connsiteY13" fmla="*/ 355 h 10834"/>
                  <a:gd name="connsiteX14" fmla="*/ 4703 w 42708"/>
                  <a:gd name="connsiteY14" fmla="*/ 10462 h 10834"/>
                  <a:gd name="connsiteX15" fmla="*/ 0 w 42708"/>
                  <a:gd name="connsiteY15" fmla="*/ 5830 h 10834"/>
                  <a:gd name="connsiteX0" fmla="*/ 42708 w 42708"/>
                  <a:gd name="connsiteY0" fmla="*/ 5831 h 10834"/>
                  <a:gd name="connsiteX1" fmla="*/ 40734 w 42708"/>
                  <a:gd name="connsiteY1" fmla="*/ 5347 h 10834"/>
                  <a:gd name="connsiteX2" fmla="*/ 36129 w 42708"/>
                  <a:gd name="connsiteY2" fmla="*/ 109 h 10834"/>
                  <a:gd name="connsiteX3" fmla="*/ 33224 w 42708"/>
                  <a:gd name="connsiteY3" fmla="*/ 10558 h 10834"/>
                  <a:gd name="connsiteX4" fmla="*/ 30427 w 42708"/>
                  <a:gd name="connsiteY4" fmla="*/ 723 h 10834"/>
                  <a:gd name="connsiteX5" fmla="*/ 27508 w 42708"/>
                  <a:gd name="connsiteY5" fmla="*/ 10742 h 10834"/>
                  <a:gd name="connsiteX6" fmla="*/ 24684 w 42708"/>
                  <a:gd name="connsiteY6" fmla="*/ 723 h 10834"/>
                  <a:gd name="connsiteX7" fmla="*/ 21860 w 42708"/>
                  <a:gd name="connsiteY7" fmla="*/ 10834 h 10834"/>
                  <a:gd name="connsiteX8" fmla="*/ 18995 w 42708"/>
                  <a:gd name="connsiteY8" fmla="*/ 539 h 10834"/>
                  <a:gd name="connsiteX9" fmla="*/ 16117 w 42708"/>
                  <a:gd name="connsiteY9" fmla="*/ 10467 h 10834"/>
                  <a:gd name="connsiteX10" fmla="*/ 13308 w 42708"/>
                  <a:gd name="connsiteY10" fmla="*/ 355 h 10834"/>
                  <a:gd name="connsiteX11" fmla="*/ 10362 w 42708"/>
                  <a:gd name="connsiteY11" fmla="*/ 10282 h 10834"/>
                  <a:gd name="connsiteX12" fmla="*/ 7563 w 42708"/>
                  <a:gd name="connsiteY12" fmla="*/ 355 h 10834"/>
                  <a:gd name="connsiteX13" fmla="*/ 4703 w 42708"/>
                  <a:gd name="connsiteY13" fmla="*/ 10462 h 10834"/>
                  <a:gd name="connsiteX14" fmla="*/ 0 w 42708"/>
                  <a:gd name="connsiteY14" fmla="*/ 5830 h 10834"/>
                  <a:gd name="connsiteX0" fmla="*/ 40734 w 40734"/>
                  <a:gd name="connsiteY0" fmla="*/ 5347 h 10834"/>
                  <a:gd name="connsiteX1" fmla="*/ 36129 w 40734"/>
                  <a:gd name="connsiteY1" fmla="*/ 109 h 10834"/>
                  <a:gd name="connsiteX2" fmla="*/ 33224 w 40734"/>
                  <a:gd name="connsiteY2" fmla="*/ 10558 h 10834"/>
                  <a:gd name="connsiteX3" fmla="*/ 30427 w 40734"/>
                  <a:gd name="connsiteY3" fmla="*/ 723 h 10834"/>
                  <a:gd name="connsiteX4" fmla="*/ 27508 w 40734"/>
                  <a:gd name="connsiteY4" fmla="*/ 10742 h 10834"/>
                  <a:gd name="connsiteX5" fmla="*/ 24684 w 40734"/>
                  <a:gd name="connsiteY5" fmla="*/ 723 h 10834"/>
                  <a:gd name="connsiteX6" fmla="*/ 21860 w 40734"/>
                  <a:gd name="connsiteY6" fmla="*/ 10834 h 10834"/>
                  <a:gd name="connsiteX7" fmla="*/ 18995 w 40734"/>
                  <a:gd name="connsiteY7" fmla="*/ 539 h 10834"/>
                  <a:gd name="connsiteX8" fmla="*/ 16117 w 40734"/>
                  <a:gd name="connsiteY8" fmla="*/ 10467 h 10834"/>
                  <a:gd name="connsiteX9" fmla="*/ 13308 w 40734"/>
                  <a:gd name="connsiteY9" fmla="*/ 355 h 10834"/>
                  <a:gd name="connsiteX10" fmla="*/ 10362 w 40734"/>
                  <a:gd name="connsiteY10" fmla="*/ 10282 h 10834"/>
                  <a:gd name="connsiteX11" fmla="*/ 7563 w 40734"/>
                  <a:gd name="connsiteY11" fmla="*/ 355 h 10834"/>
                  <a:gd name="connsiteX12" fmla="*/ 4703 w 40734"/>
                  <a:gd name="connsiteY12" fmla="*/ 10462 h 10834"/>
                  <a:gd name="connsiteX13" fmla="*/ 0 w 40734"/>
                  <a:gd name="connsiteY13" fmla="*/ 5830 h 10834"/>
                  <a:gd name="connsiteX0" fmla="*/ 40734 w 40734"/>
                  <a:gd name="connsiteY0" fmla="*/ 5356 h 10843"/>
                  <a:gd name="connsiteX1" fmla="*/ 36129 w 40734"/>
                  <a:gd name="connsiteY1" fmla="*/ 118 h 10843"/>
                  <a:gd name="connsiteX2" fmla="*/ 33224 w 40734"/>
                  <a:gd name="connsiteY2" fmla="*/ 10567 h 10843"/>
                  <a:gd name="connsiteX3" fmla="*/ 30427 w 40734"/>
                  <a:gd name="connsiteY3" fmla="*/ 732 h 10843"/>
                  <a:gd name="connsiteX4" fmla="*/ 27508 w 40734"/>
                  <a:gd name="connsiteY4" fmla="*/ 10751 h 10843"/>
                  <a:gd name="connsiteX5" fmla="*/ 24684 w 40734"/>
                  <a:gd name="connsiteY5" fmla="*/ 732 h 10843"/>
                  <a:gd name="connsiteX6" fmla="*/ 21860 w 40734"/>
                  <a:gd name="connsiteY6" fmla="*/ 10843 h 10843"/>
                  <a:gd name="connsiteX7" fmla="*/ 18995 w 40734"/>
                  <a:gd name="connsiteY7" fmla="*/ 548 h 10843"/>
                  <a:gd name="connsiteX8" fmla="*/ 16117 w 40734"/>
                  <a:gd name="connsiteY8" fmla="*/ 10476 h 10843"/>
                  <a:gd name="connsiteX9" fmla="*/ 13308 w 40734"/>
                  <a:gd name="connsiteY9" fmla="*/ 364 h 10843"/>
                  <a:gd name="connsiteX10" fmla="*/ 10362 w 40734"/>
                  <a:gd name="connsiteY10" fmla="*/ 10291 h 10843"/>
                  <a:gd name="connsiteX11" fmla="*/ 7563 w 40734"/>
                  <a:gd name="connsiteY11" fmla="*/ 364 h 10843"/>
                  <a:gd name="connsiteX12" fmla="*/ 4703 w 40734"/>
                  <a:gd name="connsiteY12" fmla="*/ 10471 h 10843"/>
                  <a:gd name="connsiteX13" fmla="*/ 0 w 40734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717" h="10843">
                    <a:moveTo>
                      <a:pt x="47717" y="5356"/>
                    </a:moveTo>
                    <a:cubicBezTo>
                      <a:pt x="40127" y="5286"/>
                      <a:pt x="40762" y="-925"/>
                      <a:pt x="39519" y="118"/>
                    </a:cubicBezTo>
                    <a:cubicBezTo>
                      <a:pt x="37973" y="277"/>
                      <a:pt x="37564" y="10569"/>
                      <a:pt x="36614" y="10567"/>
                    </a:cubicBezTo>
                    <a:cubicBezTo>
                      <a:pt x="35200" y="10629"/>
                      <a:pt x="35217" y="670"/>
                      <a:pt x="33817" y="732"/>
                    </a:cubicBezTo>
                    <a:cubicBezTo>
                      <a:pt x="32317" y="763"/>
                      <a:pt x="32317" y="10720"/>
                      <a:pt x="30898" y="10751"/>
                    </a:cubicBezTo>
                    <a:cubicBezTo>
                      <a:pt x="29459" y="10875"/>
                      <a:pt x="29495" y="748"/>
                      <a:pt x="28074" y="732"/>
                    </a:cubicBezTo>
                    <a:cubicBezTo>
                      <a:pt x="26667" y="900"/>
                      <a:pt x="26621" y="10766"/>
                      <a:pt x="25250" y="10843"/>
                    </a:cubicBezTo>
                    <a:cubicBezTo>
                      <a:pt x="23777" y="10692"/>
                      <a:pt x="23772" y="594"/>
                      <a:pt x="22385" y="548"/>
                    </a:cubicBezTo>
                    <a:cubicBezTo>
                      <a:pt x="20908" y="580"/>
                      <a:pt x="20873" y="10414"/>
                      <a:pt x="19507" y="10476"/>
                    </a:cubicBezTo>
                    <a:cubicBezTo>
                      <a:pt x="18075" y="10536"/>
                      <a:pt x="18084" y="394"/>
                      <a:pt x="16698" y="364"/>
                    </a:cubicBezTo>
                    <a:cubicBezTo>
                      <a:pt x="15243" y="426"/>
                      <a:pt x="15158" y="10445"/>
                      <a:pt x="13752" y="10291"/>
                    </a:cubicBezTo>
                    <a:cubicBezTo>
                      <a:pt x="12292" y="10413"/>
                      <a:pt x="12330" y="518"/>
                      <a:pt x="10953" y="364"/>
                    </a:cubicBezTo>
                    <a:cubicBezTo>
                      <a:pt x="9520" y="210"/>
                      <a:pt x="9542" y="10410"/>
                      <a:pt x="8093" y="10471"/>
                    </a:cubicBezTo>
                    <a:cubicBezTo>
                      <a:pt x="6669" y="10504"/>
                      <a:pt x="7971" y="5286"/>
                      <a:pt x="0" y="5630"/>
                    </a:cubicBezTo>
                  </a:path>
                </a:pathLst>
              </a:custGeom>
              <a:ln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71496" y="1086597"/>
            <a:ext cx="2139057" cy="5096926"/>
            <a:chOff x="1571496" y="1086597"/>
            <a:chExt cx="2139057" cy="5096926"/>
          </a:xfrm>
        </p:grpSpPr>
        <p:grpSp>
          <p:nvGrpSpPr>
            <p:cNvPr id="36" name="Group 35"/>
            <p:cNvGrpSpPr/>
            <p:nvPr/>
          </p:nvGrpSpPr>
          <p:grpSpPr>
            <a:xfrm>
              <a:off x="1571496" y="1524983"/>
              <a:ext cx="2139057" cy="4658540"/>
              <a:chOff x="-429174" y="1529028"/>
              <a:chExt cx="2139057" cy="4658540"/>
            </a:xfrm>
          </p:grpSpPr>
          <p:sp>
            <p:nvSpPr>
              <p:cNvPr id="37" name="Pie 36"/>
              <p:cNvSpPr/>
              <p:nvPr/>
            </p:nvSpPr>
            <p:spPr>
              <a:xfrm>
                <a:off x="-416315" y="2691096"/>
                <a:ext cx="1485815" cy="1532187"/>
              </a:xfrm>
              <a:prstGeom prst="pie">
                <a:avLst>
                  <a:gd name="adj1" fmla="val 67035"/>
                  <a:gd name="adj2" fmla="val 5400000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>
                <a:off x="-429174" y="2718738"/>
                <a:ext cx="1498674" cy="1504545"/>
              </a:xfrm>
              <a:prstGeom prst="arc">
                <a:avLst>
                  <a:gd name="adj1" fmla="val 16200000"/>
                  <a:gd name="adj2" fmla="val 538451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320619" y="1529028"/>
                <a:ext cx="1389264" cy="4658540"/>
                <a:chOff x="320619" y="1513800"/>
                <a:chExt cx="1389264" cy="465854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20619" y="5414985"/>
                  <a:ext cx="138926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20619" y="5846120"/>
                  <a:ext cx="138926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20619" y="2510213"/>
                  <a:ext cx="0" cy="348998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1147353" y="505769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1342333" y="5519904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558863" y="5065312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20356" y="5057699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931867" y="5057701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13947" y="5512290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H="1" flipV="1">
                  <a:off x="365946" y="3207296"/>
                  <a:ext cx="308820" cy="773600"/>
                </a:xfrm>
                <a:prstGeom prst="straightConnector1">
                  <a:avLst/>
                </a:prstGeom>
                <a:ln>
                  <a:prstDash val="solid"/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24968" y="3590160"/>
                  <a:ext cx="0" cy="469974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530399" y="2835477"/>
                  <a:ext cx="0" cy="52344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Delay 46"/>
                <p:cNvSpPr/>
                <p:nvPr/>
              </p:nvSpPr>
              <p:spPr>
                <a:xfrm rot="16663366">
                  <a:off x="-148726" y="2614561"/>
                  <a:ext cx="2324134" cy="122612"/>
                </a:xfrm>
                <a:custGeom>
                  <a:avLst/>
                  <a:gdLst>
                    <a:gd name="connsiteX0" fmla="*/ 0 w 822960"/>
                    <a:gd name="connsiteY0" fmla="*/ 0 h 822960"/>
                    <a:gd name="connsiteX1" fmla="*/ 411480 w 822960"/>
                    <a:gd name="connsiteY1" fmla="*/ 0 h 822960"/>
                    <a:gd name="connsiteX2" fmla="*/ 822960 w 822960"/>
                    <a:gd name="connsiteY2" fmla="*/ 411480 h 822960"/>
                    <a:gd name="connsiteX3" fmla="*/ 411480 w 822960"/>
                    <a:gd name="connsiteY3" fmla="*/ 822960 h 822960"/>
                    <a:gd name="connsiteX4" fmla="*/ 0 w 822960"/>
                    <a:gd name="connsiteY4" fmla="*/ 822960 h 822960"/>
                    <a:gd name="connsiteX5" fmla="*/ 0 w 822960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4064"/>
                    <a:gd name="connsiteY0" fmla="*/ 0 h 822960"/>
                    <a:gd name="connsiteX1" fmla="*/ 411480 w 934064"/>
                    <a:gd name="connsiteY1" fmla="*/ 0 h 822960"/>
                    <a:gd name="connsiteX2" fmla="*/ 819785 w 934064"/>
                    <a:gd name="connsiteY2" fmla="*/ 478155 h 822960"/>
                    <a:gd name="connsiteX3" fmla="*/ 814705 w 934064"/>
                    <a:gd name="connsiteY3" fmla="*/ 816610 h 822960"/>
                    <a:gd name="connsiteX4" fmla="*/ 0 w 934064"/>
                    <a:gd name="connsiteY4" fmla="*/ 822960 h 822960"/>
                    <a:gd name="connsiteX5" fmla="*/ 0 w 934064"/>
                    <a:gd name="connsiteY5" fmla="*/ 0 h 822960"/>
                    <a:gd name="connsiteX0" fmla="*/ 0 w 944312"/>
                    <a:gd name="connsiteY0" fmla="*/ 0 h 822960"/>
                    <a:gd name="connsiteX1" fmla="*/ 411480 w 944312"/>
                    <a:gd name="connsiteY1" fmla="*/ 0 h 822960"/>
                    <a:gd name="connsiteX2" fmla="*/ 819785 w 944312"/>
                    <a:gd name="connsiteY2" fmla="*/ 478155 h 822960"/>
                    <a:gd name="connsiteX3" fmla="*/ 814705 w 944312"/>
                    <a:gd name="connsiteY3" fmla="*/ 816610 h 822960"/>
                    <a:gd name="connsiteX4" fmla="*/ 0 w 944312"/>
                    <a:gd name="connsiteY4" fmla="*/ 822960 h 822960"/>
                    <a:gd name="connsiteX5" fmla="*/ 0 w 944312"/>
                    <a:gd name="connsiteY5" fmla="*/ 0 h 822960"/>
                    <a:gd name="connsiteX0" fmla="*/ 0 w 938492"/>
                    <a:gd name="connsiteY0" fmla="*/ 0 h 822960"/>
                    <a:gd name="connsiteX1" fmla="*/ 411480 w 938492"/>
                    <a:gd name="connsiteY1" fmla="*/ 0 h 822960"/>
                    <a:gd name="connsiteX2" fmla="*/ 803910 w 938492"/>
                    <a:gd name="connsiteY2" fmla="*/ 614680 h 822960"/>
                    <a:gd name="connsiteX3" fmla="*/ 814705 w 938492"/>
                    <a:gd name="connsiteY3" fmla="*/ 816610 h 822960"/>
                    <a:gd name="connsiteX4" fmla="*/ 0 w 938492"/>
                    <a:gd name="connsiteY4" fmla="*/ 822960 h 822960"/>
                    <a:gd name="connsiteX5" fmla="*/ 0 w 938492"/>
                    <a:gd name="connsiteY5" fmla="*/ 0 h 822960"/>
                    <a:gd name="connsiteX0" fmla="*/ 0 w 937579"/>
                    <a:gd name="connsiteY0" fmla="*/ 0 h 822960"/>
                    <a:gd name="connsiteX1" fmla="*/ 411480 w 937579"/>
                    <a:gd name="connsiteY1" fmla="*/ 0 h 822960"/>
                    <a:gd name="connsiteX2" fmla="*/ 803910 w 937579"/>
                    <a:gd name="connsiteY2" fmla="*/ 614680 h 822960"/>
                    <a:gd name="connsiteX3" fmla="*/ 814705 w 937579"/>
                    <a:gd name="connsiteY3" fmla="*/ 816610 h 822960"/>
                    <a:gd name="connsiteX4" fmla="*/ 0 w 937579"/>
                    <a:gd name="connsiteY4" fmla="*/ 822960 h 822960"/>
                    <a:gd name="connsiteX5" fmla="*/ 0 w 937579"/>
                    <a:gd name="connsiteY5" fmla="*/ 0 h 822960"/>
                    <a:gd name="connsiteX0" fmla="*/ 0 w 969381"/>
                    <a:gd name="connsiteY0" fmla="*/ 0 h 822960"/>
                    <a:gd name="connsiteX1" fmla="*/ 411480 w 969381"/>
                    <a:gd name="connsiteY1" fmla="*/ 0 h 822960"/>
                    <a:gd name="connsiteX2" fmla="*/ 803910 w 969381"/>
                    <a:gd name="connsiteY2" fmla="*/ 614680 h 822960"/>
                    <a:gd name="connsiteX3" fmla="*/ 814705 w 969381"/>
                    <a:gd name="connsiteY3" fmla="*/ 816610 h 822960"/>
                    <a:gd name="connsiteX4" fmla="*/ 0 w 969381"/>
                    <a:gd name="connsiteY4" fmla="*/ 822960 h 822960"/>
                    <a:gd name="connsiteX5" fmla="*/ 0 w 969381"/>
                    <a:gd name="connsiteY5" fmla="*/ 0 h 822960"/>
                    <a:gd name="connsiteX0" fmla="*/ 0 w 965809"/>
                    <a:gd name="connsiteY0" fmla="*/ 0 h 822960"/>
                    <a:gd name="connsiteX1" fmla="*/ 411480 w 965809"/>
                    <a:gd name="connsiteY1" fmla="*/ 0 h 822960"/>
                    <a:gd name="connsiteX2" fmla="*/ 803910 w 965809"/>
                    <a:gd name="connsiteY2" fmla="*/ 614680 h 822960"/>
                    <a:gd name="connsiteX3" fmla="*/ 821055 w 965809"/>
                    <a:gd name="connsiteY3" fmla="*/ 816610 h 822960"/>
                    <a:gd name="connsiteX4" fmla="*/ 0 w 965809"/>
                    <a:gd name="connsiteY4" fmla="*/ 822960 h 822960"/>
                    <a:gd name="connsiteX5" fmla="*/ 0 w 965809"/>
                    <a:gd name="connsiteY5" fmla="*/ 0 h 822960"/>
                    <a:gd name="connsiteX0" fmla="*/ 0 w 977388"/>
                    <a:gd name="connsiteY0" fmla="*/ 0 h 822960"/>
                    <a:gd name="connsiteX1" fmla="*/ 411480 w 977388"/>
                    <a:gd name="connsiteY1" fmla="*/ 0 h 822960"/>
                    <a:gd name="connsiteX2" fmla="*/ 803910 w 977388"/>
                    <a:gd name="connsiteY2" fmla="*/ 614680 h 822960"/>
                    <a:gd name="connsiteX3" fmla="*/ 821055 w 977388"/>
                    <a:gd name="connsiteY3" fmla="*/ 816610 h 822960"/>
                    <a:gd name="connsiteX4" fmla="*/ 0 w 977388"/>
                    <a:gd name="connsiteY4" fmla="*/ 822960 h 822960"/>
                    <a:gd name="connsiteX5" fmla="*/ 0 w 977388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73811"/>
                    <a:gd name="connsiteY0" fmla="*/ 0 h 822960"/>
                    <a:gd name="connsiteX1" fmla="*/ 386538 w 973811"/>
                    <a:gd name="connsiteY1" fmla="*/ 0 h 822960"/>
                    <a:gd name="connsiteX2" fmla="*/ 803910 w 973811"/>
                    <a:gd name="connsiteY2" fmla="*/ 614680 h 822960"/>
                    <a:gd name="connsiteX3" fmla="*/ 821055 w 973811"/>
                    <a:gd name="connsiteY3" fmla="*/ 816610 h 822960"/>
                    <a:gd name="connsiteX4" fmla="*/ 0 w 973811"/>
                    <a:gd name="connsiteY4" fmla="*/ 822960 h 822960"/>
                    <a:gd name="connsiteX5" fmla="*/ 0 w 973811"/>
                    <a:gd name="connsiteY5" fmla="*/ 0 h 822960"/>
                    <a:gd name="connsiteX0" fmla="*/ 0 w 976603"/>
                    <a:gd name="connsiteY0" fmla="*/ 0 h 822960"/>
                    <a:gd name="connsiteX1" fmla="*/ 386538 w 976603"/>
                    <a:gd name="connsiteY1" fmla="*/ 0 h 822960"/>
                    <a:gd name="connsiteX2" fmla="*/ 803910 w 976603"/>
                    <a:gd name="connsiteY2" fmla="*/ 614680 h 822960"/>
                    <a:gd name="connsiteX3" fmla="*/ 821055 w 976603"/>
                    <a:gd name="connsiteY3" fmla="*/ 816610 h 822960"/>
                    <a:gd name="connsiteX4" fmla="*/ 0 w 976603"/>
                    <a:gd name="connsiteY4" fmla="*/ 822960 h 822960"/>
                    <a:gd name="connsiteX5" fmla="*/ 0 w 976603"/>
                    <a:gd name="connsiteY5" fmla="*/ 0 h 822960"/>
                    <a:gd name="connsiteX0" fmla="*/ 0 w 969946"/>
                    <a:gd name="connsiteY0" fmla="*/ 0 h 822960"/>
                    <a:gd name="connsiteX1" fmla="*/ 386538 w 969946"/>
                    <a:gd name="connsiteY1" fmla="*/ 0 h 822960"/>
                    <a:gd name="connsiteX2" fmla="*/ 803910 w 969946"/>
                    <a:gd name="connsiteY2" fmla="*/ 614680 h 822960"/>
                    <a:gd name="connsiteX3" fmla="*/ 825212 w 969946"/>
                    <a:gd name="connsiteY3" fmla="*/ 816610 h 822960"/>
                    <a:gd name="connsiteX4" fmla="*/ 0 w 969946"/>
                    <a:gd name="connsiteY4" fmla="*/ 822960 h 822960"/>
                    <a:gd name="connsiteX5" fmla="*/ 0 w 969946"/>
                    <a:gd name="connsiteY5" fmla="*/ 0 h 822960"/>
                    <a:gd name="connsiteX0" fmla="*/ 0 w 975746"/>
                    <a:gd name="connsiteY0" fmla="*/ 0 h 822960"/>
                    <a:gd name="connsiteX1" fmla="*/ 386538 w 975746"/>
                    <a:gd name="connsiteY1" fmla="*/ 0 h 822960"/>
                    <a:gd name="connsiteX2" fmla="*/ 803910 w 975746"/>
                    <a:gd name="connsiteY2" fmla="*/ 614680 h 822960"/>
                    <a:gd name="connsiteX3" fmla="*/ 825212 w 975746"/>
                    <a:gd name="connsiteY3" fmla="*/ 816610 h 822960"/>
                    <a:gd name="connsiteX4" fmla="*/ 0 w 975746"/>
                    <a:gd name="connsiteY4" fmla="*/ 822960 h 822960"/>
                    <a:gd name="connsiteX5" fmla="*/ 0 w 975746"/>
                    <a:gd name="connsiteY5" fmla="*/ 0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59860 w 975746"/>
                    <a:gd name="connsiteY4" fmla="*/ 119946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32530"/>
                    <a:gd name="connsiteY0" fmla="*/ 0 h 822960"/>
                    <a:gd name="connsiteX1" fmla="*/ 614365 w 932530"/>
                    <a:gd name="connsiteY1" fmla="*/ 535550 h 822960"/>
                    <a:gd name="connsiteX2" fmla="*/ 825212 w 932530"/>
                    <a:gd name="connsiteY2" fmla="*/ 816610 h 822960"/>
                    <a:gd name="connsiteX3" fmla="*/ 0 w 932530"/>
                    <a:gd name="connsiteY3" fmla="*/ 822960 h 822960"/>
                    <a:gd name="connsiteX4" fmla="*/ 1663 w 932530"/>
                    <a:gd name="connsiteY4" fmla="*/ 7497 h 822960"/>
                    <a:gd name="connsiteX0" fmla="*/ 386538 w 689638"/>
                    <a:gd name="connsiteY0" fmla="*/ 0 h 822960"/>
                    <a:gd name="connsiteX1" fmla="*/ 614365 w 689638"/>
                    <a:gd name="connsiteY1" fmla="*/ 535550 h 822960"/>
                    <a:gd name="connsiteX2" fmla="*/ 519025 w 689638"/>
                    <a:gd name="connsiteY2" fmla="*/ 820775 h 822960"/>
                    <a:gd name="connsiteX3" fmla="*/ 0 w 689638"/>
                    <a:gd name="connsiteY3" fmla="*/ 822960 h 822960"/>
                    <a:gd name="connsiteX4" fmla="*/ 1663 w 689638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45430"/>
                    <a:gd name="connsiteY0" fmla="*/ 0 h 822960"/>
                    <a:gd name="connsiteX1" fmla="*/ 614365 w 745430"/>
                    <a:gd name="connsiteY1" fmla="*/ 535550 h 822960"/>
                    <a:gd name="connsiteX2" fmla="*/ 519025 w 745430"/>
                    <a:gd name="connsiteY2" fmla="*/ 820775 h 822960"/>
                    <a:gd name="connsiteX3" fmla="*/ 0 w 745430"/>
                    <a:gd name="connsiteY3" fmla="*/ 822960 h 822960"/>
                    <a:gd name="connsiteX4" fmla="*/ 1663 w 745430"/>
                    <a:gd name="connsiteY4" fmla="*/ 7497 h 822960"/>
                    <a:gd name="connsiteX0" fmla="*/ 346963 w 691795"/>
                    <a:gd name="connsiteY0" fmla="*/ 0 h 968727"/>
                    <a:gd name="connsiteX1" fmla="*/ 614365 w 691795"/>
                    <a:gd name="connsiteY1" fmla="*/ 681317 h 968727"/>
                    <a:gd name="connsiteX2" fmla="*/ 519025 w 691795"/>
                    <a:gd name="connsiteY2" fmla="*/ 966542 h 968727"/>
                    <a:gd name="connsiteX3" fmla="*/ 0 w 691795"/>
                    <a:gd name="connsiteY3" fmla="*/ 968727 h 968727"/>
                    <a:gd name="connsiteX4" fmla="*/ 1663 w 691795"/>
                    <a:gd name="connsiteY4" fmla="*/ 153264 h 968727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73753"/>
                    <a:gd name="connsiteY0" fmla="*/ 9163 h 977890"/>
                    <a:gd name="connsiteX1" fmla="*/ 566458 w 673753"/>
                    <a:gd name="connsiteY1" fmla="*/ 732127 h 977890"/>
                    <a:gd name="connsiteX2" fmla="*/ 519025 w 673753"/>
                    <a:gd name="connsiteY2" fmla="*/ 975705 h 977890"/>
                    <a:gd name="connsiteX3" fmla="*/ 0 w 673753"/>
                    <a:gd name="connsiteY3" fmla="*/ 977890 h 977890"/>
                    <a:gd name="connsiteX4" fmla="*/ 1663 w 673753"/>
                    <a:gd name="connsiteY4" fmla="*/ 0 h 977890"/>
                    <a:gd name="connsiteX0" fmla="*/ 346963 w 680947"/>
                    <a:gd name="connsiteY0" fmla="*/ 9163 h 977890"/>
                    <a:gd name="connsiteX1" fmla="*/ 566458 w 680947"/>
                    <a:gd name="connsiteY1" fmla="*/ 732127 h 977890"/>
                    <a:gd name="connsiteX2" fmla="*/ 519025 w 680947"/>
                    <a:gd name="connsiteY2" fmla="*/ 975705 h 977890"/>
                    <a:gd name="connsiteX3" fmla="*/ 0 w 680947"/>
                    <a:gd name="connsiteY3" fmla="*/ 977890 h 977890"/>
                    <a:gd name="connsiteX4" fmla="*/ 1663 w 680947"/>
                    <a:gd name="connsiteY4" fmla="*/ 0 h 977890"/>
                    <a:gd name="connsiteX0" fmla="*/ 346963 w 730933"/>
                    <a:gd name="connsiteY0" fmla="*/ 9163 h 977890"/>
                    <a:gd name="connsiteX1" fmla="*/ 566458 w 730933"/>
                    <a:gd name="connsiteY1" fmla="*/ 732127 h 977890"/>
                    <a:gd name="connsiteX2" fmla="*/ 519025 w 730933"/>
                    <a:gd name="connsiteY2" fmla="*/ 975705 h 977890"/>
                    <a:gd name="connsiteX3" fmla="*/ 0 w 730933"/>
                    <a:gd name="connsiteY3" fmla="*/ 977890 h 977890"/>
                    <a:gd name="connsiteX4" fmla="*/ 1663 w 730933"/>
                    <a:gd name="connsiteY4" fmla="*/ 0 h 977890"/>
                    <a:gd name="connsiteX0" fmla="*/ 346963 w 813803"/>
                    <a:gd name="connsiteY0" fmla="*/ 9163 h 977890"/>
                    <a:gd name="connsiteX1" fmla="*/ 566458 w 813803"/>
                    <a:gd name="connsiteY1" fmla="*/ 732127 h 977890"/>
                    <a:gd name="connsiteX2" fmla="*/ 519025 w 813803"/>
                    <a:gd name="connsiteY2" fmla="*/ 975705 h 977890"/>
                    <a:gd name="connsiteX3" fmla="*/ 0 w 813803"/>
                    <a:gd name="connsiteY3" fmla="*/ 977890 h 977890"/>
                    <a:gd name="connsiteX4" fmla="*/ 1663 w 813803"/>
                    <a:gd name="connsiteY4" fmla="*/ 0 h 977890"/>
                    <a:gd name="connsiteX0" fmla="*/ 346963 w 815467"/>
                    <a:gd name="connsiteY0" fmla="*/ 9163 h 977890"/>
                    <a:gd name="connsiteX1" fmla="*/ 570624 w 815467"/>
                    <a:gd name="connsiteY1" fmla="*/ 757116 h 977890"/>
                    <a:gd name="connsiteX2" fmla="*/ 519025 w 815467"/>
                    <a:gd name="connsiteY2" fmla="*/ 975705 h 977890"/>
                    <a:gd name="connsiteX3" fmla="*/ 0 w 815467"/>
                    <a:gd name="connsiteY3" fmla="*/ 977890 h 977890"/>
                    <a:gd name="connsiteX4" fmla="*/ 1663 w 815467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9046 w 765461"/>
                    <a:gd name="connsiteY0" fmla="*/ 13327 h 977890"/>
                    <a:gd name="connsiteX1" fmla="*/ 570624 w 765461"/>
                    <a:gd name="connsiteY1" fmla="*/ 757116 h 977890"/>
                    <a:gd name="connsiteX2" fmla="*/ 519025 w 765461"/>
                    <a:gd name="connsiteY2" fmla="*/ 975705 h 977890"/>
                    <a:gd name="connsiteX3" fmla="*/ 0 w 765461"/>
                    <a:gd name="connsiteY3" fmla="*/ 977890 h 977890"/>
                    <a:gd name="connsiteX4" fmla="*/ 1663 w 765461"/>
                    <a:gd name="connsiteY4" fmla="*/ 0 h 977890"/>
                    <a:gd name="connsiteX0" fmla="*/ 349046 w 781069"/>
                    <a:gd name="connsiteY0" fmla="*/ 13327 h 977890"/>
                    <a:gd name="connsiteX1" fmla="*/ 570624 w 781069"/>
                    <a:gd name="connsiteY1" fmla="*/ 757116 h 977890"/>
                    <a:gd name="connsiteX2" fmla="*/ 519025 w 781069"/>
                    <a:gd name="connsiteY2" fmla="*/ 975705 h 977890"/>
                    <a:gd name="connsiteX3" fmla="*/ 0 w 781069"/>
                    <a:gd name="connsiteY3" fmla="*/ 977890 h 977890"/>
                    <a:gd name="connsiteX4" fmla="*/ 1663 w 781069"/>
                    <a:gd name="connsiteY4" fmla="*/ 0 h 977890"/>
                    <a:gd name="connsiteX0" fmla="*/ 2107021 w 2107021"/>
                    <a:gd name="connsiteY0" fmla="*/ 0 h 2555057"/>
                    <a:gd name="connsiteX1" fmla="*/ 570624 w 2107021"/>
                    <a:gd name="connsiteY1" fmla="*/ 2293086 h 2555057"/>
                    <a:gd name="connsiteX2" fmla="*/ 519025 w 2107021"/>
                    <a:gd name="connsiteY2" fmla="*/ 2511675 h 2555057"/>
                    <a:gd name="connsiteX3" fmla="*/ 0 w 2107021"/>
                    <a:gd name="connsiteY3" fmla="*/ 2513860 h 2555057"/>
                    <a:gd name="connsiteX4" fmla="*/ 1663 w 2107021"/>
                    <a:gd name="connsiteY4" fmla="*/ 1535970 h 2555057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0" fmla="*/ 1154751 w 1154751"/>
                    <a:gd name="connsiteY0" fmla="*/ 0 h 1395514"/>
                    <a:gd name="connsiteX1" fmla="*/ 451517 w 1154751"/>
                    <a:gd name="connsiteY1" fmla="*/ 960357 h 1395514"/>
                    <a:gd name="connsiteX2" fmla="*/ 0 w 1154751"/>
                    <a:gd name="connsiteY2" fmla="*/ 1395514 h 1395514"/>
                    <a:gd name="connsiteX0" fmla="*/ 2187874 w 2187874"/>
                    <a:gd name="connsiteY0" fmla="*/ 0 h 2295106"/>
                    <a:gd name="connsiteX1" fmla="*/ 1484640 w 2187874"/>
                    <a:gd name="connsiteY1" fmla="*/ 960357 h 2295106"/>
                    <a:gd name="connsiteX2" fmla="*/ 0 w 2187874"/>
                    <a:gd name="connsiteY2" fmla="*/ 2295106 h 2295106"/>
                    <a:gd name="connsiteX0" fmla="*/ 2187874 w 2187874"/>
                    <a:gd name="connsiteY0" fmla="*/ 0 h 2295465"/>
                    <a:gd name="connsiteX1" fmla="*/ 1484640 w 2187874"/>
                    <a:gd name="connsiteY1" fmla="*/ 960357 h 2295465"/>
                    <a:gd name="connsiteX2" fmla="*/ 0 w 2187874"/>
                    <a:gd name="connsiteY2" fmla="*/ 2295106 h 2295465"/>
                    <a:gd name="connsiteX0" fmla="*/ 2187874 w 2187982"/>
                    <a:gd name="connsiteY0" fmla="*/ 0 h 2295466"/>
                    <a:gd name="connsiteX1" fmla="*/ 1484640 w 2187982"/>
                    <a:gd name="connsiteY1" fmla="*/ 960357 h 2295466"/>
                    <a:gd name="connsiteX2" fmla="*/ 0 w 2187982"/>
                    <a:gd name="connsiteY2" fmla="*/ 2295106 h 2295466"/>
                    <a:gd name="connsiteX0" fmla="*/ 2187874 w 2187952"/>
                    <a:gd name="connsiteY0" fmla="*/ 0 h 2295943"/>
                    <a:gd name="connsiteX1" fmla="*/ 1351334 w 2187952"/>
                    <a:gd name="connsiteY1" fmla="*/ 1526766 h 2295943"/>
                    <a:gd name="connsiteX2" fmla="*/ 0 w 2187952"/>
                    <a:gd name="connsiteY2" fmla="*/ 2295106 h 2295943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281605 w 2281605"/>
                    <a:gd name="connsiteY0" fmla="*/ 0 h 2157668"/>
                    <a:gd name="connsiteX1" fmla="*/ 0 w 2281605"/>
                    <a:gd name="connsiteY1" fmla="*/ 2157668 h 2157668"/>
                    <a:gd name="connsiteX0" fmla="*/ 2286225 w 2286225"/>
                    <a:gd name="connsiteY0" fmla="*/ 0 h 369997"/>
                    <a:gd name="connsiteX1" fmla="*/ 0 w 2286225"/>
                    <a:gd name="connsiteY1" fmla="*/ 315 h 369997"/>
                    <a:gd name="connsiteX0" fmla="*/ 2286225 w 2286225"/>
                    <a:gd name="connsiteY0" fmla="*/ 0 h 3535"/>
                    <a:gd name="connsiteX1" fmla="*/ 0 w 2286225"/>
                    <a:gd name="connsiteY1" fmla="*/ 315 h 3535"/>
                    <a:gd name="connsiteX0" fmla="*/ 10000 w 10000"/>
                    <a:gd name="connsiteY0" fmla="*/ 4965 h 10824"/>
                    <a:gd name="connsiteX1" fmla="*/ 0 w 10000"/>
                    <a:gd name="connsiteY1" fmla="*/ 5856 h 10824"/>
                    <a:gd name="connsiteX0" fmla="*/ 10439 w 10439"/>
                    <a:gd name="connsiteY0" fmla="*/ 45652 h 51511"/>
                    <a:gd name="connsiteX1" fmla="*/ 439 w 10439"/>
                    <a:gd name="connsiteY1" fmla="*/ 46543 h 51511"/>
                    <a:gd name="connsiteX2" fmla="*/ 1810 w 10439"/>
                    <a:gd name="connsiteY2" fmla="*/ 0 h 51511"/>
                    <a:gd name="connsiteX0" fmla="*/ 10506 w 10506"/>
                    <a:gd name="connsiteY0" fmla="*/ 45652 h 852596"/>
                    <a:gd name="connsiteX1" fmla="*/ 506 w 10506"/>
                    <a:gd name="connsiteY1" fmla="*/ 46543 h 852596"/>
                    <a:gd name="connsiteX2" fmla="*/ 1877 w 10506"/>
                    <a:gd name="connsiteY2" fmla="*/ 0 h 852596"/>
                    <a:gd name="connsiteX0" fmla="*/ 10657 w 10657"/>
                    <a:gd name="connsiteY0" fmla="*/ 4969 h 1599840"/>
                    <a:gd name="connsiteX1" fmla="*/ 657 w 10657"/>
                    <a:gd name="connsiteY1" fmla="*/ 5860 h 1599840"/>
                    <a:gd name="connsiteX2" fmla="*/ 1280 w 10657"/>
                    <a:gd name="connsiteY2" fmla="*/ 948943 h 1599840"/>
                    <a:gd name="connsiteX0" fmla="*/ 10657 w 10657"/>
                    <a:gd name="connsiteY0" fmla="*/ 77119 h 1671990"/>
                    <a:gd name="connsiteX1" fmla="*/ 2210 w 10657"/>
                    <a:gd name="connsiteY1" fmla="*/ 55025 h 1671990"/>
                    <a:gd name="connsiteX2" fmla="*/ 657 w 10657"/>
                    <a:gd name="connsiteY2" fmla="*/ 78010 h 1671990"/>
                    <a:gd name="connsiteX3" fmla="*/ 1280 w 10657"/>
                    <a:gd name="connsiteY3" fmla="*/ 1021093 h 1671990"/>
                    <a:gd name="connsiteX0" fmla="*/ 10657 w 10657"/>
                    <a:gd name="connsiteY0" fmla="*/ 776095 h 2370966"/>
                    <a:gd name="connsiteX1" fmla="*/ 2493 w 10657"/>
                    <a:gd name="connsiteY1" fmla="*/ 0 h 2370966"/>
                    <a:gd name="connsiteX2" fmla="*/ 657 w 10657"/>
                    <a:gd name="connsiteY2" fmla="*/ 776986 h 2370966"/>
                    <a:gd name="connsiteX3" fmla="*/ 1280 w 10657"/>
                    <a:gd name="connsiteY3" fmla="*/ 1720069 h 2370966"/>
                    <a:gd name="connsiteX0" fmla="*/ 10657 w 10657"/>
                    <a:gd name="connsiteY0" fmla="*/ 806771 h 2401642"/>
                    <a:gd name="connsiteX1" fmla="*/ 4837 w 10657"/>
                    <a:gd name="connsiteY1" fmla="*/ 219180 h 2401642"/>
                    <a:gd name="connsiteX2" fmla="*/ 2493 w 10657"/>
                    <a:gd name="connsiteY2" fmla="*/ 30676 h 2401642"/>
                    <a:gd name="connsiteX3" fmla="*/ 657 w 10657"/>
                    <a:gd name="connsiteY3" fmla="*/ 807662 h 2401642"/>
                    <a:gd name="connsiteX4" fmla="*/ 1280 w 10657"/>
                    <a:gd name="connsiteY4" fmla="*/ 1750745 h 2401642"/>
                    <a:gd name="connsiteX0" fmla="*/ 10657 w 10657"/>
                    <a:gd name="connsiteY0" fmla="*/ 784949 h 2379820"/>
                    <a:gd name="connsiteX1" fmla="*/ 4413 w 10657"/>
                    <a:gd name="connsiteY1" fmla="*/ 786421 h 2379820"/>
                    <a:gd name="connsiteX2" fmla="*/ 2493 w 10657"/>
                    <a:gd name="connsiteY2" fmla="*/ 8854 h 2379820"/>
                    <a:gd name="connsiteX3" fmla="*/ 657 w 10657"/>
                    <a:gd name="connsiteY3" fmla="*/ 785840 h 2379820"/>
                    <a:gd name="connsiteX4" fmla="*/ 1280 w 10657"/>
                    <a:gd name="connsiteY4" fmla="*/ 1728923 h 2379820"/>
                    <a:gd name="connsiteX0" fmla="*/ 10657 w 10657"/>
                    <a:gd name="connsiteY0" fmla="*/ 785034 h 2379905"/>
                    <a:gd name="connsiteX1" fmla="*/ 6252 w 10657"/>
                    <a:gd name="connsiteY1" fmla="*/ 833631 h 2379905"/>
                    <a:gd name="connsiteX2" fmla="*/ 4413 w 10657"/>
                    <a:gd name="connsiteY2" fmla="*/ 786506 h 2379905"/>
                    <a:gd name="connsiteX3" fmla="*/ 2493 w 10657"/>
                    <a:gd name="connsiteY3" fmla="*/ 8939 h 2379905"/>
                    <a:gd name="connsiteX4" fmla="*/ 657 w 10657"/>
                    <a:gd name="connsiteY4" fmla="*/ 785925 h 2379905"/>
                    <a:gd name="connsiteX5" fmla="*/ 1280 w 10657"/>
                    <a:gd name="connsiteY5" fmla="*/ 1729008 h 2379905"/>
                    <a:gd name="connsiteX0" fmla="*/ 10657 w 10657"/>
                    <a:gd name="connsiteY0" fmla="*/ 785038 h 2379909"/>
                    <a:gd name="connsiteX1" fmla="*/ 7788 w 10657"/>
                    <a:gd name="connsiteY1" fmla="*/ 810073 h 2379909"/>
                    <a:gd name="connsiteX2" fmla="*/ 6252 w 10657"/>
                    <a:gd name="connsiteY2" fmla="*/ 833635 h 2379909"/>
                    <a:gd name="connsiteX3" fmla="*/ 4413 w 10657"/>
                    <a:gd name="connsiteY3" fmla="*/ 786510 h 2379909"/>
                    <a:gd name="connsiteX4" fmla="*/ 2493 w 10657"/>
                    <a:gd name="connsiteY4" fmla="*/ 8943 h 2379909"/>
                    <a:gd name="connsiteX5" fmla="*/ 657 w 10657"/>
                    <a:gd name="connsiteY5" fmla="*/ 785929 h 2379909"/>
                    <a:gd name="connsiteX6" fmla="*/ 1280 w 10657"/>
                    <a:gd name="connsiteY6" fmla="*/ 1729012 h 2379909"/>
                    <a:gd name="connsiteX0" fmla="*/ 10657 w 10657"/>
                    <a:gd name="connsiteY0" fmla="*/ 785038 h 2379909"/>
                    <a:gd name="connsiteX1" fmla="*/ 8980 w 10657"/>
                    <a:gd name="connsiteY1" fmla="*/ 786514 h 2379909"/>
                    <a:gd name="connsiteX2" fmla="*/ 7788 w 10657"/>
                    <a:gd name="connsiteY2" fmla="*/ 810073 h 2379909"/>
                    <a:gd name="connsiteX3" fmla="*/ 6252 w 10657"/>
                    <a:gd name="connsiteY3" fmla="*/ 833635 h 2379909"/>
                    <a:gd name="connsiteX4" fmla="*/ 4413 w 10657"/>
                    <a:gd name="connsiteY4" fmla="*/ 786510 h 2379909"/>
                    <a:gd name="connsiteX5" fmla="*/ 2493 w 10657"/>
                    <a:gd name="connsiteY5" fmla="*/ 8943 h 2379909"/>
                    <a:gd name="connsiteX6" fmla="*/ 657 w 10657"/>
                    <a:gd name="connsiteY6" fmla="*/ 785929 h 2379909"/>
                    <a:gd name="connsiteX7" fmla="*/ 1280 w 10657"/>
                    <a:gd name="connsiteY7" fmla="*/ 1729012 h 2379909"/>
                    <a:gd name="connsiteX0" fmla="*/ 15988 w 15988"/>
                    <a:gd name="connsiteY0" fmla="*/ 8975855 h 9052345"/>
                    <a:gd name="connsiteX1" fmla="*/ 14311 w 15988"/>
                    <a:gd name="connsiteY1" fmla="*/ 8977331 h 9052345"/>
                    <a:gd name="connsiteX2" fmla="*/ 13119 w 15988"/>
                    <a:gd name="connsiteY2" fmla="*/ 9000890 h 9052345"/>
                    <a:gd name="connsiteX3" fmla="*/ 11583 w 15988"/>
                    <a:gd name="connsiteY3" fmla="*/ 9024452 h 9052345"/>
                    <a:gd name="connsiteX4" fmla="*/ 9744 w 15988"/>
                    <a:gd name="connsiteY4" fmla="*/ 8977327 h 9052345"/>
                    <a:gd name="connsiteX5" fmla="*/ 7824 w 15988"/>
                    <a:gd name="connsiteY5" fmla="*/ 8199760 h 9052345"/>
                    <a:gd name="connsiteX6" fmla="*/ 5988 w 15988"/>
                    <a:gd name="connsiteY6" fmla="*/ 8976746 h 9052345"/>
                    <a:gd name="connsiteX7" fmla="*/ 84 w 15988"/>
                    <a:gd name="connsiteY7" fmla="*/ 0 h 9052345"/>
                    <a:gd name="connsiteX0" fmla="*/ 16315 w 16315"/>
                    <a:gd name="connsiteY0" fmla="*/ 8975855 h 9052345"/>
                    <a:gd name="connsiteX1" fmla="*/ 14638 w 16315"/>
                    <a:gd name="connsiteY1" fmla="*/ 8977331 h 9052345"/>
                    <a:gd name="connsiteX2" fmla="*/ 13446 w 16315"/>
                    <a:gd name="connsiteY2" fmla="*/ 9000890 h 9052345"/>
                    <a:gd name="connsiteX3" fmla="*/ 11910 w 16315"/>
                    <a:gd name="connsiteY3" fmla="*/ 9024452 h 9052345"/>
                    <a:gd name="connsiteX4" fmla="*/ 10071 w 16315"/>
                    <a:gd name="connsiteY4" fmla="*/ 8977327 h 9052345"/>
                    <a:gd name="connsiteX5" fmla="*/ 8151 w 16315"/>
                    <a:gd name="connsiteY5" fmla="*/ 8199760 h 9052345"/>
                    <a:gd name="connsiteX6" fmla="*/ 1445 w 16315"/>
                    <a:gd name="connsiteY6" fmla="*/ 22980 h 9052345"/>
                    <a:gd name="connsiteX7" fmla="*/ 411 w 16315"/>
                    <a:gd name="connsiteY7" fmla="*/ 0 h 9052345"/>
                    <a:gd name="connsiteX0" fmla="*/ 16315 w 16315"/>
                    <a:gd name="connsiteY0" fmla="*/ 9542113 h 9618603"/>
                    <a:gd name="connsiteX1" fmla="*/ 14638 w 16315"/>
                    <a:gd name="connsiteY1" fmla="*/ 9543589 h 9618603"/>
                    <a:gd name="connsiteX2" fmla="*/ 13446 w 16315"/>
                    <a:gd name="connsiteY2" fmla="*/ 9567148 h 9618603"/>
                    <a:gd name="connsiteX3" fmla="*/ 11910 w 16315"/>
                    <a:gd name="connsiteY3" fmla="*/ 9590710 h 9618603"/>
                    <a:gd name="connsiteX4" fmla="*/ 10071 w 16315"/>
                    <a:gd name="connsiteY4" fmla="*/ 9543585 h 9618603"/>
                    <a:gd name="connsiteX5" fmla="*/ 2533 w 16315"/>
                    <a:gd name="connsiteY5" fmla="*/ 753 h 9618603"/>
                    <a:gd name="connsiteX6" fmla="*/ 1445 w 16315"/>
                    <a:gd name="connsiteY6" fmla="*/ 589238 h 9618603"/>
                    <a:gd name="connsiteX7" fmla="*/ 411 w 16315"/>
                    <a:gd name="connsiteY7" fmla="*/ 566258 h 9618603"/>
                    <a:gd name="connsiteX0" fmla="*/ 16315 w 16315"/>
                    <a:gd name="connsiteY0" fmla="*/ 9547011 h 9596120"/>
                    <a:gd name="connsiteX1" fmla="*/ 14638 w 16315"/>
                    <a:gd name="connsiteY1" fmla="*/ 9548487 h 9596120"/>
                    <a:gd name="connsiteX2" fmla="*/ 13446 w 16315"/>
                    <a:gd name="connsiteY2" fmla="*/ 9572046 h 9596120"/>
                    <a:gd name="connsiteX3" fmla="*/ 11910 w 16315"/>
                    <a:gd name="connsiteY3" fmla="*/ 9595608 h 9596120"/>
                    <a:gd name="connsiteX4" fmla="*/ 3645 w 16315"/>
                    <a:gd name="connsiteY4" fmla="*/ 1254470 h 9596120"/>
                    <a:gd name="connsiteX5" fmla="*/ 2533 w 16315"/>
                    <a:gd name="connsiteY5" fmla="*/ 5651 h 9596120"/>
                    <a:gd name="connsiteX6" fmla="*/ 1445 w 16315"/>
                    <a:gd name="connsiteY6" fmla="*/ 594136 h 9596120"/>
                    <a:gd name="connsiteX7" fmla="*/ 411 w 16315"/>
                    <a:gd name="connsiteY7" fmla="*/ 571156 h 9596120"/>
                    <a:gd name="connsiteX0" fmla="*/ 16315 w 16315"/>
                    <a:gd name="connsiteY0" fmla="*/ 9564926 h 9589964"/>
                    <a:gd name="connsiteX1" fmla="*/ 14638 w 16315"/>
                    <a:gd name="connsiteY1" fmla="*/ 9566402 h 9589964"/>
                    <a:gd name="connsiteX2" fmla="*/ 13446 w 16315"/>
                    <a:gd name="connsiteY2" fmla="*/ 9589961 h 9589964"/>
                    <a:gd name="connsiteX3" fmla="*/ 4757 w 16315"/>
                    <a:gd name="connsiteY3" fmla="*/ 7 h 9589964"/>
                    <a:gd name="connsiteX4" fmla="*/ 3645 w 16315"/>
                    <a:gd name="connsiteY4" fmla="*/ 1272385 h 9589964"/>
                    <a:gd name="connsiteX5" fmla="*/ 2533 w 16315"/>
                    <a:gd name="connsiteY5" fmla="*/ 23566 h 9589964"/>
                    <a:gd name="connsiteX6" fmla="*/ 1445 w 16315"/>
                    <a:gd name="connsiteY6" fmla="*/ 612051 h 9589964"/>
                    <a:gd name="connsiteX7" fmla="*/ 411 w 16315"/>
                    <a:gd name="connsiteY7" fmla="*/ 589071 h 9589964"/>
                    <a:gd name="connsiteX0" fmla="*/ 16315 w 16315"/>
                    <a:gd name="connsiteY0" fmla="*/ 9564926 h 9566401"/>
                    <a:gd name="connsiteX1" fmla="*/ 14638 w 16315"/>
                    <a:gd name="connsiteY1" fmla="*/ 9566402 h 9566401"/>
                    <a:gd name="connsiteX2" fmla="*/ 5767 w 16315"/>
                    <a:gd name="connsiteY2" fmla="*/ 1225259 h 9566401"/>
                    <a:gd name="connsiteX3" fmla="*/ 4757 w 16315"/>
                    <a:gd name="connsiteY3" fmla="*/ 7 h 9566401"/>
                    <a:gd name="connsiteX4" fmla="*/ 3645 w 16315"/>
                    <a:gd name="connsiteY4" fmla="*/ 1272385 h 9566401"/>
                    <a:gd name="connsiteX5" fmla="*/ 2533 w 16315"/>
                    <a:gd name="connsiteY5" fmla="*/ 23566 h 9566401"/>
                    <a:gd name="connsiteX6" fmla="*/ 1445 w 16315"/>
                    <a:gd name="connsiteY6" fmla="*/ 612051 h 9566401"/>
                    <a:gd name="connsiteX7" fmla="*/ 411 w 16315"/>
                    <a:gd name="connsiteY7" fmla="*/ 589071 h 9566401"/>
                    <a:gd name="connsiteX0" fmla="*/ 16315 w 16315"/>
                    <a:gd name="connsiteY0" fmla="*/ 9564926 h 9564924"/>
                    <a:gd name="connsiteX1" fmla="*/ 6858 w 16315"/>
                    <a:gd name="connsiteY1" fmla="*/ 11 h 9564924"/>
                    <a:gd name="connsiteX2" fmla="*/ 5767 w 16315"/>
                    <a:gd name="connsiteY2" fmla="*/ 1225259 h 9564924"/>
                    <a:gd name="connsiteX3" fmla="*/ 4757 w 16315"/>
                    <a:gd name="connsiteY3" fmla="*/ 7 h 9564924"/>
                    <a:gd name="connsiteX4" fmla="*/ 3645 w 16315"/>
                    <a:gd name="connsiteY4" fmla="*/ 1272385 h 9564924"/>
                    <a:gd name="connsiteX5" fmla="*/ 2533 w 16315"/>
                    <a:gd name="connsiteY5" fmla="*/ 23566 h 9564924"/>
                    <a:gd name="connsiteX6" fmla="*/ 1445 w 16315"/>
                    <a:gd name="connsiteY6" fmla="*/ 612051 h 9564924"/>
                    <a:gd name="connsiteX7" fmla="*/ 411 w 16315"/>
                    <a:gd name="connsiteY7" fmla="*/ 589071 h 9564924"/>
                    <a:gd name="connsiteX0" fmla="*/ 7909 w 7909"/>
                    <a:gd name="connsiteY0" fmla="*/ 1247352 h 1435448"/>
                    <a:gd name="connsiteX1" fmla="*/ 6858 w 7909"/>
                    <a:gd name="connsiteY1" fmla="*/ 11 h 1435448"/>
                    <a:gd name="connsiteX2" fmla="*/ 5767 w 7909"/>
                    <a:gd name="connsiteY2" fmla="*/ 1225259 h 1435448"/>
                    <a:gd name="connsiteX3" fmla="*/ 4757 w 7909"/>
                    <a:gd name="connsiteY3" fmla="*/ 7 h 1435448"/>
                    <a:gd name="connsiteX4" fmla="*/ 3645 w 7909"/>
                    <a:gd name="connsiteY4" fmla="*/ 1272385 h 1435448"/>
                    <a:gd name="connsiteX5" fmla="*/ 2533 w 7909"/>
                    <a:gd name="connsiteY5" fmla="*/ 23566 h 1435448"/>
                    <a:gd name="connsiteX6" fmla="*/ 1445 w 7909"/>
                    <a:gd name="connsiteY6" fmla="*/ 612051 h 1435448"/>
                    <a:gd name="connsiteX7" fmla="*/ 411 w 7909"/>
                    <a:gd name="connsiteY7" fmla="*/ 589071 h 1435448"/>
                    <a:gd name="connsiteX0" fmla="*/ 9480 w 9480"/>
                    <a:gd name="connsiteY0" fmla="*/ 8690 h 8929"/>
                    <a:gd name="connsiteX1" fmla="*/ 8151 w 9480"/>
                    <a:gd name="connsiteY1" fmla="*/ 0 h 8929"/>
                    <a:gd name="connsiteX2" fmla="*/ 6772 w 9480"/>
                    <a:gd name="connsiteY2" fmla="*/ 8536 h 8929"/>
                    <a:gd name="connsiteX3" fmla="*/ 5495 w 9480"/>
                    <a:gd name="connsiteY3" fmla="*/ 0 h 8929"/>
                    <a:gd name="connsiteX4" fmla="*/ 4089 w 9480"/>
                    <a:gd name="connsiteY4" fmla="*/ 8864 h 8929"/>
                    <a:gd name="connsiteX5" fmla="*/ 2683 w 9480"/>
                    <a:gd name="connsiteY5" fmla="*/ 164 h 8929"/>
                    <a:gd name="connsiteX6" fmla="*/ 1307 w 9480"/>
                    <a:gd name="connsiteY6" fmla="*/ 4264 h 8929"/>
                    <a:gd name="connsiteX7" fmla="*/ 0 w 9480"/>
                    <a:gd name="connsiteY7" fmla="*/ 4104 h 8929"/>
                    <a:gd name="connsiteX0" fmla="*/ 9973 w 9973"/>
                    <a:gd name="connsiteY0" fmla="*/ 9732 h 10000"/>
                    <a:gd name="connsiteX1" fmla="*/ 8571 w 9973"/>
                    <a:gd name="connsiteY1" fmla="*/ 0 h 10000"/>
                    <a:gd name="connsiteX2" fmla="*/ 7116 w 9973"/>
                    <a:gd name="connsiteY2" fmla="*/ 9560 h 10000"/>
                    <a:gd name="connsiteX3" fmla="*/ 5769 w 9973"/>
                    <a:gd name="connsiteY3" fmla="*/ 0 h 10000"/>
                    <a:gd name="connsiteX4" fmla="*/ 4286 w 9973"/>
                    <a:gd name="connsiteY4" fmla="*/ 9927 h 10000"/>
                    <a:gd name="connsiteX5" fmla="*/ 2803 w 9973"/>
                    <a:gd name="connsiteY5" fmla="*/ 184 h 10000"/>
                    <a:gd name="connsiteX6" fmla="*/ 1352 w 9973"/>
                    <a:gd name="connsiteY6" fmla="*/ 4775 h 10000"/>
                    <a:gd name="connsiteX7" fmla="*/ 0 w 9973"/>
                    <a:gd name="connsiteY7" fmla="*/ 5148 h 10000"/>
                    <a:gd name="connsiteX0" fmla="*/ 10000 w 10000"/>
                    <a:gd name="connsiteY0" fmla="*/ 9732 h 10000"/>
                    <a:gd name="connsiteX1" fmla="*/ 8594 w 10000"/>
                    <a:gd name="connsiteY1" fmla="*/ 0 h 10000"/>
                    <a:gd name="connsiteX2" fmla="*/ 7135 w 10000"/>
                    <a:gd name="connsiteY2" fmla="*/ 9560 h 10000"/>
                    <a:gd name="connsiteX3" fmla="*/ 5785 w 10000"/>
                    <a:gd name="connsiteY3" fmla="*/ 0 h 10000"/>
                    <a:gd name="connsiteX4" fmla="*/ 4298 w 10000"/>
                    <a:gd name="connsiteY4" fmla="*/ 9927 h 10000"/>
                    <a:gd name="connsiteX5" fmla="*/ 2811 w 10000"/>
                    <a:gd name="connsiteY5" fmla="*/ 184 h 10000"/>
                    <a:gd name="connsiteX6" fmla="*/ 1356 w 10000"/>
                    <a:gd name="connsiteY6" fmla="*/ 4775 h 10000"/>
                    <a:gd name="connsiteX7" fmla="*/ 0 w 10000"/>
                    <a:gd name="connsiteY7" fmla="*/ 5148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2234 w 15188"/>
                    <a:gd name="connsiteY6" fmla="*/ 4775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9445 w 15188"/>
                    <a:gd name="connsiteY2" fmla="*/ 9836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3783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5869 w 17269"/>
                    <a:gd name="connsiteY6" fmla="*/ 5143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4369 w 17269"/>
                    <a:gd name="connsiteY6" fmla="*/ 5419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3031 w 17269"/>
                    <a:gd name="connsiteY6" fmla="*/ 5514 h 10115"/>
                    <a:gd name="connsiteX7" fmla="*/ 0 w 17269"/>
                    <a:gd name="connsiteY7" fmla="*/ 5610 h 10115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1585 w 17269"/>
                    <a:gd name="connsiteY6" fmla="*/ 5698 h 10115"/>
                    <a:gd name="connsiteX7" fmla="*/ 0 w 17269"/>
                    <a:gd name="connsiteY7" fmla="*/ 5610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11 w 20011"/>
                    <a:gd name="connsiteY0" fmla="*/ 9919 h 10115"/>
                    <a:gd name="connsiteX1" fmla="*/ 17173 w 20011"/>
                    <a:gd name="connsiteY1" fmla="*/ 187 h 10115"/>
                    <a:gd name="connsiteX2" fmla="*/ 14295 w 20011"/>
                    <a:gd name="connsiteY2" fmla="*/ 10115 h 10115"/>
                    <a:gd name="connsiteX3" fmla="*/ 11486 w 20011"/>
                    <a:gd name="connsiteY3" fmla="*/ 3 h 10115"/>
                    <a:gd name="connsiteX4" fmla="*/ 8540 w 20011"/>
                    <a:gd name="connsiteY4" fmla="*/ 9930 h 10115"/>
                    <a:gd name="connsiteX5" fmla="*/ 5741 w 20011"/>
                    <a:gd name="connsiteY5" fmla="*/ 3 h 10115"/>
                    <a:gd name="connsiteX6" fmla="*/ 4327 w 20011"/>
                    <a:gd name="connsiteY6" fmla="*/ 5698 h 10115"/>
                    <a:gd name="connsiteX7" fmla="*/ 0 w 20011"/>
                    <a:gd name="connsiteY7" fmla="*/ 5059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231"/>
                    <a:gd name="connsiteY0" fmla="*/ 9918 h 10576"/>
                    <a:gd name="connsiteX1" fmla="*/ 20024 w 20231"/>
                    <a:gd name="connsiteY1" fmla="*/ 9837 h 10576"/>
                    <a:gd name="connsiteX2" fmla="*/ 17173 w 20231"/>
                    <a:gd name="connsiteY2" fmla="*/ 186 h 10576"/>
                    <a:gd name="connsiteX3" fmla="*/ 14295 w 20231"/>
                    <a:gd name="connsiteY3" fmla="*/ 10114 h 10576"/>
                    <a:gd name="connsiteX4" fmla="*/ 11486 w 20231"/>
                    <a:gd name="connsiteY4" fmla="*/ 2 h 10576"/>
                    <a:gd name="connsiteX5" fmla="*/ 8540 w 20231"/>
                    <a:gd name="connsiteY5" fmla="*/ 9929 h 10576"/>
                    <a:gd name="connsiteX6" fmla="*/ 5741 w 20231"/>
                    <a:gd name="connsiteY6" fmla="*/ 2 h 10576"/>
                    <a:gd name="connsiteX7" fmla="*/ 2881 w 20231"/>
                    <a:gd name="connsiteY7" fmla="*/ 10109 h 10576"/>
                    <a:gd name="connsiteX8" fmla="*/ 0 w 20231"/>
                    <a:gd name="connsiteY8" fmla="*/ 5058 h 10576"/>
                    <a:gd name="connsiteX0" fmla="*/ 20011 w 20688"/>
                    <a:gd name="connsiteY0" fmla="*/ 9918 h 10114"/>
                    <a:gd name="connsiteX1" fmla="*/ 20564 w 20688"/>
                    <a:gd name="connsiteY1" fmla="*/ 7539 h 10114"/>
                    <a:gd name="connsiteX2" fmla="*/ 17173 w 20688"/>
                    <a:gd name="connsiteY2" fmla="*/ 186 h 10114"/>
                    <a:gd name="connsiteX3" fmla="*/ 14295 w 20688"/>
                    <a:gd name="connsiteY3" fmla="*/ 10114 h 10114"/>
                    <a:gd name="connsiteX4" fmla="*/ 11486 w 20688"/>
                    <a:gd name="connsiteY4" fmla="*/ 2 h 10114"/>
                    <a:gd name="connsiteX5" fmla="*/ 8540 w 20688"/>
                    <a:gd name="connsiteY5" fmla="*/ 9929 h 10114"/>
                    <a:gd name="connsiteX6" fmla="*/ 5741 w 20688"/>
                    <a:gd name="connsiteY6" fmla="*/ 2 h 10114"/>
                    <a:gd name="connsiteX7" fmla="*/ 2881 w 20688"/>
                    <a:gd name="connsiteY7" fmla="*/ 10109 h 10114"/>
                    <a:gd name="connsiteX8" fmla="*/ 0 w 20688"/>
                    <a:gd name="connsiteY8" fmla="*/ 5058 h 10114"/>
                    <a:gd name="connsiteX0" fmla="*/ 29091 w 29091"/>
                    <a:gd name="connsiteY0" fmla="*/ 7252 h 10114"/>
                    <a:gd name="connsiteX1" fmla="*/ 20564 w 29091"/>
                    <a:gd name="connsiteY1" fmla="*/ 7539 h 10114"/>
                    <a:gd name="connsiteX2" fmla="*/ 17173 w 29091"/>
                    <a:gd name="connsiteY2" fmla="*/ 186 h 10114"/>
                    <a:gd name="connsiteX3" fmla="*/ 14295 w 29091"/>
                    <a:gd name="connsiteY3" fmla="*/ 10114 h 10114"/>
                    <a:gd name="connsiteX4" fmla="*/ 11486 w 29091"/>
                    <a:gd name="connsiteY4" fmla="*/ 2 h 10114"/>
                    <a:gd name="connsiteX5" fmla="*/ 8540 w 29091"/>
                    <a:gd name="connsiteY5" fmla="*/ 9929 h 10114"/>
                    <a:gd name="connsiteX6" fmla="*/ 5741 w 29091"/>
                    <a:gd name="connsiteY6" fmla="*/ 2 h 10114"/>
                    <a:gd name="connsiteX7" fmla="*/ 2881 w 29091"/>
                    <a:gd name="connsiteY7" fmla="*/ 10109 h 10114"/>
                    <a:gd name="connsiteX8" fmla="*/ 0 w 29091"/>
                    <a:gd name="connsiteY8" fmla="*/ 5058 h 10114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1004"/>
                    <a:gd name="connsiteX1" fmla="*/ 22322 w 29091"/>
                    <a:gd name="connsiteY1" fmla="*/ 10205 h 11004"/>
                    <a:gd name="connsiteX2" fmla="*/ 20024 w 29091"/>
                    <a:gd name="connsiteY2" fmla="*/ 10113 h 11004"/>
                    <a:gd name="connsiteX3" fmla="*/ 17173 w 29091"/>
                    <a:gd name="connsiteY3" fmla="*/ 186 h 11004"/>
                    <a:gd name="connsiteX4" fmla="*/ 14295 w 29091"/>
                    <a:gd name="connsiteY4" fmla="*/ 10114 h 11004"/>
                    <a:gd name="connsiteX5" fmla="*/ 11486 w 29091"/>
                    <a:gd name="connsiteY5" fmla="*/ 2 h 11004"/>
                    <a:gd name="connsiteX6" fmla="*/ 8540 w 29091"/>
                    <a:gd name="connsiteY6" fmla="*/ 9929 h 11004"/>
                    <a:gd name="connsiteX7" fmla="*/ 5741 w 29091"/>
                    <a:gd name="connsiteY7" fmla="*/ 2 h 11004"/>
                    <a:gd name="connsiteX8" fmla="*/ 2881 w 29091"/>
                    <a:gd name="connsiteY8" fmla="*/ 10109 h 11004"/>
                    <a:gd name="connsiteX9" fmla="*/ 0 w 29091"/>
                    <a:gd name="connsiteY9" fmla="*/ 5058 h 11004"/>
                    <a:gd name="connsiteX0" fmla="*/ 29091 w 29091"/>
                    <a:gd name="connsiteY0" fmla="*/ 7252 h 10920"/>
                    <a:gd name="connsiteX1" fmla="*/ 24659 w 29091"/>
                    <a:gd name="connsiteY1" fmla="*/ 9102 h 10920"/>
                    <a:gd name="connsiteX2" fmla="*/ 22322 w 29091"/>
                    <a:gd name="connsiteY2" fmla="*/ 10205 h 10920"/>
                    <a:gd name="connsiteX3" fmla="*/ 20024 w 29091"/>
                    <a:gd name="connsiteY3" fmla="*/ 10113 h 10920"/>
                    <a:gd name="connsiteX4" fmla="*/ 17173 w 29091"/>
                    <a:gd name="connsiteY4" fmla="*/ 186 h 10920"/>
                    <a:gd name="connsiteX5" fmla="*/ 14295 w 29091"/>
                    <a:gd name="connsiteY5" fmla="*/ 10114 h 10920"/>
                    <a:gd name="connsiteX6" fmla="*/ 11486 w 29091"/>
                    <a:gd name="connsiteY6" fmla="*/ 2 h 10920"/>
                    <a:gd name="connsiteX7" fmla="*/ 8540 w 29091"/>
                    <a:gd name="connsiteY7" fmla="*/ 9929 h 10920"/>
                    <a:gd name="connsiteX8" fmla="*/ 5741 w 29091"/>
                    <a:gd name="connsiteY8" fmla="*/ 2 h 10920"/>
                    <a:gd name="connsiteX9" fmla="*/ 2881 w 29091"/>
                    <a:gd name="connsiteY9" fmla="*/ 10109 h 10920"/>
                    <a:gd name="connsiteX10" fmla="*/ 0 w 29091"/>
                    <a:gd name="connsiteY10" fmla="*/ 5058 h 10920"/>
                    <a:gd name="connsiteX0" fmla="*/ 29091 w 29091"/>
                    <a:gd name="connsiteY0" fmla="*/ 7252 h 10920"/>
                    <a:gd name="connsiteX1" fmla="*/ 26659 w 29091"/>
                    <a:gd name="connsiteY1" fmla="*/ 8275 h 10920"/>
                    <a:gd name="connsiteX2" fmla="*/ 24659 w 29091"/>
                    <a:gd name="connsiteY2" fmla="*/ 9102 h 10920"/>
                    <a:gd name="connsiteX3" fmla="*/ 22322 w 29091"/>
                    <a:gd name="connsiteY3" fmla="*/ 10205 h 10920"/>
                    <a:gd name="connsiteX4" fmla="*/ 20024 w 29091"/>
                    <a:gd name="connsiteY4" fmla="*/ 10113 h 10920"/>
                    <a:gd name="connsiteX5" fmla="*/ 17173 w 29091"/>
                    <a:gd name="connsiteY5" fmla="*/ 186 h 10920"/>
                    <a:gd name="connsiteX6" fmla="*/ 14295 w 29091"/>
                    <a:gd name="connsiteY6" fmla="*/ 10114 h 10920"/>
                    <a:gd name="connsiteX7" fmla="*/ 11486 w 29091"/>
                    <a:gd name="connsiteY7" fmla="*/ 2 h 10920"/>
                    <a:gd name="connsiteX8" fmla="*/ 8540 w 29091"/>
                    <a:gd name="connsiteY8" fmla="*/ 9929 h 10920"/>
                    <a:gd name="connsiteX9" fmla="*/ 5741 w 29091"/>
                    <a:gd name="connsiteY9" fmla="*/ 2 h 10920"/>
                    <a:gd name="connsiteX10" fmla="*/ 2881 w 29091"/>
                    <a:gd name="connsiteY10" fmla="*/ 10109 h 10920"/>
                    <a:gd name="connsiteX11" fmla="*/ 0 w 29091"/>
                    <a:gd name="connsiteY11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4659 w 29091"/>
                    <a:gd name="connsiteY3" fmla="*/ 9102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8591 w 29091"/>
                    <a:gd name="connsiteY2" fmla="*/ 646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34307 w 34307"/>
                    <a:gd name="connsiteY0" fmla="*/ 450 h 10282"/>
                    <a:gd name="connsiteX1" fmla="*/ 28010 w 34307"/>
                    <a:gd name="connsiteY1" fmla="*/ 7631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903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483"/>
                    <a:gd name="connsiteX1" fmla="*/ 31402 w 34307"/>
                    <a:gd name="connsiteY1" fmla="*/ 10205 h 10483"/>
                    <a:gd name="connsiteX2" fmla="*/ 28605 w 34307"/>
                    <a:gd name="connsiteY2" fmla="*/ 370 h 10483"/>
                    <a:gd name="connsiteX3" fmla="*/ 25686 w 34307"/>
                    <a:gd name="connsiteY3" fmla="*/ 10389 h 10483"/>
                    <a:gd name="connsiteX4" fmla="*/ 22862 w 34307"/>
                    <a:gd name="connsiteY4" fmla="*/ 370 h 10483"/>
                    <a:gd name="connsiteX5" fmla="*/ 20038 w 34307"/>
                    <a:gd name="connsiteY5" fmla="*/ 10481 h 10483"/>
                    <a:gd name="connsiteX6" fmla="*/ 17173 w 34307"/>
                    <a:gd name="connsiteY6" fmla="*/ 186 h 10483"/>
                    <a:gd name="connsiteX7" fmla="*/ 14295 w 34307"/>
                    <a:gd name="connsiteY7" fmla="*/ 10114 h 10483"/>
                    <a:gd name="connsiteX8" fmla="*/ 11486 w 34307"/>
                    <a:gd name="connsiteY8" fmla="*/ 2 h 10483"/>
                    <a:gd name="connsiteX9" fmla="*/ 8540 w 34307"/>
                    <a:gd name="connsiteY9" fmla="*/ 9929 h 10483"/>
                    <a:gd name="connsiteX10" fmla="*/ 5741 w 34307"/>
                    <a:gd name="connsiteY10" fmla="*/ 2 h 10483"/>
                    <a:gd name="connsiteX11" fmla="*/ 2881 w 34307"/>
                    <a:gd name="connsiteY11" fmla="*/ 10109 h 10483"/>
                    <a:gd name="connsiteX12" fmla="*/ 0 w 34307"/>
                    <a:gd name="connsiteY12" fmla="*/ 5058 h 10483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344"/>
                    <a:gd name="connsiteY0" fmla="*/ 774 h 10805"/>
                    <a:gd name="connsiteX1" fmla="*/ 36129 w 36344"/>
                    <a:gd name="connsiteY1" fmla="*/ 708 h 10805"/>
                    <a:gd name="connsiteX2" fmla="*/ 33224 w 36344"/>
                    <a:gd name="connsiteY2" fmla="*/ 10529 h 10805"/>
                    <a:gd name="connsiteX3" fmla="*/ 30427 w 36344"/>
                    <a:gd name="connsiteY3" fmla="*/ 694 h 10805"/>
                    <a:gd name="connsiteX4" fmla="*/ 27508 w 36344"/>
                    <a:gd name="connsiteY4" fmla="*/ 10713 h 10805"/>
                    <a:gd name="connsiteX5" fmla="*/ 24684 w 36344"/>
                    <a:gd name="connsiteY5" fmla="*/ 694 h 10805"/>
                    <a:gd name="connsiteX6" fmla="*/ 21860 w 36344"/>
                    <a:gd name="connsiteY6" fmla="*/ 10805 h 10805"/>
                    <a:gd name="connsiteX7" fmla="*/ 18995 w 36344"/>
                    <a:gd name="connsiteY7" fmla="*/ 510 h 10805"/>
                    <a:gd name="connsiteX8" fmla="*/ 16117 w 36344"/>
                    <a:gd name="connsiteY8" fmla="*/ 10438 h 10805"/>
                    <a:gd name="connsiteX9" fmla="*/ 13308 w 36344"/>
                    <a:gd name="connsiteY9" fmla="*/ 326 h 10805"/>
                    <a:gd name="connsiteX10" fmla="*/ 10362 w 36344"/>
                    <a:gd name="connsiteY10" fmla="*/ 10253 h 10805"/>
                    <a:gd name="connsiteX11" fmla="*/ 7563 w 36344"/>
                    <a:gd name="connsiteY11" fmla="*/ 326 h 10805"/>
                    <a:gd name="connsiteX12" fmla="*/ 4703 w 36344"/>
                    <a:gd name="connsiteY12" fmla="*/ 10433 h 10805"/>
                    <a:gd name="connsiteX13" fmla="*/ 0 w 36344"/>
                    <a:gd name="connsiteY13" fmla="*/ 5801 h 10805"/>
                    <a:gd name="connsiteX0" fmla="*/ 36129 w 38413"/>
                    <a:gd name="connsiteY0" fmla="*/ 450 h 10481"/>
                    <a:gd name="connsiteX1" fmla="*/ 38356 w 38413"/>
                    <a:gd name="connsiteY1" fmla="*/ 4365 h 10481"/>
                    <a:gd name="connsiteX2" fmla="*/ 33224 w 38413"/>
                    <a:gd name="connsiteY2" fmla="*/ 10205 h 10481"/>
                    <a:gd name="connsiteX3" fmla="*/ 30427 w 38413"/>
                    <a:gd name="connsiteY3" fmla="*/ 370 h 10481"/>
                    <a:gd name="connsiteX4" fmla="*/ 27508 w 38413"/>
                    <a:gd name="connsiteY4" fmla="*/ 10389 h 10481"/>
                    <a:gd name="connsiteX5" fmla="*/ 24684 w 38413"/>
                    <a:gd name="connsiteY5" fmla="*/ 370 h 10481"/>
                    <a:gd name="connsiteX6" fmla="*/ 21860 w 38413"/>
                    <a:gd name="connsiteY6" fmla="*/ 10481 h 10481"/>
                    <a:gd name="connsiteX7" fmla="*/ 18995 w 38413"/>
                    <a:gd name="connsiteY7" fmla="*/ 186 h 10481"/>
                    <a:gd name="connsiteX8" fmla="*/ 16117 w 38413"/>
                    <a:gd name="connsiteY8" fmla="*/ 10114 h 10481"/>
                    <a:gd name="connsiteX9" fmla="*/ 13308 w 38413"/>
                    <a:gd name="connsiteY9" fmla="*/ 2 h 10481"/>
                    <a:gd name="connsiteX10" fmla="*/ 10362 w 38413"/>
                    <a:gd name="connsiteY10" fmla="*/ 9929 h 10481"/>
                    <a:gd name="connsiteX11" fmla="*/ 7563 w 38413"/>
                    <a:gd name="connsiteY11" fmla="*/ 2 h 10481"/>
                    <a:gd name="connsiteX12" fmla="*/ 4703 w 38413"/>
                    <a:gd name="connsiteY12" fmla="*/ 10109 h 10481"/>
                    <a:gd name="connsiteX13" fmla="*/ 0 w 38413"/>
                    <a:gd name="connsiteY13" fmla="*/ 5477 h 10481"/>
                    <a:gd name="connsiteX0" fmla="*/ 36078 w 38412"/>
                    <a:gd name="connsiteY0" fmla="*/ 3383 h 10481"/>
                    <a:gd name="connsiteX1" fmla="*/ 38356 w 38412"/>
                    <a:gd name="connsiteY1" fmla="*/ 4365 h 10481"/>
                    <a:gd name="connsiteX2" fmla="*/ 33224 w 38412"/>
                    <a:gd name="connsiteY2" fmla="*/ 10205 h 10481"/>
                    <a:gd name="connsiteX3" fmla="*/ 30427 w 38412"/>
                    <a:gd name="connsiteY3" fmla="*/ 370 h 10481"/>
                    <a:gd name="connsiteX4" fmla="*/ 27508 w 38412"/>
                    <a:gd name="connsiteY4" fmla="*/ 10389 h 10481"/>
                    <a:gd name="connsiteX5" fmla="*/ 24684 w 38412"/>
                    <a:gd name="connsiteY5" fmla="*/ 370 h 10481"/>
                    <a:gd name="connsiteX6" fmla="*/ 21860 w 38412"/>
                    <a:gd name="connsiteY6" fmla="*/ 10481 h 10481"/>
                    <a:gd name="connsiteX7" fmla="*/ 18995 w 38412"/>
                    <a:gd name="connsiteY7" fmla="*/ 186 h 10481"/>
                    <a:gd name="connsiteX8" fmla="*/ 16117 w 38412"/>
                    <a:gd name="connsiteY8" fmla="*/ 10114 h 10481"/>
                    <a:gd name="connsiteX9" fmla="*/ 13308 w 38412"/>
                    <a:gd name="connsiteY9" fmla="*/ 2 h 10481"/>
                    <a:gd name="connsiteX10" fmla="*/ 10362 w 38412"/>
                    <a:gd name="connsiteY10" fmla="*/ 9929 h 10481"/>
                    <a:gd name="connsiteX11" fmla="*/ 7563 w 38412"/>
                    <a:gd name="connsiteY11" fmla="*/ 2 h 10481"/>
                    <a:gd name="connsiteX12" fmla="*/ 4703 w 38412"/>
                    <a:gd name="connsiteY12" fmla="*/ 10109 h 10481"/>
                    <a:gd name="connsiteX13" fmla="*/ 0 w 38412"/>
                    <a:gd name="connsiteY13" fmla="*/ 5477 h 10481"/>
                    <a:gd name="connsiteX0" fmla="*/ 36078 w 36331"/>
                    <a:gd name="connsiteY0" fmla="*/ 3542 h 10640"/>
                    <a:gd name="connsiteX1" fmla="*/ 36129 w 36331"/>
                    <a:gd name="connsiteY1" fmla="*/ 334 h 10640"/>
                    <a:gd name="connsiteX2" fmla="*/ 33224 w 36331"/>
                    <a:gd name="connsiteY2" fmla="*/ 10364 h 10640"/>
                    <a:gd name="connsiteX3" fmla="*/ 30427 w 36331"/>
                    <a:gd name="connsiteY3" fmla="*/ 529 h 10640"/>
                    <a:gd name="connsiteX4" fmla="*/ 27508 w 36331"/>
                    <a:gd name="connsiteY4" fmla="*/ 10548 h 10640"/>
                    <a:gd name="connsiteX5" fmla="*/ 24684 w 36331"/>
                    <a:gd name="connsiteY5" fmla="*/ 529 h 10640"/>
                    <a:gd name="connsiteX6" fmla="*/ 21860 w 36331"/>
                    <a:gd name="connsiteY6" fmla="*/ 10640 h 10640"/>
                    <a:gd name="connsiteX7" fmla="*/ 18995 w 36331"/>
                    <a:gd name="connsiteY7" fmla="*/ 345 h 10640"/>
                    <a:gd name="connsiteX8" fmla="*/ 16117 w 36331"/>
                    <a:gd name="connsiteY8" fmla="*/ 10273 h 10640"/>
                    <a:gd name="connsiteX9" fmla="*/ 13308 w 36331"/>
                    <a:gd name="connsiteY9" fmla="*/ 161 h 10640"/>
                    <a:gd name="connsiteX10" fmla="*/ 10362 w 36331"/>
                    <a:gd name="connsiteY10" fmla="*/ 10088 h 10640"/>
                    <a:gd name="connsiteX11" fmla="*/ 7563 w 36331"/>
                    <a:gd name="connsiteY11" fmla="*/ 161 h 10640"/>
                    <a:gd name="connsiteX12" fmla="*/ 4703 w 36331"/>
                    <a:gd name="connsiteY12" fmla="*/ 10268 h 10640"/>
                    <a:gd name="connsiteX13" fmla="*/ 0 w 36331"/>
                    <a:gd name="connsiteY13" fmla="*/ 5636 h 10640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7202 h 10738"/>
                    <a:gd name="connsiteX1" fmla="*/ 36129 w 42657"/>
                    <a:gd name="connsiteY1" fmla="*/ 13 h 10738"/>
                    <a:gd name="connsiteX2" fmla="*/ 33224 w 42657"/>
                    <a:gd name="connsiteY2" fmla="*/ 10462 h 10738"/>
                    <a:gd name="connsiteX3" fmla="*/ 30427 w 42657"/>
                    <a:gd name="connsiteY3" fmla="*/ 627 h 10738"/>
                    <a:gd name="connsiteX4" fmla="*/ 27508 w 42657"/>
                    <a:gd name="connsiteY4" fmla="*/ 10646 h 10738"/>
                    <a:gd name="connsiteX5" fmla="*/ 24684 w 42657"/>
                    <a:gd name="connsiteY5" fmla="*/ 627 h 10738"/>
                    <a:gd name="connsiteX6" fmla="*/ 21860 w 42657"/>
                    <a:gd name="connsiteY6" fmla="*/ 10738 h 10738"/>
                    <a:gd name="connsiteX7" fmla="*/ 18995 w 42657"/>
                    <a:gd name="connsiteY7" fmla="*/ 443 h 10738"/>
                    <a:gd name="connsiteX8" fmla="*/ 16117 w 42657"/>
                    <a:gd name="connsiteY8" fmla="*/ 10371 h 10738"/>
                    <a:gd name="connsiteX9" fmla="*/ 13308 w 42657"/>
                    <a:gd name="connsiteY9" fmla="*/ 259 h 10738"/>
                    <a:gd name="connsiteX10" fmla="*/ 10362 w 42657"/>
                    <a:gd name="connsiteY10" fmla="*/ 10186 h 10738"/>
                    <a:gd name="connsiteX11" fmla="*/ 7563 w 42657"/>
                    <a:gd name="connsiteY11" fmla="*/ 259 h 10738"/>
                    <a:gd name="connsiteX12" fmla="*/ 4703 w 42657"/>
                    <a:gd name="connsiteY12" fmla="*/ 10366 h 10738"/>
                    <a:gd name="connsiteX13" fmla="*/ 0 w 42657"/>
                    <a:gd name="connsiteY13" fmla="*/ 5734 h 10738"/>
                    <a:gd name="connsiteX0" fmla="*/ 42657 w 42657"/>
                    <a:gd name="connsiteY0" fmla="*/ 7194 h 10730"/>
                    <a:gd name="connsiteX1" fmla="*/ 36129 w 42657"/>
                    <a:gd name="connsiteY1" fmla="*/ 5 h 10730"/>
                    <a:gd name="connsiteX2" fmla="*/ 33224 w 42657"/>
                    <a:gd name="connsiteY2" fmla="*/ 10454 h 10730"/>
                    <a:gd name="connsiteX3" fmla="*/ 30427 w 42657"/>
                    <a:gd name="connsiteY3" fmla="*/ 619 h 10730"/>
                    <a:gd name="connsiteX4" fmla="*/ 27508 w 42657"/>
                    <a:gd name="connsiteY4" fmla="*/ 10638 h 10730"/>
                    <a:gd name="connsiteX5" fmla="*/ 24684 w 42657"/>
                    <a:gd name="connsiteY5" fmla="*/ 619 h 10730"/>
                    <a:gd name="connsiteX6" fmla="*/ 21860 w 42657"/>
                    <a:gd name="connsiteY6" fmla="*/ 10730 h 10730"/>
                    <a:gd name="connsiteX7" fmla="*/ 18995 w 42657"/>
                    <a:gd name="connsiteY7" fmla="*/ 435 h 10730"/>
                    <a:gd name="connsiteX8" fmla="*/ 16117 w 42657"/>
                    <a:gd name="connsiteY8" fmla="*/ 10363 h 10730"/>
                    <a:gd name="connsiteX9" fmla="*/ 13308 w 42657"/>
                    <a:gd name="connsiteY9" fmla="*/ 251 h 10730"/>
                    <a:gd name="connsiteX10" fmla="*/ 10362 w 42657"/>
                    <a:gd name="connsiteY10" fmla="*/ 10178 h 10730"/>
                    <a:gd name="connsiteX11" fmla="*/ 7563 w 42657"/>
                    <a:gd name="connsiteY11" fmla="*/ 251 h 10730"/>
                    <a:gd name="connsiteX12" fmla="*/ 4703 w 42657"/>
                    <a:gd name="connsiteY12" fmla="*/ 10358 h 10730"/>
                    <a:gd name="connsiteX13" fmla="*/ 0 w 42657"/>
                    <a:gd name="connsiteY13" fmla="*/ 5726 h 10730"/>
                    <a:gd name="connsiteX0" fmla="*/ 42657 w 42657"/>
                    <a:gd name="connsiteY0" fmla="*/ 7189 h 10725"/>
                    <a:gd name="connsiteX1" fmla="*/ 36129 w 42657"/>
                    <a:gd name="connsiteY1" fmla="*/ 0 h 10725"/>
                    <a:gd name="connsiteX2" fmla="*/ 33224 w 42657"/>
                    <a:gd name="connsiteY2" fmla="*/ 10449 h 10725"/>
                    <a:gd name="connsiteX3" fmla="*/ 30427 w 42657"/>
                    <a:gd name="connsiteY3" fmla="*/ 614 h 10725"/>
                    <a:gd name="connsiteX4" fmla="*/ 27508 w 42657"/>
                    <a:gd name="connsiteY4" fmla="*/ 10633 h 10725"/>
                    <a:gd name="connsiteX5" fmla="*/ 24684 w 42657"/>
                    <a:gd name="connsiteY5" fmla="*/ 614 h 10725"/>
                    <a:gd name="connsiteX6" fmla="*/ 21860 w 42657"/>
                    <a:gd name="connsiteY6" fmla="*/ 10725 h 10725"/>
                    <a:gd name="connsiteX7" fmla="*/ 18995 w 42657"/>
                    <a:gd name="connsiteY7" fmla="*/ 430 h 10725"/>
                    <a:gd name="connsiteX8" fmla="*/ 16117 w 42657"/>
                    <a:gd name="connsiteY8" fmla="*/ 10358 h 10725"/>
                    <a:gd name="connsiteX9" fmla="*/ 13308 w 42657"/>
                    <a:gd name="connsiteY9" fmla="*/ 246 h 10725"/>
                    <a:gd name="connsiteX10" fmla="*/ 10362 w 42657"/>
                    <a:gd name="connsiteY10" fmla="*/ 10173 h 10725"/>
                    <a:gd name="connsiteX11" fmla="*/ 7563 w 42657"/>
                    <a:gd name="connsiteY11" fmla="*/ 246 h 10725"/>
                    <a:gd name="connsiteX12" fmla="*/ 4703 w 42657"/>
                    <a:gd name="connsiteY12" fmla="*/ 10353 h 10725"/>
                    <a:gd name="connsiteX13" fmla="*/ 0 w 42657"/>
                    <a:gd name="connsiteY13" fmla="*/ 5721 h 10725"/>
                    <a:gd name="connsiteX0" fmla="*/ 42657 w 42657"/>
                    <a:gd name="connsiteY0" fmla="*/ 7191 h 10727"/>
                    <a:gd name="connsiteX1" fmla="*/ 36129 w 42657"/>
                    <a:gd name="connsiteY1" fmla="*/ 2 h 10727"/>
                    <a:gd name="connsiteX2" fmla="*/ 33224 w 42657"/>
                    <a:gd name="connsiteY2" fmla="*/ 10451 h 10727"/>
                    <a:gd name="connsiteX3" fmla="*/ 30427 w 42657"/>
                    <a:gd name="connsiteY3" fmla="*/ 616 h 10727"/>
                    <a:gd name="connsiteX4" fmla="*/ 27508 w 42657"/>
                    <a:gd name="connsiteY4" fmla="*/ 10635 h 10727"/>
                    <a:gd name="connsiteX5" fmla="*/ 24684 w 42657"/>
                    <a:gd name="connsiteY5" fmla="*/ 616 h 10727"/>
                    <a:gd name="connsiteX6" fmla="*/ 21860 w 42657"/>
                    <a:gd name="connsiteY6" fmla="*/ 10727 h 10727"/>
                    <a:gd name="connsiteX7" fmla="*/ 18995 w 42657"/>
                    <a:gd name="connsiteY7" fmla="*/ 432 h 10727"/>
                    <a:gd name="connsiteX8" fmla="*/ 16117 w 42657"/>
                    <a:gd name="connsiteY8" fmla="*/ 10360 h 10727"/>
                    <a:gd name="connsiteX9" fmla="*/ 13308 w 42657"/>
                    <a:gd name="connsiteY9" fmla="*/ 248 h 10727"/>
                    <a:gd name="connsiteX10" fmla="*/ 10362 w 42657"/>
                    <a:gd name="connsiteY10" fmla="*/ 10175 h 10727"/>
                    <a:gd name="connsiteX11" fmla="*/ 7563 w 42657"/>
                    <a:gd name="connsiteY11" fmla="*/ 248 h 10727"/>
                    <a:gd name="connsiteX12" fmla="*/ 4703 w 42657"/>
                    <a:gd name="connsiteY12" fmla="*/ 10355 h 10727"/>
                    <a:gd name="connsiteX13" fmla="*/ 0 w 42657"/>
                    <a:gd name="connsiteY13" fmla="*/ 5723 h 10727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837 h 10840"/>
                    <a:gd name="connsiteX1" fmla="*/ 41594 w 42708"/>
                    <a:gd name="connsiteY1" fmla="*/ 5562 h 10840"/>
                    <a:gd name="connsiteX2" fmla="*/ 36129 w 42708"/>
                    <a:gd name="connsiteY2" fmla="*/ 115 h 10840"/>
                    <a:gd name="connsiteX3" fmla="*/ 33224 w 42708"/>
                    <a:gd name="connsiteY3" fmla="*/ 10564 h 10840"/>
                    <a:gd name="connsiteX4" fmla="*/ 30427 w 42708"/>
                    <a:gd name="connsiteY4" fmla="*/ 729 h 10840"/>
                    <a:gd name="connsiteX5" fmla="*/ 27508 w 42708"/>
                    <a:gd name="connsiteY5" fmla="*/ 10748 h 10840"/>
                    <a:gd name="connsiteX6" fmla="*/ 24684 w 42708"/>
                    <a:gd name="connsiteY6" fmla="*/ 729 h 10840"/>
                    <a:gd name="connsiteX7" fmla="*/ 21860 w 42708"/>
                    <a:gd name="connsiteY7" fmla="*/ 10840 h 10840"/>
                    <a:gd name="connsiteX8" fmla="*/ 18995 w 42708"/>
                    <a:gd name="connsiteY8" fmla="*/ 545 h 10840"/>
                    <a:gd name="connsiteX9" fmla="*/ 16117 w 42708"/>
                    <a:gd name="connsiteY9" fmla="*/ 10473 h 10840"/>
                    <a:gd name="connsiteX10" fmla="*/ 13308 w 42708"/>
                    <a:gd name="connsiteY10" fmla="*/ 361 h 10840"/>
                    <a:gd name="connsiteX11" fmla="*/ 10362 w 42708"/>
                    <a:gd name="connsiteY11" fmla="*/ 10288 h 10840"/>
                    <a:gd name="connsiteX12" fmla="*/ 7563 w 42708"/>
                    <a:gd name="connsiteY12" fmla="*/ 361 h 10840"/>
                    <a:gd name="connsiteX13" fmla="*/ 4703 w 42708"/>
                    <a:gd name="connsiteY13" fmla="*/ 10468 h 10840"/>
                    <a:gd name="connsiteX14" fmla="*/ 0 w 42708"/>
                    <a:gd name="connsiteY14" fmla="*/ 5836 h 10840"/>
                    <a:gd name="connsiteX0" fmla="*/ 42708 w 42708"/>
                    <a:gd name="connsiteY0" fmla="*/ 5855 h 10858"/>
                    <a:gd name="connsiteX1" fmla="*/ 41594 w 42708"/>
                    <a:gd name="connsiteY1" fmla="*/ 5580 h 10858"/>
                    <a:gd name="connsiteX2" fmla="*/ 40734 w 42708"/>
                    <a:gd name="connsiteY2" fmla="*/ 5371 h 10858"/>
                    <a:gd name="connsiteX3" fmla="*/ 36129 w 42708"/>
                    <a:gd name="connsiteY3" fmla="*/ 133 h 10858"/>
                    <a:gd name="connsiteX4" fmla="*/ 33224 w 42708"/>
                    <a:gd name="connsiteY4" fmla="*/ 10582 h 10858"/>
                    <a:gd name="connsiteX5" fmla="*/ 30427 w 42708"/>
                    <a:gd name="connsiteY5" fmla="*/ 747 h 10858"/>
                    <a:gd name="connsiteX6" fmla="*/ 27508 w 42708"/>
                    <a:gd name="connsiteY6" fmla="*/ 10766 h 10858"/>
                    <a:gd name="connsiteX7" fmla="*/ 24684 w 42708"/>
                    <a:gd name="connsiteY7" fmla="*/ 747 h 10858"/>
                    <a:gd name="connsiteX8" fmla="*/ 21860 w 42708"/>
                    <a:gd name="connsiteY8" fmla="*/ 10858 h 10858"/>
                    <a:gd name="connsiteX9" fmla="*/ 18995 w 42708"/>
                    <a:gd name="connsiteY9" fmla="*/ 563 h 10858"/>
                    <a:gd name="connsiteX10" fmla="*/ 16117 w 42708"/>
                    <a:gd name="connsiteY10" fmla="*/ 10491 h 10858"/>
                    <a:gd name="connsiteX11" fmla="*/ 13308 w 42708"/>
                    <a:gd name="connsiteY11" fmla="*/ 379 h 10858"/>
                    <a:gd name="connsiteX12" fmla="*/ 10362 w 42708"/>
                    <a:gd name="connsiteY12" fmla="*/ 10306 h 10858"/>
                    <a:gd name="connsiteX13" fmla="*/ 7563 w 42708"/>
                    <a:gd name="connsiteY13" fmla="*/ 379 h 10858"/>
                    <a:gd name="connsiteX14" fmla="*/ 4703 w 42708"/>
                    <a:gd name="connsiteY14" fmla="*/ 10486 h 10858"/>
                    <a:gd name="connsiteX15" fmla="*/ 0 w 42708"/>
                    <a:gd name="connsiteY15" fmla="*/ 5854 h 10858"/>
                    <a:gd name="connsiteX0" fmla="*/ 42708 w 42708"/>
                    <a:gd name="connsiteY0" fmla="*/ 5831 h 10834"/>
                    <a:gd name="connsiteX1" fmla="*/ 41594 w 42708"/>
                    <a:gd name="connsiteY1" fmla="*/ 5556 h 10834"/>
                    <a:gd name="connsiteX2" fmla="*/ 40734 w 42708"/>
                    <a:gd name="connsiteY2" fmla="*/ 5347 h 10834"/>
                    <a:gd name="connsiteX3" fmla="*/ 36129 w 42708"/>
                    <a:gd name="connsiteY3" fmla="*/ 109 h 10834"/>
                    <a:gd name="connsiteX4" fmla="*/ 33224 w 42708"/>
                    <a:gd name="connsiteY4" fmla="*/ 10558 h 10834"/>
                    <a:gd name="connsiteX5" fmla="*/ 30427 w 42708"/>
                    <a:gd name="connsiteY5" fmla="*/ 723 h 10834"/>
                    <a:gd name="connsiteX6" fmla="*/ 27508 w 42708"/>
                    <a:gd name="connsiteY6" fmla="*/ 10742 h 10834"/>
                    <a:gd name="connsiteX7" fmla="*/ 24684 w 42708"/>
                    <a:gd name="connsiteY7" fmla="*/ 723 h 10834"/>
                    <a:gd name="connsiteX8" fmla="*/ 21860 w 42708"/>
                    <a:gd name="connsiteY8" fmla="*/ 10834 h 10834"/>
                    <a:gd name="connsiteX9" fmla="*/ 18995 w 42708"/>
                    <a:gd name="connsiteY9" fmla="*/ 539 h 10834"/>
                    <a:gd name="connsiteX10" fmla="*/ 16117 w 42708"/>
                    <a:gd name="connsiteY10" fmla="*/ 10467 h 10834"/>
                    <a:gd name="connsiteX11" fmla="*/ 13308 w 42708"/>
                    <a:gd name="connsiteY11" fmla="*/ 355 h 10834"/>
                    <a:gd name="connsiteX12" fmla="*/ 10362 w 42708"/>
                    <a:gd name="connsiteY12" fmla="*/ 10282 h 10834"/>
                    <a:gd name="connsiteX13" fmla="*/ 7563 w 42708"/>
                    <a:gd name="connsiteY13" fmla="*/ 355 h 10834"/>
                    <a:gd name="connsiteX14" fmla="*/ 4703 w 42708"/>
                    <a:gd name="connsiteY14" fmla="*/ 10462 h 10834"/>
                    <a:gd name="connsiteX15" fmla="*/ 0 w 42708"/>
                    <a:gd name="connsiteY15" fmla="*/ 5830 h 10834"/>
                    <a:gd name="connsiteX0" fmla="*/ 42708 w 42708"/>
                    <a:gd name="connsiteY0" fmla="*/ 5831 h 10834"/>
                    <a:gd name="connsiteX1" fmla="*/ 40734 w 42708"/>
                    <a:gd name="connsiteY1" fmla="*/ 5347 h 10834"/>
                    <a:gd name="connsiteX2" fmla="*/ 36129 w 42708"/>
                    <a:gd name="connsiteY2" fmla="*/ 109 h 10834"/>
                    <a:gd name="connsiteX3" fmla="*/ 33224 w 42708"/>
                    <a:gd name="connsiteY3" fmla="*/ 10558 h 10834"/>
                    <a:gd name="connsiteX4" fmla="*/ 30427 w 42708"/>
                    <a:gd name="connsiteY4" fmla="*/ 723 h 10834"/>
                    <a:gd name="connsiteX5" fmla="*/ 27508 w 42708"/>
                    <a:gd name="connsiteY5" fmla="*/ 10742 h 10834"/>
                    <a:gd name="connsiteX6" fmla="*/ 24684 w 42708"/>
                    <a:gd name="connsiteY6" fmla="*/ 723 h 10834"/>
                    <a:gd name="connsiteX7" fmla="*/ 21860 w 42708"/>
                    <a:gd name="connsiteY7" fmla="*/ 10834 h 10834"/>
                    <a:gd name="connsiteX8" fmla="*/ 18995 w 42708"/>
                    <a:gd name="connsiteY8" fmla="*/ 539 h 10834"/>
                    <a:gd name="connsiteX9" fmla="*/ 16117 w 42708"/>
                    <a:gd name="connsiteY9" fmla="*/ 10467 h 10834"/>
                    <a:gd name="connsiteX10" fmla="*/ 13308 w 42708"/>
                    <a:gd name="connsiteY10" fmla="*/ 355 h 10834"/>
                    <a:gd name="connsiteX11" fmla="*/ 10362 w 42708"/>
                    <a:gd name="connsiteY11" fmla="*/ 10282 h 10834"/>
                    <a:gd name="connsiteX12" fmla="*/ 7563 w 42708"/>
                    <a:gd name="connsiteY12" fmla="*/ 355 h 10834"/>
                    <a:gd name="connsiteX13" fmla="*/ 4703 w 42708"/>
                    <a:gd name="connsiteY13" fmla="*/ 10462 h 10834"/>
                    <a:gd name="connsiteX14" fmla="*/ 0 w 42708"/>
                    <a:gd name="connsiteY14" fmla="*/ 5830 h 10834"/>
                    <a:gd name="connsiteX0" fmla="*/ 40734 w 40734"/>
                    <a:gd name="connsiteY0" fmla="*/ 5347 h 10834"/>
                    <a:gd name="connsiteX1" fmla="*/ 36129 w 40734"/>
                    <a:gd name="connsiteY1" fmla="*/ 109 h 10834"/>
                    <a:gd name="connsiteX2" fmla="*/ 33224 w 40734"/>
                    <a:gd name="connsiteY2" fmla="*/ 10558 h 10834"/>
                    <a:gd name="connsiteX3" fmla="*/ 30427 w 40734"/>
                    <a:gd name="connsiteY3" fmla="*/ 723 h 10834"/>
                    <a:gd name="connsiteX4" fmla="*/ 27508 w 40734"/>
                    <a:gd name="connsiteY4" fmla="*/ 10742 h 10834"/>
                    <a:gd name="connsiteX5" fmla="*/ 24684 w 40734"/>
                    <a:gd name="connsiteY5" fmla="*/ 723 h 10834"/>
                    <a:gd name="connsiteX6" fmla="*/ 21860 w 40734"/>
                    <a:gd name="connsiteY6" fmla="*/ 10834 h 10834"/>
                    <a:gd name="connsiteX7" fmla="*/ 18995 w 40734"/>
                    <a:gd name="connsiteY7" fmla="*/ 539 h 10834"/>
                    <a:gd name="connsiteX8" fmla="*/ 16117 w 40734"/>
                    <a:gd name="connsiteY8" fmla="*/ 10467 h 10834"/>
                    <a:gd name="connsiteX9" fmla="*/ 13308 w 40734"/>
                    <a:gd name="connsiteY9" fmla="*/ 355 h 10834"/>
                    <a:gd name="connsiteX10" fmla="*/ 10362 w 40734"/>
                    <a:gd name="connsiteY10" fmla="*/ 10282 h 10834"/>
                    <a:gd name="connsiteX11" fmla="*/ 7563 w 40734"/>
                    <a:gd name="connsiteY11" fmla="*/ 355 h 10834"/>
                    <a:gd name="connsiteX12" fmla="*/ 4703 w 40734"/>
                    <a:gd name="connsiteY12" fmla="*/ 10462 h 10834"/>
                    <a:gd name="connsiteX13" fmla="*/ 0 w 40734"/>
                    <a:gd name="connsiteY13" fmla="*/ 5830 h 10834"/>
                    <a:gd name="connsiteX0" fmla="*/ 40734 w 40734"/>
                    <a:gd name="connsiteY0" fmla="*/ 5356 h 10843"/>
                    <a:gd name="connsiteX1" fmla="*/ 36129 w 40734"/>
                    <a:gd name="connsiteY1" fmla="*/ 118 h 10843"/>
                    <a:gd name="connsiteX2" fmla="*/ 33224 w 40734"/>
                    <a:gd name="connsiteY2" fmla="*/ 10567 h 10843"/>
                    <a:gd name="connsiteX3" fmla="*/ 30427 w 40734"/>
                    <a:gd name="connsiteY3" fmla="*/ 732 h 10843"/>
                    <a:gd name="connsiteX4" fmla="*/ 27508 w 40734"/>
                    <a:gd name="connsiteY4" fmla="*/ 10751 h 10843"/>
                    <a:gd name="connsiteX5" fmla="*/ 24684 w 40734"/>
                    <a:gd name="connsiteY5" fmla="*/ 732 h 10843"/>
                    <a:gd name="connsiteX6" fmla="*/ 21860 w 40734"/>
                    <a:gd name="connsiteY6" fmla="*/ 10843 h 10843"/>
                    <a:gd name="connsiteX7" fmla="*/ 18995 w 40734"/>
                    <a:gd name="connsiteY7" fmla="*/ 548 h 10843"/>
                    <a:gd name="connsiteX8" fmla="*/ 16117 w 40734"/>
                    <a:gd name="connsiteY8" fmla="*/ 10476 h 10843"/>
                    <a:gd name="connsiteX9" fmla="*/ 13308 w 40734"/>
                    <a:gd name="connsiteY9" fmla="*/ 364 h 10843"/>
                    <a:gd name="connsiteX10" fmla="*/ 10362 w 40734"/>
                    <a:gd name="connsiteY10" fmla="*/ 10291 h 10843"/>
                    <a:gd name="connsiteX11" fmla="*/ 7563 w 40734"/>
                    <a:gd name="connsiteY11" fmla="*/ 364 h 10843"/>
                    <a:gd name="connsiteX12" fmla="*/ 4703 w 40734"/>
                    <a:gd name="connsiteY12" fmla="*/ 10471 h 10843"/>
                    <a:gd name="connsiteX13" fmla="*/ 0 w 40734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717" h="10843">
                      <a:moveTo>
                        <a:pt x="47717" y="5356"/>
                      </a:moveTo>
                      <a:cubicBezTo>
                        <a:pt x="40127" y="5286"/>
                        <a:pt x="40762" y="-925"/>
                        <a:pt x="39519" y="118"/>
                      </a:cubicBezTo>
                      <a:cubicBezTo>
                        <a:pt x="37973" y="277"/>
                        <a:pt x="37564" y="10569"/>
                        <a:pt x="36614" y="10567"/>
                      </a:cubicBezTo>
                      <a:cubicBezTo>
                        <a:pt x="35200" y="10629"/>
                        <a:pt x="35217" y="670"/>
                        <a:pt x="33817" y="732"/>
                      </a:cubicBezTo>
                      <a:cubicBezTo>
                        <a:pt x="32317" y="763"/>
                        <a:pt x="32317" y="10720"/>
                        <a:pt x="30898" y="10751"/>
                      </a:cubicBezTo>
                      <a:cubicBezTo>
                        <a:pt x="29459" y="10875"/>
                        <a:pt x="29495" y="748"/>
                        <a:pt x="28074" y="732"/>
                      </a:cubicBezTo>
                      <a:cubicBezTo>
                        <a:pt x="26667" y="900"/>
                        <a:pt x="26621" y="10766"/>
                        <a:pt x="25250" y="10843"/>
                      </a:cubicBezTo>
                      <a:cubicBezTo>
                        <a:pt x="23777" y="10692"/>
                        <a:pt x="23772" y="594"/>
                        <a:pt x="22385" y="548"/>
                      </a:cubicBezTo>
                      <a:cubicBezTo>
                        <a:pt x="20908" y="580"/>
                        <a:pt x="20873" y="10414"/>
                        <a:pt x="19507" y="10476"/>
                      </a:cubicBezTo>
                      <a:cubicBezTo>
                        <a:pt x="18075" y="10536"/>
                        <a:pt x="18084" y="394"/>
                        <a:pt x="16698" y="364"/>
                      </a:cubicBezTo>
                      <a:cubicBezTo>
                        <a:pt x="15243" y="426"/>
                        <a:pt x="15158" y="10445"/>
                        <a:pt x="13752" y="10291"/>
                      </a:cubicBezTo>
                      <a:cubicBezTo>
                        <a:pt x="12292" y="10413"/>
                        <a:pt x="12330" y="518"/>
                        <a:pt x="10953" y="364"/>
                      </a:cubicBezTo>
                      <a:cubicBezTo>
                        <a:pt x="9520" y="210"/>
                        <a:pt x="9542" y="10410"/>
                        <a:pt x="8093" y="10471"/>
                      </a:cubicBezTo>
                      <a:cubicBezTo>
                        <a:pt x="6669" y="10504"/>
                        <a:pt x="7971" y="5286"/>
                        <a:pt x="0" y="5630"/>
                      </a:cubicBezTo>
                    </a:path>
                  </a:pathLst>
                </a:custGeom>
                <a:ln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2" name="Rounded Rectangle 21"/>
            <p:cNvSpPr/>
            <p:nvPr/>
          </p:nvSpPr>
          <p:spPr>
            <a:xfrm>
              <a:off x="2293143" y="1086597"/>
              <a:ext cx="1195428" cy="403144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6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spectroscopy as a tool to test and learn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00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93143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4286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nIXS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60739" y="2184214"/>
            <a:ext cx="2139057" cy="4003354"/>
            <a:chOff x="2719492" y="2184214"/>
            <a:chExt cx="2139057" cy="4003354"/>
          </a:xfrm>
        </p:grpSpPr>
        <p:sp>
          <p:nvSpPr>
            <p:cNvPr id="13" name="Pie 12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Delay 46"/>
            <p:cNvSpPr/>
            <p:nvPr/>
          </p:nvSpPr>
          <p:spPr>
            <a:xfrm rot="16028308">
              <a:off x="3200164" y="328497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Delay 46"/>
            <p:cNvSpPr/>
            <p:nvPr/>
          </p:nvSpPr>
          <p:spPr>
            <a:xfrm rot="5979994">
              <a:off x="3545462" y="329279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571420" y="2525441"/>
            <a:ext cx="2139057" cy="3662127"/>
            <a:chOff x="-99908" y="2525441"/>
            <a:chExt cx="2139057" cy="3662127"/>
          </a:xfrm>
        </p:grpSpPr>
        <p:sp>
          <p:nvSpPr>
            <p:cNvPr id="31" name="Pie 30"/>
            <p:cNvSpPr/>
            <p:nvPr/>
          </p:nvSpPr>
          <p:spPr>
            <a:xfrm>
              <a:off x="-87049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>
              <a:off x="-99908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6498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4766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6715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1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611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elay 46"/>
            <p:cNvSpPr/>
            <p:nvPr/>
          </p:nvSpPr>
          <p:spPr>
            <a:xfrm rot="3765503">
              <a:off x="392845" y="428040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92997" y="2301819"/>
            <a:ext cx="2139057" cy="3885749"/>
            <a:chOff x="-92997" y="2301819"/>
            <a:chExt cx="2139057" cy="3885749"/>
          </a:xfrm>
        </p:grpSpPr>
        <p:sp>
          <p:nvSpPr>
            <p:cNvPr id="106" name="Pie 105"/>
            <p:cNvSpPr/>
            <p:nvPr/>
          </p:nvSpPr>
          <p:spPr>
            <a:xfrm>
              <a:off x="-80138" y="2691096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92997" y="2718738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656796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56796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656796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1483530" y="5072925"/>
              <a:ext cx="0" cy="652436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678510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895040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8565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268044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050124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1483530" y="3100576"/>
              <a:ext cx="367201" cy="2302374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Delay 46"/>
            <p:cNvSpPr/>
            <p:nvPr/>
          </p:nvSpPr>
          <p:spPr>
            <a:xfrm rot="15532151">
              <a:off x="57869" y="378183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1895040" y="230181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83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3999" cy="417512"/>
          </a:xfrm>
        </p:spPr>
        <p:txBody>
          <a:bodyPr/>
          <a:lstStyle/>
          <a:p>
            <a:r>
              <a:rPr lang="en-US" dirty="0"/>
              <a:t>Example XAS on VO</a:t>
            </a:r>
            <a:r>
              <a:rPr lang="en-US" baseline="-25000" dirty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60440-3ED0-2DEB-C3B2-FE7D9CF29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985392"/>
            <a:ext cx="3202968" cy="5373241"/>
          </a:xfrm>
          <a:prstGeom prst="rect">
            <a:avLst/>
          </a:prstGeom>
        </p:spPr>
      </p:pic>
      <p:pic>
        <p:nvPicPr>
          <p:cNvPr id="9" name="Picture 8" descr="Haverkort_16.pdf">
            <a:extLst>
              <a:ext uri="{FF2B5EF4-FFF2-40B4-BE49-F238E27FC236}">
                <a16:creationId xmlns:a16="http://schemas.microsoft.com/office/drawing/2014/main" id="{E4506A7C-41AF-6CC8-8C0B-5D4965D8D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937052"/>
            <a:ext cx="4429864" cy="5406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B8486-3EB2-37D9-2A21-D50394D9B3E7}"/>
              </a:ext>
            </a:extLst>
          </p:cNvPr>
          <p:cNvSpPr txBox="1"/>
          <p:nvPr/>
        </p:nvSpPr>
        <p:spPr>
          <a:xfrm>
            <a:off x="251520" y="5827908"/>
            <a:ext cx="156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Marezio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5</a:t>
            </a:r>
            <a:r>
              <a:rPr lang="en-US" sz="1400" dirty="0"/>
              <a:t>, 2541 (1972)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C78A6-AA0B-E2C4-183B-5C2ACD31AC92}"/>
              </a:ext>
            </a:extLst>
          </p:cNvPr>
          <p:cNvSpPr txBox="1"/>
          <p:nvPr/>
        </p:nvSpPr>
        <p:spPr>
          <a:xfrm>
            <a:off x="417562" y="4974061"/>
            <a:ext cx="165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P. B. Allen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48</a:t>
            </a:r>
            <a:r>
              <a:rPr lang="en-US" sz="1400" dirty="0"/>
              <a:t>, 4359 (1993)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E015C-F14C-FA26-E942-24BA883129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48" y="937052"/>
            <a:ext cx="2355878" cy="24978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FC3BF6-593D-4F70-B1A1-A9D6865274CE}"/>
              </a:ext>
            </a:extLst>
          </p:cNvPr>
          <p:cNvGrpSpPr/>
          <p:nvPr/>
        </p:nvGrpSpPr>
        <p:grpSpPr>
          <a:xfrm>
            <a:off x="4274061" y="3588681"/>
            <a:ext cx="1298717" cy="2614552"/>
            <a:chOff x="-99908" y="2525441"/>
            <a:chExt cx="2139057" cy="3662127"/>
          </a:xfrm>
        </p:grpSpPr>
        <p:sp>
          <p:nvSpPr>
            <p:cNvPr id="26" name="Pie 25">
              <a:extLst>
                <a:ext uri="{FF2B5EF4-FFF2-40B4-BE49-F238E27FC236}">
                  <a16:creationId xmlns:a16="http://schemas.microsoft.com/office/drawing/2014/main" id="{AFDCAD1D-08D9-B9DC-23D2-4F54FA896729}"/>
                </a:ext>
              </a:extLst>
            </p:cNvPr>
            <p:cNvSpPr/>
            <p:nvPr/>
          </p:nvSpPr>
          <p:spPr>
            <a:xfrm>
              <a:off x="-87049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061B76-8236-957B-ED5A-F969CC0BC15E}"/>
                </a:ext>
              </a:extLst>
            </p:cNvPr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F7C26E-71A9-B0CC-0FDB-8111EEA6BC51}"/>
                </a:ext>
              </a:extLst>
            </p:cNvPr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D2B75DB9-185A-207E-2A89-5A1B0825BAA7}"/>
                </a:ext>
              </a:extLst>
            </p:cNvPr>
            <p:cNvSpPr/>
            <p:nvPr/>
          </p:nvSpPr>
          <p:spPr>
            <a:xfrm>
              <a:off x="-99908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458AF6-AE20-89DF-399B-1F3468F10449}"/>
                </a:ext>
              </a:extLst>
            </p:cNvPr>
            <p:cNvCxnSpPr/>
            <p:nvPr/>
          </p:nvCxnSpPr>
          <p:spPr>
            <a:xfrm flipV="1">
              <a:off x="649885" y="2525441"/>
              <a:ext cx="0" cy="348998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F22D259-03C0-C241-67B0-8F690C5989BE}"/>
                </a:ext>
              </a:extLst>
            </p:cNvPr>
            <p:cNvCxnSpPr/>
            <p:nvPr/>
          </p:nvCxnSpPr>
          <p:spPr>
            <a:xfrm flipV="1">
              <a:off x="1476619" y="5072925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F8A01A2-68F6-54DE-83DD-27B3CB083F1B}"/>
                </a:ext>
              </a:extLst>
            </p:cNvPr>
            <p:cNvCxnSpPr/>
            <p:nvPr/>
          </p:nvCxnSpPr>
          <p:spPr>
            <a:xfrm flipV="1">
              <a:off x="1671599" y="5535132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48C1D5-2F8F-48CC-9835-31B93D559459}"/>
                </a:ext>
              </a:extLst>
            </p:cNvPr>
            <p:cNvCxnSpPr/>
            <p:nvPr/>
          </p:nvCxnSpPr>
          <p:spPr>
            <a:xfrm flipV="1">
              <a:off x="1888129" y="5080540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457F0AA-DA4D-BCC7-71B9-27B0CB7824B8}"/>
                </a:ext>
              </a:extLst>
            </p:cNvPr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21D72F2-BF76-EF67-0336-E2F34753D9C8}"/>
                </a:ext>
              </a:extLst>
            </p:cNvPr>
            <p:cNvCxnSpPr/>
            <p:nvPr/>
          </p:nvCxnSpPr>
          <p:spPr>
            <a:xfrm>
              <a:off x="1261133" y="5072929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" name="Delay 46">
              <a:extLst>
                <a:ext uri="{FF2B5EF4-FFF2-40B4-BE49-F238E27FC236}">
                  <a16:creationId xmlns:a16="http://schemas.microsoft.com/office/drawing/2014/main" id="{AF070D5E-D7B6-CA20-D17C-AD4B8B2712FB}"/>
                </a:ext>
              </a:extLst>
            </p:cNvPr>
            <p:cNvSpPr/>
            <p:nvPr/>
          </p:nvSpPr>
          <p:spPr>
            <a:xfrm rot="3765503">
              <a:off x="392845" y="428040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 algn="ctr">
              <a:solidFill>
                <a:srgbClr val="C0504D"/>
              </a:solidFill>
              <a:prstDash val="solid"/>
              <a:tailEnd type="arrow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5D4808C-8432-DA1E-243B-0F0F81D21BD1}"/>
                </a:ext>
              </a:extLst>
            </p:cNvPr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0E76BA2-AD9A-B591-365E-CBD7D3D9D95D}"/>
              </a:ext>
            </a:extLst>
          </p:cNvPr>
          <p:cNvSpPr txBox="1"/>
          <p:nvPr/>
        </p:nvSpPr>
        <p:spPr>
          <a:xfrm>
            <a:off x="5572778" y="6490871"/>
            <a:ext cx="203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PRL </a:t>
            </a:r>
            <a:r>
              <a:rPr lang="en-US" sz="1400" b="1" dirty="0"/>
              <a:t>95</a:t>
            </a:r>
            <a:r>
              <a:rPr lang="en-US" sz="1400" dirty="0"/>
              <a:t>, 196404 (2005)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E44E0CA-E3C4-A9BD-7888-9CF95D429C54}"/>
              </a:ext>
            </a:extLst>
          </p:cNvPr>
          <p:cNvSpPr/>
          <p:nvPr/>
        </p:nvSpPr>
        <p:spPr>
          <a:xfrm rot="19869140">
            <a:off x="1423430" y="2153830"/>
            <a:ext cx="5887829" cy="246931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000" dirty="0">
                <a:solidFill>
                  <a:schemeClr val="tx1"/>
                </a:solidFill>
              </a:rPr>
              <a:t>Need theory to extract information from the spectra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E75D0E-04BC-6592-9E38-CF2018323FEC}"/>
              </a:ext>
            </a:extLst>
          </p:cNvPr>
          <p:cNvGrpSpPr/>
          <p:nvPr/>
        </p:nvGrpSpPr>
        <p:grpSpPr>
          <a:xfrm>
            <a:off x="250824" y="3511728"/>
            <a:ext cx="6625431" cy="3013615"/>
            <a:chOff x="250824" y="3511728"/>
            <a:chExt cx="6625431" cy="301361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A07D7A-AC6C-66E9-FB8B-ECB2A47AE406}"/>
                </a:ext>
              </a:extLst>
            </p:cNvPr>
            <p:cNvSpPr/>
            <p:nvPr/>
          </p:nvSpPr>
          <p:spPr>
            <a:xfrm>
              <a:off x="250824" y="3511728"/>
              <a:ext cx="6625431" cy="3013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C2EF6E-5A36-CEE2-DE0C-2585F1ED6F04}"/>
                </a:ext>
              </a:extLst>
            </p:cNvPr>
            <p:cNvSpPr txBox="1"/>
            <p:nvPr/>
          </p:nvSpPr>
          <p:spPr>
            <a:xfrm>
              <a:off x="1115616" y="4424085"/>
              <a:ext cx="49083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Merged in a script language</a:t>
              </a:r>
            </a:p>
            <a:p>
              <a:r>
                <a:rPr lang="en-CA" dirty="0"/>
                <a:t>Not structure in result out.</a:t>
              </a:r>
            </a:p>
            <a:p>
              <a:r>
                <a:rPr lang="en-CA" dirty="0"/>
                <a:t>You need to do some programming / modeling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Need theory to relate the material properties to the spectra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8E45FD-CD72-1AE3-40DF-5202AFD7DBFD}"/>
              </a:ext>
            </a:extLst>
          </p:cNvPr>
          <p:cNvGrpSpPr/>
          <p:nvPr/>
        </p:nvGrpSpPr>
        <p:grpSpPr>
          <a:xfrm>
            <a:off x="-596408" y="1012086"/>
            <a:ext cx="3944272" cy="2848962"/>
            <a:chOff x="-596408" y="1012086"/>
            <a:chExt cx="3944272" cy="28489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0824-1FAA-D3B7-5351-05D3D3A6BA68}"/>
                </a:ext>
              </a:extLst>
            </p:cNvPr>
            <p:cNvSpPr/>
            <p:nvPr/>
          </p:nvSpPr>
          <p:spPr>
            <a:xfrm>
              <a:off x="-596408" y="1012086"/>
              <a:ext cx="3944272" cy="28489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66770-EB6A-FBA4-5B66-75C82A8C8912}"/>
                </a:ext>
              </a:extLst>
            </p:cNvPr>
            <p:cNvSpPr txBox="1"/>
            <p:nvPr/>
          </p:nvSpPr>
          <p:spPr>
            <a:xfrm>
              <a:off x="250825" y="1340768"/>
              <a:ext cx="291618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Different models</a:t>
              </a:r>
            </a:p>
            <a:p>
              <a:r>
                <a:rPr lang="en-CA" dirty="0"/>
                <a:t>Levels of theory</a:t>
              </a:r>
            </a:p>
            <a:p>
              <a:r>
                <a:rPr lang="en-CA" dirty="0"/>
                <a:t>Crystal-field</a:t>
              </a:r>
            </a:p>
            <a:p>
              <a:r>
                <a:rPr lang="en-CA" dirty="0"/>
                <a:t>Ligand-field</a:t>
              </a:r>
            </a:p>
            <a:p>
              <a:r>
                <a:rPr lang="en-CA" dirty="0"/>
                <a:t>Anderson Impurity (DMFT)</a:t>
              </a:r>
            </a:p>
            <a:p>
              <a:r>
                <a:rPr lang="en-CA" dirty="0"/>
                <a:t>DFT</a:t>
              </a:r>
            </a:p>
            <a:p>
              <a:r>
                <a:rPr lang="en-CA" dirty="0"/>
                <a:t>Spin-wave theory</a:t>
              </a:r>
            </a:p>
            <a:p>
              <a:r>
                <a:rPr lang="en-CA" dirty="0"/>
                <a:t>…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43CE79-568D-9F5E-E86B-9BE9D516895D}"/>
              </a:ext>
            </a:extLst>
          </p:cNvPr>
          <p:cNvGrpSpPr/>
          <p:nvPr/>
        </p:nvGrpSpPr>
        <p:grpSpPr>
          <a:xfrm>
            <a:off x="3851920" y="1011342"/>
            <a:ext cx="5796136" cy="4007391"/>
            <a:chOff x="3851920" y="1011342"/>
            <a:chExt cx="5796136" cy="40073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26A8FF-F5B7-A864-D389-5BB72CDD3803}"/>
                </a:ext>
              </a:extLst>
            </p:cNvPr>
            <p:cNvSpPr/>
            <p:nvPr/>
          </p:nvSpPr>
          <p:spPr>
            <a:xfrm>
              <a:off x="3851920" y="1011342"/>
              <a:ext cx="5796136" cy="40073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273B6C-9B1D-259E-65C3-14108D7997DB}"/>
                </a:ext>
              </a:extLst>
            </p:cNvPr>
            <p:cNvSpPr txBox="1"/>
            <p:nvPr/>
          </p:nvSpPr>
          <p:spPr>
            <a:xfrm>
              <a:off x="5304720" y="1340768"/>
              <a:ext cx="289053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Different spectroscopies</a:t>
              </a:r>
            </a:p>
            <a:p>
              <a:r>
                <a:rPr lang="en-CA" dirty="0"/>
                <a:t>PES	ESR</a:t>
              </a:r>
            </a:p>
            <a:p>
              <a:r>
                <a:rPr lang="en-CA" dirty="0"/>
                <a:t>IPES	NMR</a:t>
              </a:r>
            </a:p>
            <a:p>
              <a:r>
                <a:rPr lang="en-CA" dirty="0" err="1"/>
                <a:t>cPES</a:t>
              </a:r>
              <a:r>
                <a:rPr lang="en-CA" dirty="0"/>
                <a:t>	STM</a:t>
              </a:r>
            </a:p>
            <a:p>
              <a:r>
                <a:rPr lang="en-CA" dirty="0"/>
                <a:t>Optics	Magnetization</a:t>
              </a:r>
            </a:p>
            <a:p>
              <a:r>
                <a:rPr lang="en-CA" dirty="0"/>
                <a:t>XAS	Specific heat</a:t>
              </a:r>
            </a:p>
            <a:p>
              <a:r>
                <a:rPr lang="en-CA" dirty="0"/>
                <a:t>RXD	…</a:t>
              </a:r>
            </a:p>
            <a:p>
              <a:r>
                <a:rPr lang="en-CA" dirty="0"/>
                <a:t>RIXS	</a:t>
              </a:r>
            </a:p>
            <a:p>
              <a:r>
                <a:rPr lang="en-CA" dirty="0" err="1"/>
                <a:t>nIXS</a:t>
              </a:r>
              <a:endParaRPr lang="en-CA" dirty="0"/>
            </a:p>
            <a:p>
              <a:r>
                <a:rPr lang="en-CA" dirty="0"/>
                <a:t>XES	</a:t>
              </a:r>
              <a:r>
                <a:rPr lang="en-CA" dirty="0">
                  <a:solidFill>
                    <a:srgbClr val="8D1319"/>
                  </a:solidFill>
                </a:rPr>
                <a:t>Please list your</a:t>
              </a:r>
            </a:p>
            <a:p>
              <a:r>
                <a:rPr lang="en-CA" dirty="0"/>
                <a:t>FY	</a:t>
              </a:r>
              <a:r>
                <a:rPr lang="en-CA" dirty="0">
                  <a:solidFill>
                    <a:srgbClr val="8D1319"/>
                  </a:solidFill>
                </a:rPr>
                <a:t>publications at</a:t>
              </a:r>
            </a:p>
            <a:p>
              <a:r>
                <a:rPr lang="en-CA" dirty="0"/>
                <a:t>EC	</a:t>
              </a:r>
              <a:r>
                <a:rPr lang="en-CA" dirty="0" err="1">
                  <a:solidFill>
                    <a:srgbClr val="8D1319"/>
                  </a:solidFill>
                </a:rPr>
                <a:t>www.quanty.org</a:t>
              </a:r>
              <a:endParaRPr lang="en-CA" dirty="0">
                <a:solidFill>
                  <a:srgbClr val="8D1319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8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cap="small" dirty="0" err="1"/>
              <a:t>Quanty</a:t>
            </a:r>
            <a:r>
              <a:rPr lang="en-CA" dirty="0"/>
              <a:t> script for a crystal field calculation on Ni in </a:t>
            </a:r>
            <a:r>
              <a:rPr lang="en-CA" dirty="0" err="1"/>
              <a:t>NiO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BF30C-8571-E22B-B107-68E8E90D1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8893175" cy="5143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20E0CB-B2CB-FC5D-BC6C-753A5A4EC0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31B21B5D-EA4A-3088-2C6C-46F114EF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586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Some theoretical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E20A87-9B57-2313-0787-AFE242775E28}"/>
              </a:ext>
            </a:extLst>
          </p:cNvPr>
          <p:cNvSpPr/>
          <p:nvPr/>
        </p:nvSpPr>
        <p:spPr>
          <a:xfrm>
            <a:off x="250825" y="105273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Second quantization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220C31-B57F-2472-582F-E7E80B511D53}"/>
              </a:ext>
            </a:extLst>
          </p:cNvPr>
          <p:cNvSpPr/>
          <p:nvPr/>
        </p:nvSpPr>
        <p:spPr>
          <a:xfrm>
            <a:off x="250825" y="213285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Response theory </a:t>
            </a:r>
          </a:p>
          <a:p>
            <a:r>
              <a:rPr lang="en-US" sz="2000" dirty="0">
                <a:solidFill>
                  <a:schemeClr val="tx1"/>
                </a:solidFill>
              </a:rPr>
              <a:t>Green’s functions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472A4E-8A96-2993-3F81-4D3645AC073C}"/>
              </a:ext>
            </a:extLst>
          </p:cNvPr>
          <p:cNvSpPr/>
          <p:nvPr/>
        </p:nvSpPr>
        <p:spPr>
          <a:xfrm>
            <a:off x="250825" y="321297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Model optimization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5A034A-F9DD-3DC4-2EC2-A8D7ADD34A07}"/>
              </a:ext>
            </a:extLst>
          </p:cNvPr>
          <p:cNvSpPr/>
          <p:nvPr/>
        </p:nvSpPr>
        <p:spPr>
          <a:xfrm>
            <a:off x="5143939" y="5122687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See also lecture notes on </a:t>
            </a:r>
            <a:r>
              <a:rPr lang="en-US" sz="2000" dirty="0" err="1">
                <a:solidFill>
                  <a:schemeClr val="tx1"/>
                </a:solidFill>
              </a:rPr>
              <a:t>Youtube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DE99D-B1D1-11B6-56BA-13C8FDEEEB86}"/>
              </a:ext>
            </a:extLst>
          </p:cNvPr>
          <p:cNvSpPr txBox="1"/>
          <p:nvPr/>
        </p:nvSpPr>
        <p:spPr>
          <a:xfrm>
            <a:off x="224794" y="6470684"/>
            <a:ext cx="48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5"/>
              </a:rPr>
              <a:t>https://</a:t>
            </a:r>
            <a:r>
              <a:rPr lang="en-CA" dirty="0" err="1">
                <a:hlinkClick r:id="rId5"/>
              </a:rPr>
              <a:t>www.youtube.com</a:t>
            </a:r>
            <a:r>
              <a:rPr lang="en-CA" dirty="0">
                <a:hlinkClick r:id="rId5"/>
              </a:rPr>
              <a:t>/@</a:t>
            </a:r>
            <a:r>
              <a:rPr lang="en-CA" dirty="0" err="1">
                <a:hlinkClick r:id="rId5"/>
              </a:rPr>
              <a:t>MauritsHaverkort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7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Some theoretical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E20A87-9B57-2313-0787-AFE242775E28}"/>
              </a:ext>
            </a:extLst>
          </p:cNvPr>
          <p:cNvSpPr/>
          <p:nvPr/>
        </p:nvSpPr>
        <p:spPr>
          <a:xfrm>
            <a:off x="250825" y="105273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quantization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220C31-B57F-2472-582F-E7E80B511D53}"/>
              </a:ext>
            </a:extLst>
          </p:cNvPr>
          <p:cNvSpPr/>
          <p:nvPr/>
        </p:nvSpPr>
        <p:spPr>
          <a:xfrm>
            <a:off x="250825" y="213285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 theory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Green’s functions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472A4E-8A96-2993-3F81-4D3645AC073C}"/>
              </a:ext>
            </a:extLst>
          </p:cNvPr>
          <p:cNvSpPr/>
          <p:nvPr/>
        </p:nvSpPr>
        <p:spPr>
          <a:xfrm>
            <a:off x="250825" y="321297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optimization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5A034A-F9DD-3DC4-2EC2-A8D7ADD34A07}"/>
              </a:ext>
            </a:extLst>
          </p:cNvPr>
          <p:cNvSpPr/>
          <p:nvPr/>
        </p:nvSpPr>
        <p:spPr>
          <a:xfrm>
            <a:off x="5143939" y="5122687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also lecture notes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Youtube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DE99D-B1D1-11B6-56BA-13C8FDEEEB86}"/>
              </a:ext>
            </a:extLst>
          </p:cNvPr>
          <p:cNvSpPr txBox="1"/>
          <p:nvPr/>
        </p:nvSpPr>
        <p:spPr>
          <a:xfrm>
            <a:off x="224794" y="6470684"/>
            <a:ext cx="48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https://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www.youtube.com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/@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MauritsHaverkort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6C46B-7C3A-C75B-F565-3968735C849C}"/>
              </a:ext>
            </a:extLst>
          </p:cNvPr>
          <p:cNvSpPr/>
          <p:nvPr/>
        </p:nvSpPr>
        <p:spPr>
          <a:xfrm>
            <a:off x="129450" y="3133836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05CDD-8071-5A29-209F-AFD001D69E17}"/>
              </a:ext>
            </a:extLst>
          </p:cNvPr>
          <p:cNvSpPr/>
          <p:nvPr/>
        </p:nvSpPr>
        <p:spPr>
          <a:xfrm>
            <a:off x="219047" y="2042747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428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66900" y="3611700"/>
            <a:ext cx="4125543" cy="1422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58436" y="3611700"/>
            <a:ext cx="2876635" cy="1422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2117000"/>
            <a:ext cx="7200900" cy="4572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611700"/>
            <a:ext cx="8343900" cy="1422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9500" y="2915474"/>
            <a:ext cx="9374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21" name="Rounded Rectangle 20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66900" y="5147600"/>
            <a:ext cx="827033" cy="727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7" y="5304245"/>
            <a:ext cx="520700" cy="3937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137863" y="5147600"/>
            <a:ext cx="827033" cy="7270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51" y="5304245"/>
            <a:ext cx="533400" cy="393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59A3D-CA80-8611-0B0C-E1CB79962E26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39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metal insulator transition in VO</a:t>
            </a:r>
            <a:r>
              <a:rPr lang="en-US" baseline="-25000" dirty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verkort_16.pdf">
            <a:extLst>
              <a:ext uri="{FF2B5EF4-FFF2-40B4-BE49-F238E27FC236}">
                <a16:creationId xmlns:a16="http://schemas.microsoft.com/office/drawing/2014/main" id="{D47533DC-F2BA-3901-A1D2-60A800EF6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954361"/>
            <a:ext cx="4429864" cy="5406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06E71-F7AE-1D82-BDB7-B53990B9DE44}"/>
              </a:ext>
            </a:extLst>
          </p:cNvPr>
          <p:cNvSpPr txBox="1"/>
          <p:nvPr/>
        </p:nvSpPr>
        <p:spPr>
          <a:xfrm>
            <a:off x="4427984" y="5845217"/>
            <a:ext cx="156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Marezio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5</a:t>
            </a:r>
            <a:r>
              <a:rPr lang="en-US" sz="1400" dirty="0"/>
              <a:t>, 2541 (1972)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2D255-6A7C-5AEE-CE57-F17AB13D538B}"/>
              </a:ext>
            </a:extLst>
          </p:cNvPr>
          <p:cNvSpPr txBox="1"/>
          <p:nvPr/>
        </p:nvSpPr>
        <p:spPr>
          <a:xfrm>
            <a:off x="7343424" y="2986742"/>
            <a:ext cx="165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P. B. Allen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48</a:t>
            </a:r>
            <a:r>
              <a:rPr lang="en-US" sz="1400" dirty="0"/>
              <a:t>, 4359 (1993)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10E281-9BF7-2DB0-F6EE-758F2B0CD7E8}"/>
              </a:ext>
            </a:extLst>
          </p:cNvPr>
          <p:cNvSpPr/>
          <p:nvPr/>
        </p:nvSpPr>
        <p:spPr>
          <a:xfrm>
            <a:off x="107504" y="1052736"/>
            <a:ext cx="4248471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Phase transitions in simple materials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E7B229-EEFC-D43D-F834-D0E61CA6BE62}"/>
              </a:ext>
            </a:extLst>
          </p:cNvPr>
          <p:cNvGrpSpPr/>
          <p:nvPr/>
        </p:nvGrpSpPr>
        <p:grpSpPr>
          <a:xfrm>
            <a:off x="323528" y="2009404"/>
            <a:ext cx="2880320" cy="855142"/>
            <a:chOff x="323528" y="2291135"/>
            <a:chExt cx="2880320" cy="855142"/>
          </a:xfrm>
        </p:grpSpPr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9AF43F0A-3BC8-7BF5-88E5-89E958113066}"/>
                </a:ext>
              </a:extLst>
            </p:cNvPr>
            <p:cNvSpPr/>
            <p:nvPr/>
          </p:nvSpPr>
          <p:spPr>
            <a:xfrm>
              <a:off x="467544" y="2291135"/>
              <a:ext cx="779408" cy="855142"/>
            </a:xfrm>
            <a:prstGeom prst="pie">
              <a:avLst>
                <a:gd name="adj1" fmla="val 10800000"/>
                <a:gd name="adj2" fmla="val 909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47A6BE62-6113-3E86-13F5-242E57B88965}"/>
                </a:ext>
              </a:extLst>
            </p:cNvPr>
            <p:cNvSpPr/>
            <p:nvPr/>
          </p:nvSpPr>
          <p:spPr>
            <a:xfrm>
              <a:off x="2040500" y="2291135"/>
              <a:ext cx="779408" cy="855142"/>
            </a:xfrm>
            <a:prstGeom prst="pie">
              <a:avLst>
                <a:gd name="adj1" fmla="val 10800000"/>
                <a:gd name="adj2" fmla="val 9098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24E8C-72BD-CD6A-47AA-7074E3BC0C5E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8" y="2718706"/>
              <a:ext cx="2880320" cy="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80F509-88B9-FC41-FE99-BF516DAACACA}"/>
              </a:ext>
            </a:extLst>
          </p:cNvPr>
          <p:cNvGrpSpPr/>
          <p:nvPr/>
        </p:nvGrpSpPr>
        <p:grpSpPr>
          <a:xfrm>
            <a:off x="323528" y="3861048"/>
            <a:ext cx="2880320" cy="855142"/>
            <a:chOff x="323528" y="3361469"/>
            <a:chExt cx="2880320" cy="855142"/>
          </a:xfrm>
        </p:grpSpPr>
        <p:sp>
          <p:nvSpPr>
            <p:cNvPr id="18" name="Pie 17">
              <a:extLst>
                <a:ext uri="{FF2B5EF4-FFF2-40B4-BE49-F238E27FC236}">
                  <a16:creationId xmlns:a16="http://schemas.microsoft.com/office/drawing/2014/main" id="{CD98F246-7CFC-A73C-BA1F-DF589D2B6C8C}"/>
                </a:ext>
              </a:extLst>
            </p:cNvPr>
            <p:cNvSpPr/>
            <p:nvPr/>
          </p:nvSpPr>
          <p:spPr>
            <a:xfrm>
              <a:off x="467544" y="3361469"/>
              <a:ext cx="779408" cy="855142"/>
            </a:xfrm>
            <a:prstGeom prst="pie">
              <a:avLst>
                <a:gd name="adj1" fmla="val 10800000"/>
                <a:gd name="adj2" fmla="val 9098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9" name="Pie 18">
              <a:extLst>
                <a:ext uri="{FF2B5EF4-FFF2-40B4-BE49-F238E27FC236}">
                  <a16:creationId xmlns:a16="http://schemas.microsoft.com/office/drawing/2014/main" id="{9D3BB669-22D5-BA6A-8139-A11EDA503FB7}"/>
                </a:ext>
              </a:extLst>
            </p:cNvPr>
            <p:cNvSpPr/>
            <p:nvPr/>
          </p:nvSpPr>
          <p:spPr>
            <a:xfrm>
              <a:off x="2040500" y="3361469"/>
              <a:ext cx="779408" cy="855142"/>
            </a:xfrm>
            <a:prstGeom prst="pie">
              <a:avLst>
                <a:gd name="adj1" fmla="val 10800000"/>
                <a:gd name="adj2" fmla="val 9098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E1BEEDB-B500-5EA9-ADE3-4284C4F4464D}"/>
                </a:ext>
              </a:extLst>
            </p:cNvPr>
            <p:cNvGrpSpPr/>
            <p:nvPr/>
          </p:nvGrpSpPr>
          <p:grpSpPr>
            <a:xfrm>
              <a:off x="323528" y="3573016"/>
              <a:ext cx="2880320" cy="216024"/>
              <a:chOff x="323528" y="3573016"/>
              <a:chExt cx="2880320" cy="216024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AEC934D-8DA6-8C16-9D44-4D85EDF2D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528" y="3789040"/>
                <a:ext cx="2880320" cy="0"/>
              </a:xfrm>
              <a:prstGeom prst="line">
                <a:avLst/>
              </a:prstGeom>
              <a:ln w="222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FE5DD13-9A7A-B078-C331-822787C31CA6}"/>
                  </a:ext>
                </a:extLst>
              </p:cNvPr>
              <p:cNvSpPr/>
              <p:nvPr/>
            </p:nvSpPr>
            <p:spPr>
              <a:xfrm>
                <a:off x="1068721" y="3573848"/>
                <a:ext cx="45719" cy="61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0351DD0-38FB-B20B-A349-EEA0D851EBA5}"/>
                  </a:ext>
                </a:extLst>
              </p:cNvPr>
              <p:cNvSpPr/>
              <p:nvPr/>
            </p:nvSpPr>
            <p:spPr>
              <a:xfrm>
                <a:off x="971600" y="3718241"/>
                <a:ext cx="45719" cy="61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12E333-564B-4640-9552-3E5DECCDECED}"/>
                  </a:ext>
                </a:extLst>
              </p:cNvPr>
              <p:cNvSpPr/>
              <p:nvPr/>
            </p:nvSpPr>
            <p:spPr>
              <a:xfrm>
                <a:off x="1151375" y="3718241"/>
                <a:ext cx="45719" cy="61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2E693BA-CD86-76B5-76AE-5B486F184F99}"/>
                  </a:ext>
                </a:extLst>
              </p:cNvPr>
              <p:cNvSpPr/>
              <p:nvPr/>
            </p:nvSpPr>
            <p:spPr>
              <a:xfrm>
                <a:off x="1043609" y="3645024"/>
                <a:ext cx="45719" cy="61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C32709B-DB8A-60AF-6383-C15B06722744}"/>
                  </a:ext>
                </a:extLst>
              </p:cNvPr>
              <p:cNvSpPr/>
              <p:nvPr/>
            </p:nvSpPr>
            <p:spPr>
              <a:xfrm>
                <a:off x="2148841" y="3573016"/>
                <a:ext cx="45719" cy="6146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65A8153-FC16-EBF0-E6B0-EEA0770695A5}"/>
                  </a:ext>
                </a:extLst>
              </p:cNvPr>
              <p:cNvSpPr/>
              <p:nvPr/>
            </p:nvSpPr>
            <p:spPr>
              <a:xfrm>
                <a:off x="2051720" y="3717409"/>
                <a:ext cx="45719" cy="6146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ED56A33-CD87-C409-767E-527AFA61E500}"/>
                  </a:ext>
                </a:extLst>
              </p:cNvPr>
              <p:cNvSpPr/>
              <p:nvPr/>
            </p:nvSpPr>
            <p:spPr>
              <a:xfrm>
                <a:off x="2231495" y="3717409"/>
                <a:ext cx="45719" cy="6146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B8BE79C-50AE-E4D0-38B3-2E559C9D0BDC}"/>
                  </a:ext>
                </a:extLst>
              </p:cNvPr>
              <p:cNvSpPr/>
              <p:nvPr/>
            </p:nvSpPr>
            <p:spPr>
              <a:xfrm>
                <a:off x="2123729" y="3644192"/>
                <a:ext cx="45719" cy="6146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8E7D2E-B506-4279-01D9-F04CF9C184EE}"/>
              </a:ext>
            </a:extLst>
          </p:cNvPr>
          <p:cNvGrpSpPr/>
          <p:nvPr/>
        </p:nvGrpSpPr>
        <p:grpSpPr>
          <a:xfrm>
            <a:off x="323528" y="5292959"/>
            <a:ext cx="2880320" cy="855143"/>
            <a:chOff x="356625" y="4298672"/>
            <a:chExt cx="2880320" cy="855143"/>
          </a:xfrm>
        </p:grpSpPr>
        <p:sp>
          <p:nvSpPr>
            <p:cNvPr id="33" name="Pie 32">
              <a:extLst>
                <a:ext uri="{FF2B5EF4-FFF2-40B4-BE49-F238E27FC236}">
                  <a16:creationId xmlns:a16="http://schemas.microsoft.com/office/drawing/2014/main" id="{CC4BAF04-48D0-9E65-CE25-7FE96315A46E}"/>
                </a:ext>
              </a:extLst>
            </p:cNvPr>
            <p:cNvSpPr/>
            <p:nvPr/>
          </p:nvSpPr>
          <p:spPr>
            <a:xfrm>
              <a:off x="903048" y="4298673"/>
              <a:ext cx="1693919" cy="855142"/>
            </a:xfrm>
            <a:prstGeom prst="pie">
              <a:avLst>
                <a:gd name="adj1" fmla="val 10800000"/>
                <a:gd name="adj2" fmla="val 9098"/>
              </a:avLst>
            </a:prstGeom>
            <a:solidFill>
              <a:srgbClr val="8D1319"/>
            </a:solidFill>
            <a:ln>
              <a:solidFill>
                <a:srgbClr val="8D13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1749B1-B516-8AC0-BF93-DDD01A08D8C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25" y="4726244"/>
              <a:ext cx="2880320" cy="0"/>
            </a:xfrm>
            <a:prstGeom prst="line">
              <a:avLst/>
            </a:prstGeom>
            <a:ln w="22225">
              <a:solidFill>
                <a:srgbClr val="8D13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45BCE252-0739-A4E4-1389-7360C3593846}"/>
                </a:ext>
              </a:extLst>
            </p:cNvPr>
            <p:cNvSpPr/>
            <p:nvPr/>
          </p:nvSpPr>
          <p:spPr>
            <a:xfrm>
              <a:off x="903048" y="4298672"/>
              <a:ext cx="1693919" cy="855142"/>
            </a:xfrm>
            <a:prstGeom prst="pie">
              <a:avLst>
                <a:gd name="adj1" fmla="val 16208874"/>
                <a:gd name="adj2" fmla="val 9098"/>
              </a:avLst>
            </a:prstGeom>
            <a:solidFill>
              <a:schemeClr val="bg1"/>
            </a:solidFill>
            <a:ln>
              <a:solidFill>
                <a:srgbClr val="8D13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A60B382-CEFB-71F8-6BE8-D90EB04B5377}"/>
              </a:ext>
            </a:extLst>
          </p:cNvPr>
          <p:cNvSpPr/>
          <p:nvPr/>
        </p:nvSpPr>
        <p:spPr>
          <a:xfrm>
            <a:off x="980540" y="2519714"/>
            <a:ext cx="3384130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Low temperature: Insulator without excitations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6D318C2-9035-CEF5-C942-3788B0936895}"/>
              </a:ext>
            </a:extLst>
          </p:cNvPr>
          <p:cNvSpPr/>
          <p:nvPr/>
        </p:nvSpPr>
        <p:spPr>
          <a:xfrm>
            <a:off x="1011274" y="4391043"/>
            <a:ext cx="3384130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Intermediate temperature: Insulator with excitations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9410250-1174-C013-A6F8-94DBCDBA70E0}"/>
              </a:ext>
            </a:extLst>
          </p:cNvPr>
          <p:cNvSpPr/>
          <p:nvPr/>
        </p:nvSpPr>
        <p:spPr>
          <a:xfrm>
            <a:off x="1019859" y="5805263"/>
            <a:ext cx="3384130" cy="471072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High temperature: Metal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69D4333-A4A4-25AF-F924-BFDE2E1B1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24" y="3452888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 atom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4508010"/>
            <a:ext cx="6489700" cy="635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95181"/>
            <a:ext cx="2413000" cy="1117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3275399"/>
            <a:ext cx="4140200" cy="9525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7D0171-17D8-C7E4-3ECD-7A4678B890FF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9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28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He atom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29499" y="2016501"/>
            <a:ext cx="3775925" cy="1056760"/>
          </a:xfrm>
          <a:prstGeom prst="roundRect">
            <a:avLst>
              <a:gd name="adj" fmla="val 1300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orbitals have similar structure as H orbitals and take as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state: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3294415"/>
            <a:ext cx="5067300" cy="571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06" y="4628024"/>
            <a:ext cx="5511800" cy="6223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67156" y="4007681"/>
            <a:ext cx="81555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0207" y="5456613"/>
            <a:ext cx="5327637" cy="558862"/>
            <a:chOff x="1100207" y="4986213"/>
            <a:chExt cx="5327637" cy="558862"/>
          </a:xfrm>
        </p:grpSpPr>
        <p:sp>
          <p:nvSpPr>
            <p:cNvPr id="26" name="Rounded Rectangle 25"/>
            <p:cNvSpPr/>
            <p:nvPr/>
          </p:nvSpPr>
          <p:spPr>
            <a:xfrm>
              <a:off x="1100207" y="4986213"/>
              <a:ext cx="5327637" cy="558862"/>
            </a:xfrm>
            <a:prstGeom prst="roundRect">
              <a:avLst>
                <a:gd name="adj" fmla="val 27842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optimize			  to find lowest energy	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717" y="5078865"/>
              <a:ext cx="804083" cy="35644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56812E-B9E0-6D46-0933-E67CAB4F23FE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9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6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problem:  4 solutions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2166982"/>
            <a:ext cx="27686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04542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are all orthogonal to each other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Pauli: postulate: no math reason, but new physics: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electrons can not be in the same spin-orbital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A90B6-4E4A-D13F-EE6A-1328EE1AB81C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10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79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problem:  4 solutions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are all orthogonal to each other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Pauli: postulate: no math reason, but new physics: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electrons can not be in the same spin-orbital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2030" y="4759630"/>
            <a:ext cx="3893394" cy="712658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 Oh still two states left …. Eh 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38606" y="5181457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Must hold for any basis, see what happens when rotating the spin quantization axis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2F268-6627-3749-F505-84C15DAF1A87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18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3" y="3235206"/>
            <a:ext cx="28194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57" y="3146589"/>
            <a:ext cx="5588000" cy="825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37" y="4228502"/>
            <a:ext cx="5435600" cy="82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52A42F-8781-1F86-1BBC-A705C88FA490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78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5" y="3030120"/>
            <a:ext cx="4127500" cy="1104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0" y="3235206"/>
            <a:ext cx="3479800" cy="345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61F13-5A6A-5434-D985-29FC9A9D9535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7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67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wavefunction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electrons can not be in the same spin-orbital for any basis (anti-symmetrize)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25705"/>
            <a:ext cx="7747000" cy="23876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Pauli: postulate: no math reason, but new physics: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63A58-1336-D593-8689-3F8B2FE58FD1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7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01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wavefunction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electrons can not be in the same spin-orbital for any basis (anti-symmetrize)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Pauli: postulate: no math reason, but new physics: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355DE-F701-0565-FC42-5DCE89242249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7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853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38606" y="2853567"/>
            <a:ext cx="3893394" cy="752100"/>
            <a:chOff x="4638606" y="2853567"/>
            <a:chExt cx="3893394" cy="752100"/>
          </a:xfrm>
        </p:grpSpPr>
        <p:sp>
          <p:nvSpPr>
            <p:cNvPr id="15" name="Rounded Rectangle 14"/>
            <p:cNvSpPr/>
            <p:nvPr/>
          </p:nvSpPr>
          <p:spPr>
            <a:xfrm>
              <a:off x="4638606" y="2853567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Slater determinant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904792"/>
              <a:ext cx="2222500" cy="368300"/>
            </a:xfrm>
            <a:prstGeom prst="rect">
              <a:avLst/>
            </a:prstGeom>
          </p:spPr>
        </p:pic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wavefunction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578C7C9-FCBC-FE92-90B5-C5B9B600A701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5639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695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wavefunction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309"/>
            <a:ext cx="9144000" cy="5197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9C3727-5CE7-18F6-9176-3E91A96CC7FD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4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768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metal insulator transition in VO</a:t>
            </a:r>
            <a:r>
              <a:rPr lang="en-US" baseline="-25000" dirty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verkort_16.pdf">
            <a:extLst>
              <a:ext uri="{FF2B5EF4-FFF2-40B4-BE49-F238E27FC236}">
                <a16:creationId xmlns:a16="http://schemas.microsoft.com/office/drawing/2014/main" id="{D47533DC-F2BA-3901-A1D2-60A800EF6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954361"/>
            <a:ext cx="4429864" cy="5406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06E71-F7AE-1D82-BDB7-B53990B9DE44}"/>
              </a:ext>
            </a:extLst>
          </p:cNvPr>
          <p:cNvSpPr txBox="1"/>
          <p:nvPr/>
        </p:nvSpPr>
        <p:spPr>
          <a:xfrm>
            <a:off x="4427984" y="5845217"/>
            <a:ext cx="156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Marezio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5</a:t>
            </a:r>
            <a:r>
              <a:rPr lang="en-US" sz="1400" dirty="0"/>
              <a:t>, 2541 (1972)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2D255-6A7C-5AEE-CE57-F17AB13D538B}"/>
              </a:ext>
            </a:extLst>
          </p:cNvPr>
          <p:cNvSpPr txBox="1"/>
          <p:nvPr/>
        </p:nvSpPr>
        <p:spPr>
          <a:xfrm>
            <a:off x="7343424" y="2986742"/>
            <a:ext cx="165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P. B. Allen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48</a:t>
            </a:r>
            <a:r>
              <a:rPr lang="en-US" sz="1400" dirty="0"/>
              <a:t>, 4359 (1993)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10E281-9BF7-2DB0-F6EE-758F2B0CD7E8}"/>
              </a:ext>
            </a:extLst>
          </p:cNvPr>
          <p:cNvSpPr/>
          <p:nvPr/>
        </p:nvSpPr>
        <p:spPr>
          <a:xfrm>
            <a:off x="107504" y="1052736"/>
            <a:ext cx="4248471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Optical gap in VO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Picture 10" descr="VO2optics.pdf">
            <a:extLst>
              <a:ext uri="{FF2B5EF4-FFF2-40B4-BE49-F238E27FC236}">
                <a16:creationId xmlns:a16="http://schemas.microsoft.com/office/drawing/2014/main" id="{8A48DD33-44C7-6522-638C-154B15D7A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943"/>
            <a:ext cx="5802361" cy="3268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979A3-E569-CC48-9578-B7F71DAFD6A7}"/>
              </a:ext>
            </a:extLst>
          </p:cNvPr>
          <p:cNvSpPr txBox="1"/>
          <p:nvPr/>
        </p:nvSpPr>
        <p:spPr>
          <a:xfrm>
            <a:off x="316851" y="5665582"/>
            <a:ext cx="2107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H.W. </a:t>
            </a:r>
            <a:r>
              <a:rPr lang="en-US" sz="1400" dirty="0" err="1"/>
              <a:t>Verleur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Phys. Rev. </a:t>
            </a:r>
            <a:r>
              <a:rPr lang="en-US" sz="1400" b="1" dirty="0"/>
              <a:t>172</a:t>
            </a:r>
            <a:r>
              <a:rPr lang="en-US" sz="1400" dirty="0"/>
              <a:t>, 788 (1968)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8E9045-AE96-54C8-8C40-FACE99E800F6}"/>
              </a:ext>
            </a:extLst>
          </p:cNvPr>
          <p:cNvGrpSpPr/>
          <p:nvPr/>
        </p:nvGrpSpPr>
        <p:grpSpPr>
          <a:xfrm>
            <a:off x="971599" y="3122688"/>
            <a:ext cx="1512169" cy="1044672"/>
            <a:chOff x="971599" y="3122688"/>
            <a:chExt cx="1512169" cy="10446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D061A8-B3AC-C21F-E42B-BE4C85DB2499}"/>
                </a:ext>
              </a:extLst>
            </p:cNvPr>
            <p:cNvSpPr/>
            <p:nvPr/>
          </p:nvSpPr>
          <p:spPr>
            <a:xfrm>
              <a:off x="1431658" y="3122688"/>
              <a:ext cx="1052110" cy="522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9312DE-1FF7-19EB-774F-6DC97B0E6762}"/>
                </a:ext>
              </a:extLst>
            </p:cNvPr>
            <p:cNvSpPr/>
            <p:nvPr/>
          </p:nvSpPr>
          <p:spPr>
            <a:xfrm>
              <a:off x="971599" y="3645024"/>
              <a:ext cx="400897" cy="522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58460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5470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wave function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188"/>
            <a:ext cx="4181168" cy="50548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38606" y="3237148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practical, need a different notation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741BA-AC1F-84EF-449C-91F26432C6B0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4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76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2519307"/>
            <a:ext cx="30607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1226120"/>
            <a:ext cx="7810500" cy="1028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977557"/>
            <a:ext cx="3149600" cy="571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4254781"/>
            <a:ext cx="3873500" cy="622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141568"/>
            <a:ext cx="2679700" cy="571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994"/>
            <a:ext cx="9055100" cy="62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4A8F6-2EC0-C509-F040-47EF5840C7F1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9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22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09716"/>
            <a:ext cx="3149600" cy="431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58254"/>
            <a:ext cx="42164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26756"/>
            <a:ext cx="3009900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AF3D3-E102-FFB5-7F41-478056EC9F89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6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26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1266561"/>
            <a:ext cx="1866900" cy="571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3454161"/>
            <a:ext cx="59563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4554311"/>
            <a:ext cx="5270500" cy="622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5692562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302634"/>
            <a:ext cx="1841500" cy="58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37A6EE-8C51-A900-72E0-5AB6F083CCB6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8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98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71078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504901"/>
            <a:ext cx="3149600" cy="431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9024"/>
            <a:ext cx="3149600" cy="571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38606" y="1283894"/>
            <a:ext cx="3893394" cy="24008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Paul: postulate: no math reason, but new physics: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electrons can not be in the same spin-orbital for any basis (anti-symmetrize)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CAFB49-A8FD-D593-42F7-6444ECE0EDC4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6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506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Introducing language –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03726" y="1158920"/>
            <a:ext cx="6728274" cy="1336300"/>
            <a:chOff x="2415726" y="1169050"/>
            <a:chExt cx="6728274" cy="1336300"/>
          </a:xfrm>
        </p:grpSpPr>
        <p:sp>
          <p:nvSpPr>
            <p:cNvPr id="25" name="Rounded Rectangle 24"/>
            <p:cNvSpPr/>
            <p:nvPr/>
          </p:nvSpPr>
          <p:spPr>
            <a:xfrm>
              <a:off x="2415726" y="1169050"/>
              <a:ext cx="6728274" cy="1336300"/>
            </a:xfrm>
            <a:prstGeom prst="roundRect">
              <a:avLst>
                <a:gd name="adj" fmla="val 977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One particle orbital</a:t>
              </a: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With quantum number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235779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063" y="1661970"/>
              <a:ext cx="177800" cy="1651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889790"/>
              <a:ext cx="3060700" cy="5842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803726" y="2718492"/>
            <a:ext cx="6728274" cy="1856823"/>
            <a:chOff x="2415726" y="2721709"/>
            <a:chExt cx="6728274" cy="1856823"/>
          </a:xfrm>
        </p:grpSpPr>
        <p:sp>
          <p:nvSpPr>
            <p:cNvPr id="15" name="Rounded Rectangle 14"/>
            <p:cNvSpPr/>
            <p:nvPr/>
          </p:nvSpPr>
          <p:spPr>
            <a:xfrm>
              <a:off x="2415726" y="2721709"/>
              <a:ext cx="6728274" cy="1856823"/>
            </a:xfrm>
            <a:prstGeom prst="roundRect">
              <a:avLst>
                <a:gd name="adj" fmla="val 9068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Slater determinant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2772935"/>
              <a:ext cx="2222500" cy="3683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3484025"/>
              <a:ext cx="5930900" cy="10287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803726" y="4798587"/>
            <a:ext cx="6728274" cy="1551776"/>
            <a:chOff x="2415726" y="4939706"/>
            <a:chExt cx="6728274" cy="1551776"/>
          </a:xfrm>
        </p:grpSpPr>
        <p:sp>
          <p:nvSpPr>
            <p:cNvPr id="17" name="Rounded Rectangle 16"/>
            <p:cNvSpPr/>
            <p:nvPr/>
          </p:nvSpPr>
          <p:spPr>
            <a:xfrm>
              <a:off x="2415726" y="4939706"/>
              <a:ext cx="6728274" cy="1551776"/>
            </a:xfrm>
            <a:prstGeom prst="roundRect">
              <a:avLst>
                <a:gd name="adj" fmla="val 1126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Many particle wave function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4975075"/>
              <a:ext cx="2247900" cy="368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5712133"/>
              <a:ext cx="6553200" cy="7747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1F6F2E-9A10-1891-413E-E12A28F7F36A}"/>
              </a:ext>
            </a:extLst>
          </p:cNvPr>
          <p:cNvSpPr txBox="1"/>
          <p:nvPr/>
        </p:nvSpPr>
        <p:spPr>
          <a:xfrm>
            <a:off x="563589" y="6554143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10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Operators in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1617140"/>
            <a:ext cx="4775200" cy="1003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204968"/>
            <a:ext cx="5359400" cy="12954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12001" y="1115490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calculate: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2001" y="2766941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85400" y="5309094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Distinguish two cases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Operators in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79698"/>
            <a:ext cx="2336800" cy="1295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34515"/>
            <a:ext cx="1752600" cy="990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00" y="1634515"/>
            <a:ext cx="1270000" cy="990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28517"/>
            <a:ext cx="3898900" cy="1054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4" y="4620998"/>
            <a:ext cx="54864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78500"/>
            <a:ext cx="6070600" cy="1079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particle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particle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Operators in second quantization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19984"/>
            <a:ext cx="38989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84760"/>
            <a:ext cx="6070600" cy="10795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674084"/>
            <a:ext cx="5676900" cy="622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90005"/>
            <a:ext cx="8531999" cy="52587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12000" y="2283807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2000" y="5367076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22758" y="1140836"/>
            <a:ext cx="3009242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Proof: homework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particle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particle operators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Some theoretical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E20A87-9B57-2313-0787-AFE242775E28}"/>
              </a:ext>
            </a:extLst>
          </p:cNvPr>
          <p:cNvSpPr/>
          <p:nvPr/>
        </p:nvSpPr>
        <p:spPr>
          <a:xfrm>
            <a:off x="250825" y="105273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quantization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220C31-B57F-2472-582F-E7E80B511D53}"/>
              </a:ext>
            </a:extLst>
          </p:cNvPr>
          <p:cNvSpPr/>
          <p:nvPr/>
        </p:nvSpPr>
        <p:spPr>
          <a:xfrm>
            <a:off x="250825" y="213285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 theory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Green’s functions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472A4E-8A96-2993-3F81-4D3645AC073C}"/>
              </a:ext>
            </a:extLst>
          </p:cNvPr>
          <p:cNvSpPr/>
          <p:nvPr/>
        </p:nvSpPr>
        <p:spPr>
          <a:xfrm>
            <a:off x="250825" y="3212976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optimization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5A034A-F9DD-3DC4-2EC2-A8D7ADD34A07}"/>
              </a:ext>
            </a:extLst>
          </p:cNvPr>
          <p:cNvSpPr/>
          <p:nvPr/>
        </p:nvSpPr>
        <p:spPr>
          <a:xfrm>
            <a:off x="5143939" y="5122687"/>
            <a:ext cx="3528392" cy="849833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also lecture notes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Youtube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DE99D-B1D1-11B6-56BA-13C8FDEEEB86}"/>
              </a:ext>
            </a:extLst>
          </p:cNvPr>
          <p:cNvSpPr txBox="1"/>
          <p:nvPr/>
        </p:nvSpPr>
        <p:spPr>
          <a:xfrm>
            <a:off x="224794" y="6470684"/>
            <a:ext cx="48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https://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www.youtube.com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/@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MauritsHaverkort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6C46B-7C3A-C75B-F565-3968735C849C}"/>
              </a:ext>
            </a:extLst>
          </p:cNvPr>
          <p:cNvSpPr/>
          <p:nvPr/>
        </p:nvSpPr>
        <p:spPr>
          <a:xfrm>
            <a:off x="129450" y="3133836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05CDD-8071-5A29-209F-AFD001D69E17}"/>
              </a:ext>
            </a:extLst>
          </p:cNvPr>
          <p:cNvSpPr/>
          <p:nvPr/>
        </p:nvSpPr>
        <p:spPr>
          <a:xfrm>
            <a:off x="162175" y="1006035"/>
            <a:ext cx="3771142" cy="10081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665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metal insulator transition in VO</a:t>
            </a:r>
            <a:r>
              <a:rPr lang="en-US" baseline="-25000" dirty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verkort_16.pdf">
            <a:extLst>
              <a:ext uri="{FF2B5EF4-FFF2-40B4-BE49-F238E27FC236}">
                <a16:creationId xmlns:a16="http://schemas.microsoft.com/office/drawing/2014/main" id="{D47533DC-F2BA-3901-A1D2-60A800EF6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954361"/>
            <a:ext cx="4429864" cy="5406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06E71-F7AE-1D82-BDB7-B53990B9DE44}"/>
              </a:ext>
            </a:extLst>
          </p:cNvPr>
          <p:cNvSpPr txBox="1"/>
          <p:nvPr/>
        </p:nvSpPr>
        <p:spPr>
          <a:xfrm>
            <a:off x="4427984" y="5845217"/>
            <a:ext cx="1566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Marezio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5</a:t>
            </a:r>
            <a:r>
              <a:rPr lang="en-US" sz="1400" dirty="0"/>
              <a:t>, 2541 (1972)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2D255-6A7C-5AEE-CE57-F17AB13D538B}"/>
              </a:ext>
            </a:extLst>
          </p:cNvPr>
          <p:cNvSpPr txBox="1"/>
          <p:nvPr/>
        </p:nvSpPr>
        <p:spPr>
          <a:xfrm>
            <a:off x="7343424" y="2986742"/>
            <a:ext cx="1657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P. B. Allen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PRB </a:t>
            </a:r>
            <a:r>
              <a:rPr lang="en-US" sz="1400" b="1" dirty="0"/>
              <a:t>48</a:t>
            </a:r>
            <a:r>
              <a:rPr lang="en-US" sz="1400" dirty="0"/>
              <a:t>, 4359 (1993)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10E281-9BF7-2DB0-F6EE-758F2B0CD7E8}"/>
              </a:ext>
            </a:extLst>
          </p:cNvPr>
          <p:cNvSpPr/>
          <p:nvPr/>
        </p:nvSpPr>
        <p:spPr>
          <a:xfrm>
            <a:off x="107504" y="1052736"/>
            <a:ext cx="4248471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Optical gap in VO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Picture 10" descr="VO2optics.pdf">
            <a:extLst>
              <a:ext uri="{FF2B5EF4-FFF2-40B4-BE49-F238E27FC236}">
                <a16:creationId xmlns:a16="http://schemas.microsoft.com/office/drawing/2014/main" id="{8A48DD33-44C7-6522-638C-154B15D7A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943"/>
            <a:ext cx="5802361" cy="3268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979A3-E569-CC48-9578-B7F71DAFD6A7}"/>
              </a:ext>
            </a:extLst>
          </p:cNvPr>
          <p:cNvSpPr txBox="1"/>
          <p:nvPr/>
        </p:nvSpPr>
        <p:spPr>
          <a:xfrm>
            <a:off x="316851" y="5665582"/>
            <a:ext cx="2107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H.W. </a:t>
            </a:r>
            <a:r>
              <a:rPr lang="en-US" sz="1400" dirty="0" err="1"/>
              <a:t>Verleur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</a:t>
            </a:r>
          </a:p>
          <a:p>
            <a:r>
              <a:rPr lang="en-US" sz="1400" dirty="0"/>
              <a:t>Phys. Rev. </a:t>
            </a:r>
            <a:r>
              <a:rPr lang="en-US" sz="1400" b="1" dirty="0"/>
              <a:t>172</a:t>
            </a:r>
            <a:r>
              <a:rPr lang="en-US" sz="1400" dirty="0"/>
              <a:t>, 788 (1968)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BFB616F-E04B-D8D9-4D06-32A775DFD79A}"/>
              </a:ext>
            </a:extLst>
          </p:cNvPr>
          <p:cNvSpPr/>
          <p:nvPr/>
        </p:nvSpPr>
        <p:spPr>
          <a:xfrm>
            <a:off x="2588529" y="3410720"/>
            <a:ext cx="2775559" cy="522336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Collective phenomena 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Response theory – photon absorption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9C08BE-DD18-7B06-FA8B-5B4102EBC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" y="2744924"/>
            <a:ext cx="9121014" cy="1368152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4F8E458-C631-6832-3C7C-74FD637FCB5B}"/>
              </a:ext>
            </a:extLst>
          </p:cNvPr>
          <p:cNvSpPr/>
          <p:nvPr/>
        </p:nvSpPr>
        <p:spPr>
          <a:xfrm>
            <a:off x="247646" y="4012010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Due to the external electromagnetic field the electron moves in space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FB37CB-2830-7BD1-ED88-A2BBAD7B2740}"/>
              </a:ext>
            </a:extLst>
          </p:cNvPr>
          <p:cNvSpPr/>
          <p:nvPr/>
        </p:nvSpPr>
        <p:spPr>
          <a:xfrm>
            <a:off x="247646" y="4595363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A change in position yields the induced dipole moment (p)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DDC4C4E-2251-C937-FDFF-4C4CE012ACC8}"/>
              </a:ext>
            </a:extLst>
          </p:cNvPr>
          <p:cNvSpPr/>
          <p:nvPr/>
        </p:nvSpPr>
        <p:spPr>
          <a:xfrm>
            <a:off x="247646" y="5178716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 velocity of the electron proportional to the induced current (j)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CB329B-7A70-6DA7-77CE-1C933F16AA24}"/>
              </a:ext>
            </a:extLst>
          </p:cNvPr>
          <p:cNvSpPr/>
          <p:nvPr/>
        </p:nvSpPr>
        <p:spPr>
          <a:xfrm>
            <a:off x="247646" y="5780390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 change in current over time yields the acceleration of the electrons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CA6732-A122-9C76-0884-61E043BD6769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6"/>
              </a:rPr>
              <a:t>Youtube</a:t>
            </a:r>
            <a:endParaRPr lang="en-C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074321-4AB1-D0DB-6A42-65C859327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051787"/>
            <a:ext cx="7277100" cy="14097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FAFFB1C-F26F-06A2-D1F6-EC0CDBBFB84A}"/>
              </a:ext>
            </a:extLst>
          </p:cNvPr>
          <p:cNvSpPr/>
          <p:nvPr/>
        </p:nvSpPr>
        <p:spPr>
          <a:xfrm>
            <a:off x="247646" y="5178715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Absorption is movement against a force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94B856-DEE8-4E59-5E39-F5C13D441A5F}"/>
              </a:ext>
            </a:extLst>
          </p:cNvPr>
          <p:cNvSpPr/>
          <p:nvPr/>
        </p:nvSpPr>
        <p:spPr>
          <a:xfrm>
            <a:off x="285587" y="5786385"/>
            <a:ext cx="8572825" cy="471185"/>
          </a:xfrm>
          <a:prstGeom prst="roundRect">
            <a:avLst>
              <a:gd name="adj" fmla="val 2158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Accelerated electrons radiate photons - diffraction </a:t>
            </a:r>
          </a:p>
        </p:txBody>
      </p:sp>
    </p:spTree>
    <p:extLst>
      <p:ext uri="{BB962C8B-B14F-4D97-AF65-F5344CB8AC3E}">
        <p14:creationId xmlns:p14="http://schemas.microsoft.com/office/powerpoint/2010/main" val="41180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2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Measurements: Response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4F8E458-C631-6832-3C7C-74FD637FCB5B}"/>
              </a:ext>
            </a:extLst>
          </p:cNvPr>
          <p:cNvSpPr/>
          <p:nvPr/>
        </p:nvSpPr>
        <p:spPr>
          <a:xfrm>
            <a:off x="247646" y="1134432"/>
            <a:ext cx="8572825" cy="818946"/>
          </a:xfrm>
          <a:prstGeom prst="roundRect">
            <a:avLst>
              <a:gd name="adj" fmla="val 133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How does the system react when you act on it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Volterra series expansion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25E15-8E95-9B7D-5020-6ACBD20939A0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5"/>
              </a:rPr>
              <a:t>Youtube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010ACD-B286-28BC-07D3-E9BE490D0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5" y="2157910"/>
            <a:ext cx="8633139" cy="328731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DB51E-56FC-3477-EE5E-6AA4FC2EC926}"/>
              </a:ext>
            </a:extLst>
          </p:cNvPr>
          <p:cNvSpPr/>
          <p:nvPr/>
        </p:nvSpPr>
        <p:spPr>
          <a:xfrm>
            <a:off x="247645" y="5479706"/>
            <a:ext cx="8572825" cy="818946"/>
          </a:xfrm>
          <a:prstGeom prst="roundRect">
            <a:avLst>
              <a:gd name="adj" fmla="val 133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Energy conservation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It does not matter if we do our experiment today or tomorrow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7BD516-1AAF-1F7B-B1BE-02E2B8840E42}"/>
              </a:ext>
            </a:extLst>
          </p:cNvPr>
          <p:cNvSpPr/>
          <p:nvPr/>
        </p:nvSpPr>
        <p:spPr>
          <a:xfrm rot="19443583">
            <a:off x="1610877" y="3151849"/>
            <a:ext cx="5606859" cy="1052479"/>
          </a:xfrm>
          <a:prstGeom prst="roundRect">
            <a:avLst>
              <a:gd name="adj" fmla="val 133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400" dirty="0">
                <a:solidFill>
                  <a:schemeClr val="tx1"/>
                </a:solidFill>
              </a:rPr>
              <a:t>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336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Measurements: Response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25E15-8E95-9B7D-5020-6ACBD20939A0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5"/>
              </a:rPr>
              <a:t>Youtube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A84FB-38C2-C3DE-B2E6-93BE623F9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" y="2787369"/>
            <a:ext cx="32131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951D4-500C-4857-440A-7D0647AF4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2" y="3885632"/>
            <a:ext cx="3657600" cy="9398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9481F3-4231-C659-663F-091BCFAC73C8}"/>
              </a:ext>
            </a:extLst>
          </p:cNvPr>
          <p:cNvSpPr/>
          <p:nvPr/>
        </p:nvSpPr>
        <p:spPr>
          <a:xfrm>
            <a:off x="247646" y="1134432"/>
            <a:ext cx="8572825" cy="818946"/>
          </a:xfrm>
          <a:prstGeom prst="roundRect">
            <a:avLst>
              <a:gd name="adj" fmla="val 133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How does the system react when you act on it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Volterra series expansion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CFE10DA-E7D8-BEBE-A788-52ED97786277}"/>
              </a:ext>
            </a:extLst>
          </p:cNvPr>
          <p:cNvSpPr/>
          <p:nvPr/>
        </p:nvSpPr>
        <p:spPr>
          <a:xfrm>
            <a:off x="285587" y="2167566"/>
            <a:ext cx="8572825" cy="505127"/>
          </a:xfrm>
          <a:prstGeom prst="roundRect">
            <a:avLst>
              <a:gd name="adj" fmla="val 1982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Fourier transform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E8B7E3-3093-0273-ABCB-770D3B1B4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" y="5494323"/>
            <a:ext cx="5194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Measurements: Response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25E15-8E95-9B7D-5020-6ACBD20939A0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5"/>
              </a:rPr>
              <a:t>Youtube</a:t>
            </a:r>
            <a:endParaRPr lang="en-CA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9481F3-4231-C659-663F-091BCFAC73C8}"/>
              </a:ext>
            </a:extLst>
          </p:cNvPr>
          <p:cNvSpPr/>
          <p:nvPr/>
        </p:nvSpPr>
        <p:spPr>
          <a:xfrm>
            <a:off x="247646" y="1134432"/>
            <a:ext cx="8572825" cy="818946"/>
          </a:xfrm>
          <a:prstGeom prst="roundRect">
            <a:avLst>
              <a:gd name="adj" fmla="val 133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How does the system react when you act on it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Volterra series expansion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CFE10DA-E7D8-BEBE-A788-52ED97786277}"/>
              </a:ext>
            </a:extLst>
          </p:cNvPr>
          <p:cNvSpPr/>
          <p:nvPr/>
        </p:nvSpPr>
        <p:spPr>
          <a:xfrm>
            <a:off x="285587" y="2167566"/>
            <a:ext cx="8572825" cy="505127"/>
          </a:xfrm>
          <a:prstGeom prst="roundRect">
            <a:avLst>
              <a:gd name="adj" fmla="val 1982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Relation between susceptibility and experimental observables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3B2E6-F368-A6F3-CD66-D7A91543A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66" y="2751494"/>
            <a:ext cx="1917700" cy="63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A9BCF-4738-95BE-0F2C-F83F11F68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97" y="3919225"/>
            <a:ext cx="1752600" cy="596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77BDB-302D-FC0C-054A-4814C3809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97" y="4516125"/>
            <a:ext cx="27305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80AD07-D5AE-7FF4-C3C0-AAD766644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71" y="3914087"/>
            <a:ext cx="3327400" cy="1346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AC893-474D-DEC8-B5AD-7D6F01FCF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34" y="5110392"/>
            <a:ext cx="3009900" cy="647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2B9045-19C7-0897-B3E9-6AC6B12923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2"/>
          <a:stretch/>
        </p:blipFill>
        <p:spPr>
          <a:xfrm>
            <a:off x="2276097" y="5730336"/>
            <a:ext cx="2540000" cy="506976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D5107C8-3E9D-7F9E-A716-9D3E1E72EF74}"/>
              </a:ext>
            </a:extLst>
          </p:cNvPr>
          <p:cNvSpPr/>
          <p:nvPr/>
        </p:nvSpPr>
        <p:spPr>
          <a:xfrm>
            <a:off x="285587" y="2881367"/>
            <a:ext cx="1752600" cy="505127"/>
          </a:xfrm>
          <a:prstGeom prst="roundRect">
            <a:avLst>
              <a:gd name="adj" fmla="val 1982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Polarizability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648606C-FABB-7680-F398-B02CD3E87E5E}"/>
              </a:ext>
            </a:extLst>
          </p:cNvPr>
          <p:cNvSpPr/>
          <p:nvPr/>
        </p:nvSpPr>
        <p:spPr>
          <a:xfrm>
            <a:off x="285587" y="3976633"/>
            <a:ext cx="1752600" cy="505127"/>
          </a:xfrm>
          <a:prstGeom prst="roundRect">
            <a:avLst>
              <a:gd name="adj" fmla="val 1982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Absorption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A03EF8D-0BDC-B19D-F5DA-94070E4877AA}"/>
              </a:ext>
            </a:extLst>
          </p:cNvPr>
          <p:cNvSpPr/>
          <p:nvPr/>
        </p:nvSpPr>
        <p:spPr>
          <a:xfrm>
            <a:off x="285587" y="5121606"/>
            <a:ext cx="1752600" cy="505127"/>
          </a:xfrm>
          <a:prstGeom prst="roundRect">
            <a:avLst>
              <a:gd name="adj" fmla="val 19828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Diffraction</a:t>
            </a:r>
          </a:p>
        </p:txBody>
      </p:sp>
    </p:spTree>
    <p:extLst>
      <p:ext uri="{BB962C8B-B14F-4D97-AF65-F5344CB8AC3E}">
        <p14:creationId xmlns:p14="http://schemas.microsoft.com/office/powerpoint/2010/main" val="465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How to calculate the susceptibility – Kubo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25E15-8E95-9B7D-5020-6ACBD20939A0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5"/>
              </a:rPr>
              <a:t>Youtube</a:t>
            </a:r>
            <a:endParaRPr lang="en-CA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9481F3-4231-C659-663F-091BCFAC73C8}"/>
              </a:ext>
            </a:extLst>
          </p:cNvPr>
          <p:cNvSpPr/>
          <p:nvPr/>
        </p:nvSpPr>
        <p:spPr>
          <a:xfrm>
            <a:off x="247646" y="1134432"/>
            <a:ext cx="8572825" cy="471185"/>
          </a:xfrm>
          <a:prstGeom prst="roundRect">
            <a:avLst>
              <a:gd name="adj" fmla="val 2491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System given by Hamiltonian </a:t>
            </a:r>
            <a:r>
              <a:rPr lang="en-US" sz="2000" i="1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and time dependent perturbation </a:t>
            </a:r>
            <a:r>
              <a:rPr lang="en-US" sz="2000" i="1" dirty="0">
                <a:solidFill>
                  <a:schemeClr val="tx1"/>
                </a:solidFill>
              </a:rPr>
              <a:t>H</a:t>
            </a:r>
            <a:r>
              <a:rPr lang="en-US" sz="2000" i="1" baseline="-250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CEECA-B35B-FD7A-5B37-98B9C7412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6" y="1708394"/>
            <a:ext cx="2260600" cy="4445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D98ED7-A12D-3248-CC92-8D6358BCE51B}"/>
              </a:ext>
            </a:extLst>
          </p:cNvPr>
          <p:cNvSpPr/>
          <p:nvPr/>
        </p:nvSpPr>
        <p:spPr>
          <a:xfrm>
            <a:off x="247645" y="2191965"/>
            <a:ext cx="8572825" cy="471185"/>
          </a:xfrm>
          <a:prstGeom prst="roundRect">
            <a:avLst>
              <a:gd name="adj" fmla="val 2491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With Fourier transforms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0762B5-2507-B74F-CB8F-92B57D07E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2" y="2718855"/>
            <a:ext cx="7099300" cy="78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AB3539-2484-BAAF-1A19-05E2ECC21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19" y="4651136"/>
            <a:ext cx="2743200" cy="520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5FB298-4D47-AC60-0838-FB1717815A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0" y="4081922"/>
            <a:ext cx="5892800" cy="57150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626B10F-C7AA-12BF-A46B-2F705526ECBB}"/>
              </a:ext>
            </a:extLst>
          </p:cNvPr>
          <p:cNvSpPr/>
          <p:nvPr/>
        </p:nvSpPr>
        <p:spPr>
          <a:xfrm>
            <a:off x="244332" y="3524567"/>
            <a:ext cx="8572825" cy="471185"/>
          </a:xfrm>
          <a:prstGeom prst="roundRect">
            <a:avLst>
              <a:gd name="adj" fmla="val 2491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Measure operator </a:t>
            </a:r>
            <a:r>
              <a:rPr lang="en-US" sz="2000" i="1" dirty="0">
                <a:solidFill>
                  <a:schemeClr val="tx1"/>
                </a:solidFill>
              </a:rPr>
              <a:t>O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DFEF45-73EC-14E5-3EC7-4EC938952F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455307" y="5313156"/>
            <a:ext cx="7696200" cy="7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Relation to Fermis golden rule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25E15-8E95-9B7D-5020-6ACBD20939A0}"/>
              </a:ext>
            </a:extLst>
          </p:cNvPr>
          <p:cNvSpPr txBox="1"/>
          <p:nvPr/>
        </p:nvSpPr>
        <p:spPr>
          <a:xfrm>
            <a:off x="247646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5"/>
              </a:rPr>
              <a:t>Youtube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D2C4F-92A9-632F-A967-A0A74878C8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116159" y="980728"/>
            <a:ext cx="8524439" cy="86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53036-E4C9-A556-22E8-CF8DFCB9A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20" y="2150421"/>
            <a:ext cx="7772400" cy="7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lA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760261"/>
            <a:ext cx="2286000" cy="2254250"/>
          </a:xfrm>
          <a:prstGeom prst="rect">
            <a:avLst/>
          </a:prstGeom>
        </p:spPr>
      </p:pic>
      <p:pic>
        <p:nvPicPr>
          <p:cNvPr id="35" name="Picture 34" descr="plB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4503022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039573" y="4742599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49751" y="4416381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4981" y="439225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26462" y="358291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650309" y="3618652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9573" y="2371227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74302" y="2371227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63566" y="3495174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28837" y="3490254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74302" y="3618652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63566" y="2371227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43677" y="3433986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pic>
        <p:nvPicPr>
          <p:cNvPr id="33" name="Picture 32" descr="p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" y="2601513"/>
            <a:ext cx="2286000" cy="2254250"/>
          </a:xfrm>
          <a:prstGeom prst="rect">
            <a:avLst/>
          </a:prstGeom>
        </p:spPr>
      </p:pic>
      <p:pic>
        <p:nvPicPr>
          <p:cNvPr id="34" name="Picture 33" descr="pl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00" y="2601513"/>
            <a:ext cx="228600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8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elay 46"/>
          <p:cNvSpPr/>
          <p:nvPr/>
        </p:nvSpPr>
        <p:spPr>
          <a:xfrm rot="16663366">
            <a:off x="1310806" y="4041426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41028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</a:t>
            </a:r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Excitation energy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654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between lattice, charge, orbital and spin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verkort_16.pdf">
            <a:extLst>
              <a:ext uri="{FF2B5EF4-FFF2-40B4-BE49-F238E27FC236}">
                <a16:creationId xmlns:a16="http://schemas.microsoft.com/office/drawing/2014/main" id="{52A56E1C-BD65-5A50-C9AF-9F9C5D04F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0" y="1214258"/>
            <a:ext cx="8532000" cy="507399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C3B9B1-A3ED-2E78-AD63-06AD35BB808A}"/>
              </a:ext>
            </a:extLst>
          </p:cNvPr>
          <p:cNvSpPr/>
          <p:nvPr/>
        </p:nvSpPr>
        <p:spPr>
          <a:xfrm>
            <a:off x="6444208" y="828180"/>
            <a:ext cx="1152128" cy="521665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lattice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CAEB8C-7E5F-4F45-7987-E71563C84816}"/>
              </a:ext>
            </a:extLst>
          </p:cNvPr>
          <p:cNvSpPr/>
          <p:nvPr/>
        </p:nvSpPr>
        <p:spPr>
          <a:xfrm>
            <a:off x="6633335" y="4869160"/>
            <a:ext cx="1152128" cy="521665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orbital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E9ACAF-822D-9E4E-8402-413C9445759D}"/>
              </a:ext>
            </a:extLst>
          </p:cNvPr>
          <p:cNvSpPr/>
          <p:nvPr/>
        </p:nvSpPr>
        <p:spPr>
          <a:xfrm>
            <a:off x="1835696" y="1988840"/>
            <a:ext cx="1152128" cy="521665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charge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C29D8C-7B28-8ABD-8F62-874E1CBFFB04}"/>
              </a:ext>
            </a:extLst>
          </p:cNvPr>
          <p:cNvSpPr/>
          <p:nvPr/>
        </p:nvSpPr>
        <p:spPr>
          <a:xfrm>
            <a:off x="2051720" y="5122077"/>
            <a:ext cx="1152128" cy="521665"/>
          </a:xfrm>
          <a:prstGeom prst="roundRect">
            <a:avLst>
              <a:gd name="adj" fmla="val 2475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2132092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sitAPESTable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 – with correlations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234274"/>
            <a:ext cx="43910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tAPESTabl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 – with correlations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 – with correlations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0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 – with correlations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Excitation energy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8587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on an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molecule – with correlations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Excitation energy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194809" y="283417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20776" y="2602188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9440" y="203943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18435" y="208992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4809" y="1263914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67146" y="1263914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43521" y="2008165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71184" y="2004907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67146" y="2089929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43521" y="1263914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697" y="193187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67182" y="1066541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5400000">
            <a:off x="2719318" y="3218394"/>
            <a:ext cx="1132077" cy="363652"/>
          </a:xfrm>
          <a:prstGeom prst="curvedConnector3">
            <a:avLst>
              <a:gd name="adj1" fmla="val 365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2382747" y="2201942"/>
            <a:ext cx="2756010" cy="879953"/>
          </a:xfrm>
          <a:prstGeom prst="curvedConnector3">
            <a:avLst>
              <a:gd name="adj1" fmla="val 3442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5675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Challenges in calculation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D2C4F-92A9-632F-A967-A0A74878C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116160" y="980728"/>
            <a:ext cx="7696200" cy="7801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1AA9C9-89EE-0E20-1F4D-2A189F656D73}"/>
              </a:ext>
            </a:extLst>
          </p:cNvPr>
          <p:cNvGrpSpPr/>
          <p:nvPr/>
        </p:nvGrpSpPr>
        <p:grpSpPr>
          <a:xfrm>
            <a:off x="139013" y="2135171"/>
            <a:ext cx="8572825" cy="471185"/>
            <a:chOff x="139013" y="2135171"/>
            <a:chExt cx="8572825" cy="4711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4186ECC-1736-E71E-4A5E-BC8604752475}"/>
                </a:ext>
              </a:extLst>
            </p:cNvPr>
            <p:cNvSpPr/>
            <p:nvPr/>
          </p:nvSpPr>
          <p:spPr>
            <a:xfrm>
              <a:off x="139013" y="2135171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many-body ground-state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7158CA-7262-55A2-3013-4507E8B53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8024" y="2198043"/>
              <a:ext cx="508000" cy="342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C4062-55BD-EEBF-9D79-C90B0BF9D6B1}"/>
              </a:ext>
            </a:extLst>
          </p:cNvPr>
          <p:cNvGrpSpPr/>
          <p:nvPr/>
        </p:nvGrpSpPr>
        <p:grpSpPr>
          <a:xfrm>
            <a:off x="144828" y="2829990"/>
            <a:ext cx="8572825" cy="471185"/>
            <a:chOff x="144828" y="2829990"/>
            <a:chExt cx="8572825" cy="47118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BE08E2-36C3-D69F-27D4-04677709AF9A}"/>
                </a:ext>
              </a:extLst>
            </p:cNvPr>
            <p:cNvSpPr/>
            <p:nvPr/>
          </p:nvSpPr>
          <p:spPr>
            <a:xfrm>
              <a:off x="144828" y="2829990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effect of the operator O on the ground-state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85456E-BFAE-45D3-7FDC-3AEF3303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6256" y="2896400"/>
              <a:ext cx="838200" cy="3429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17ABE9-DC7C-1F61-DA38-BCFB51524E58}"/>
              </a:ext>
            </a:extLst>
          </p:cNvPr>
          <p:cNvGrpSpPr/>
          <p:nvPr/>
        </p:nvGrpSpPr>
        <p:grpSpPr>
          <a:xfrm>
            <a:off x="160582" y="3513248"/>
            <a:ext cx="8572825" cy="471185"/>
            <a:chOff x="160582" y="3513248"/>
            <a:chExt cx="8572825" cy="47118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B740E2F-8A17-28A0-5B62-443E55327C43}"/>
                </a:ext>
              </a:extLst>
            </p:cNvPr>
            <p:cNvSpPr/>
            <p:nvPr/>
          </p:nvSpPr>
          <p:spPr>
            <a:xfrm>
              <a:off x="160582" y="3513248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time evolution of state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115EEC-2B39-5E5B-EA87-ACF408A6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208" y="3609489"/>
              <a:ext cx="838200" cy="3429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697B0E8-7EE1-0573-C6AD-903E334BC6E7}"/>
              </a:ext>
            </a:extLst>
          </p:cNvPr>
          <p:cNvSpPr/>
          <p:nvPr/>
        </p:nvSpPr>
        <p:spPr>
          <a:xfrm>
            <a:off x="139013" y="3429000"/>
            <a:ext cx="8825475" cy="7920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4E9D0-8D56-5476-301B-7D5D314F4ED6}"/>
              </a:ext>
            </a:extLst>
          </p:cNvPr>
          <p:cNvSpPr/>
          <p:nvPr/>
        </p:nvSpPr>
        <p:spPr>
          <a:xfrm>
            <a:off x="116160" y="1936750"/>
            <a:ext cx="8825475" cy="7920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6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The transition operator – photon matter interactions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D2C4F-92A9-632F-A967-A0A74878C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116160" y="980728"/>
            <a:ext cx="7696200" cy="7801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C4062-55BD-EEBF-9D79-C90B0BF9D6B1}"/>
              </a:ext>
            </a:extLst>
          </p:cNvPr>
          <p:cNvGrpSpPr/>
          <p:nvPr/>
        </p:nvGrpSpPr>
        <p:grpSpPr>
          <a:xfrm>
            <a:off x="131641" y="1899578"/>
            <a:ext cx="8572825" cy="471185"/>
            <a:chOff x="144828" y="2829990"/>
            <a:chExt cx="8572825" cy="47118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BE08E2-36C3-D69F-27D4-04677709AF9A}"/>
                </a:ext>
              </a:extLst>
            </p:cNvPr>
            <p:cNvSpPr/>
            <p:nvPr/>
          </p:nvSpPr>
          <p:spPr>
            <a:xfrm>
              <a:off x="144828" y="2829990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effect of the operator O on the ground-state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85456E-BFAE-45D3-7FDC-3AEF3303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6256" y="2896400"/>
              <a:ext cx="838200" cy="342900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E8CD6F-BEEA-2C10-0D7D-B39C5A4100BA}"/>
              </a:ext>
            </a:extLst>
          </p:cNvPr>
          <p:cNvSpPr/>
          <p:nvPr/>
        </p:nvSpPr>
        <p:spPr>
          <a:xfrm>
            <a:off x="116160" y="2582836"/>
            <a:ext cx="8572825" cy="1710260"/>
          </a:xfrm>
          <a:prstGeom prst="roundRect">
            <a:avLst>
              <a:gd name="adj" fmla="val 1017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Photons, neutrons, electrons, … only interact with one electron simultaneously.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FB727-B0CD-DD84-0125-DB71742F8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99" y="3401236"/>
            <a:ext cx="27178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906FB-BFF0-39B9-FC4C-B82D62288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43" y="4502600"/>
            <a:ext cx="1841500" cy="4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E6DC5F-04AF-6224-78A5-7B0167856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99" y="5156604"/>
            <a:ext cx="2844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The transition operator – photon matter interactions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D2C4F-92A9-632F-A967-A0A74878C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116160" y="980728"/>
            <a:ext cx="7696200" cy="7801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C4062-55BD-EEBF-9D79-C90B0BF9D6B1}"/>
              </a:ext>
            </a:extLst>
          </p:cNvPr>
          <p:cNvGrpSpPr/>
          <p:nvPr/>
        </p:nvGrpSpPr>
        <p:grpSpPr>
          <a:xfrm>
            <a:off x="131641" y="1899578"/>
            <a:ext cx="8572825" cy="471185"/>
            <a:chOff x="144828" y="2829990"/>
            <a:chExt cx="8572825" cy="47118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BE08E2-36C3-D69F-27D4-04677709AF9A}"/>
                </a:ext>
              </a:extLst>
            </p:cNvPr>
            <p:cNvSpPr/>
            <p:nvPr/>
          </p:nvSpPr>
          <p:spPr>
            <a:xfrm>
              <a:off x="144828" y="2829990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effect of the operator O on the ground-state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85456E-BFAE-45D3-7FDC-3AEF3303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6256" y="2896400"/>
              <a:ext cx="838200" cy="342900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E8CD6F-BEEA-2C10-0D7D-B39C5A4100BA}"/>
              </a:ext>
            </a:extLst>
          </p:cNvPr>
          <p:cNvSpPr/>
          <p:nvPr/>
        </p:nvSpPr>
        <p:spPr>
          <a:xfrm>
            <a:off x="116160" y="2582836"/>
            <a:ext cx="8572825" cy="1710260"/>
          </a:xfrm>
          <a:prstGeom prst="roundRect">
            <a:avLst>
              <a:gd name="adj" fmla="val 1017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Photons, neutrons, electrons, … only interact with one electron simultaneously.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FB727-B0CD-DD84-0125-DB71742F8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99" y="3401236"/>
            <a:ext cx="27178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906FB-BFF0-39B9-FC4C-B82D62288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825" y="4366230"/>
            <a:ext cx="1841500" cy="4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E6DC5F-04AF-6224-78A5-7B0167856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25" y="4836963"/>
            <a:ext cx="2844800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49352-FB74-015B-D440-E1614703B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3688" y="5294996"/>
            <a:ext cx="7023100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BC7C1-0D12-E9C7-3472-C7CE91C6EF98}"/>
              </a:ext>
            </a:extLst>
          </p:cNvPr>
          <p:cNvSpPr txBox="1"/>
          <p:nvPr/>
        </p:nvSpPr>
        <p:spPr>
          <a:xfrm>
            <a:off x="167133" y="646442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hlinkClick r:id="rId11"/>
              </a:rPr>
              <a:t>Youtube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41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439AE-6D86-9B2F-A2AD-5B28945F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417512"/>
          </a:xfrm>
        </p:spPr>
        <p:txBody>
          <a:bodyPr/>
          <a:lstStyle/>
          <a:p>
            <a:r>
              <a:rPr lang="en-CA" dirty="0"/>
              <a:t>Challenges in calculation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AC51F-A693-9FEA-BCBA-A96DCE0C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0892D-91EA-3C71-AE53-012A3DDD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D2C4F-92A9-632F-A967-A0A74878C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116160" y="980728"/>
            <a:ext cx="7696200" cy="7801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1AA9C9-89EE-0E20-1F4D-2A189F656D73}"/>
              </a:ext>
            </a:extLst>
          </p:cNvPr>
          <p:cNvGrpSpPr/>
          <p:nvPr/>
        </p:nvGrpSpPr>
        <p:grpSpPr>
          <a:xfrm>
            <a:off x="139013" y="2135171"/>
            <a:ext cx="8572825" cy="471185"/>
            <a:chOff x="139013" y="2135171"/>
            <a:chExt cx="8572825" cy="47118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4186ECC-1736-E71E-4A5E-BC8604752475}"/>
                </a:ext>
              </a:extLst>
            </p:cNvPr>
            <p:cNvSpPr/>
            <p:nvPr/>
          </p:nvSpPr>
          <p:spPr>
            <a:xfrm>
              <a:off x="139013" y="2135171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many-body ground-state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7158CA-7262-55A2-3013-4507E8B53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8024" y="2198043"/>
              <a:ext cx="508000" cy="342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C4062-55BD-EEBF-9D79-C90B0BF9D6B1}"/>
              </a:ext>
            </a:extLst>
          </p:cNvPr>
          <p:cNvGrpSpPr/>
          <p:nvPr/>
        </p:nvGrpSpPr>
        <p:grpSpPr>
          <a:xfrm>
            <a:off x="144828" y="2829990"/>
            <a:ext cx="8572825" cy="471185"/>
            <a:chOff x="144828" y="2829990"/>
            <a:chExt cx="8572825" cy="47118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BE08E2-36C3-D69F-27D4-04677709AF9A}"/>
                </a:ext>
              </a:extLst>
            </p:cNvPr>
            <p:cNvSpPr/>
            <p:nvPr/>
          </p:nvSpPr>
          <p:spPr>
            <a:xfrm>
              <a:off x="144828" y="2829990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effect of the operator O on the ground-state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85456E-BFAE-45D3-7FDC-3AEF3303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6256" y="2896400"/>
              <a:ext cx="838200" cy="3429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17ABE9-DC7C-1F61-DA38-BCFB51524E58}"/>
              </a:ext>
            </a:extLst>
          </p:cNvPr>
          <p:cNvGrpSpPr/>
          <p:nvPr/>
        </p:nvGrpSpPr>
        <p:grpSpPr>
          <a:xfrm>
            <a:off x="160582" y="3513248"/>
            <a:ext cx="8572825" cy="471185"/>
            <a:chOff x="160582" y="3513248"/>
            <a:chExt cx="8572825" cy="47118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B740E2F-8A17-28A0-5B62-443E55327C43}"/>
                </a:ext>
              </a:extLst>
            </p:cNvPr>
            <p:cNvSpPr/>
            <p:nvPr/>
          </p:nvSpPr>
          <p:spPr>
            <a:xfrm>
              <a:off x="160582" y="3513248"/>
              <a:ext cx="8572825" cy="471185"/>
            </a:xfrm>
            <a:prstGeom prst="roundRect">
              <a:avLst>
                <a:gd name="adj" fmla="val 21588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Calculate the time evolution of state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115EEC-2B39-5E5B-EA87-ACF408A6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0208" y="3609489"/>
              <a:ext cx="838200" cy="3429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697B0E8-7EE1-0573-C6AD-903E334BC6E7}"/>
              </a:ext>
            </a:extLst>
          </p:cNvPr>
          <p:cNvSpPr/>
          <p:nvPr/>
        </p:nvSpPr>
        <p:spPr>
          <a:xfrm>
            <a:off x="34256" y="2649851"/>
            <a:ext cx="8825475" cy="7920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49808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classes of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 excitations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Resonances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describing correlated Quantum materials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A79A0-74A9-F39C-714E-FAC996B868B7}"/>
              </a:ext>
            </a:extLst>
          </p:cNvPr>
          <p:cNvGrpSpPr/>
          <p:nvPr/>
        </p:nvGrpSpPr>
        <p:grpSpPr>
          <a:xfrm>
            <a:off x="806015" y="4456654"/>
            <a:ext cx="2137100" cy="1585687"/>
            <a:chOff x="806015" y="4456654"/>
            <a:chExt cx="2137100" cy="158568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C38E4A-27F1-4556-9B86-15CB9E2C0887}"/>
                </a:ext>
              </a:extLst>
            </p:cNvPr>
            <p:cNvSpPr/>
            <p:nvPr/>
          </p:nvSpPr>
          <p:spPr>
            <a:xfrm>
              <a:off x="1262423" y="4456654"/>
              <a:ext cx="1680692" cy="85178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C309D47-D3CE-A3D8-35C0-45BF42DDBF3B}"/>
                </a:ext>
              </a:extLst>
            </p:cNvPr>
            <p:cNvSpPr/>
            <p:nvPr/>
          </p:nvSpPr>
          <p:spPr>
            <a:xfrm>
              <a:off x="806015" y="5563212"/>
              <a:ext cx="2015421" cy="479129"/>
            </a:xfrm>
            <a:prstGeom prst="roundRect">
              <a:avLst>
                <a:gd name="adj" fmla="val 27188"/>
              </a:avLst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Coulomb energy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7F11E9-0E1C-7ECD-2D13-29F6FB4F7706}"/>
              </a:ext>
            </a:extLst>
          </p:cNvPr>
          <p:cNvGrpSpPr/>
          <p:nvPr/>
        </p:nvGrpSpPr>
        <p:grpSpPr>
          <a:xfrm>
            <a:off x="1148647" y="3315873"/>
            <a:ext cx="6836999" cy="1338813"/>
            <a:chOff x="1148647" y="3315873"/>
            <a:chExt cx="6836999" cy="13388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68FBA0-E009-1F94-63FA-2CB03EA6E065}"/>
                </a:ext>
              </a:extLst>
            </p:cNvPr>
            <p:cNvSpPr/>
            <p:nvPr/>
          </p:nvSpPr>
          <p:spPr>
            <a:xfrm>
              <a:off x="1148647" y="3315873"/>
              <a:ext cx="3893433" cy="851784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DABF2A6-D095-030D-4E96-D1782AE2BE1D}"/>
                </a:ext>
              </a:extLst>
            </p:cNvPr>
            <p:cNvSpPr/>
            <p:nvPr/>
          </p:nvSpPr>
          <p:spPr>
            <a:xfrm>
              <a:off x="5163351" y="3905571"/>
              <a:ext cx="2822295" cy="749115"/>
            </a:xfrm>
            <a:prstGeom prst="roundRect">
              <a:avLst>
                <a:gd name="adj" fmla="val 16021"/>
              </a:avLst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Potential energy and Darwin term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10804A-FFA2-DAF4-FA91-0865E89D7F15}"/>
              </a:ext>
            </a:extLst>
          </p:cNvPr>
          <p:cNvGrpSpPr/>
          <p:nvPr/>
        </p:nvGrpSpPr>
        <p:grpSpPr>
          <a:xfrm>
            <a:off x="5042080" y="2304382"/>
            <a:ext cx="3741939" cy="1403455"/>
            <a:chOff x="5042080" y="2304382"/>
            <a:chExt cx="3741939" cy="140345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A5CC7-094E-B7D4-6D1F-83A815B31E8C}"/>
                </a:ext>
              </a:extLst>
            </p:cNvPr>
            <p:cNvSpPr/>
            <p:nvPr/>
          </p:nvSpPr>
          <p:spPr>
            <a:xfrm>
              <a:off x="5042080" y="2304382"/>
              <a:ext cx="3049585" cy="851784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3404E2F-4832-849C-746A-DCC4BB5AE8FE}"/>
                </a:ext>
              </a:extLst>
            </p:cNvPr>
            <p:cNvSpPr/>
            <p:nvPr/>
          </p:nvSpPr>
          <p:spPr>
            <a:xfrm>
              <a:off x="6304503" y="3228708"/>
              <a:ext cx="2479516" cy="479129"/>
            </a:xfrm>
            <a:prstGeom prst="roundRect">
              <a:avLst>
                <a:gd name="adj" fmla="val 27188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Spin orbit interaction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0C726E-1761-6AF9-5063-C819F008AC10}"/>
              </a:ext>
            </a:extLst>
          </p:cNvPr>
          <p:cNvGrpSpPr/>
          <p:nvPr/>
        </p:nvGrpSpPr>
        <p:grpSpPr>
          <a:xfrm>
            <a:off x="1574224" y="1243451"/>
            <a:ext cx="6730528" cy="1912715"/>
            <a:chOff x="1574224" y="1243451"/>
            <a:chExt cx="6730528" cy="191271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65EA6BE-FF11-EE52-A9C6-FEFF3C991133}"/>
                </a:ext>
              </a:extLst>
            </p:cNvPr>
            <p:cNvSpPr/>
            <p:nvPr/>
          </p:nvSpPr>
          <p:spPr>
            <a:xfrm>
              <a:off x="1574224" y="2304382"/>
              <a:ext cx="3216893" cy="851784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ECDC019-7214-7A92-7A2D-9BE0F74C6CE6}"/>
                </a:ext>
              </a:extLst>
            </p:cNvPr>
            <p:cNvSpPr/>
            <p:nvPr/>
          </p:nvSpPr>
          <p:spPr>
            <a:xfrm>
              <a:off x="5482457" y="1243451"/>
              <a:ext cx="2822295" cy="749115"/>
            </a:xfrm>
            <a:prstGeom prst="roundRect">
              <a:avLst>
                <a:gd name="adj" fmla="val 1602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Kinetic energy with mass correction term</a:t>
              </a:r>
            </a:p>
          </p:txBody>
        </p:sp>
      </p:grpSp>
      <p:pic>
        <p:nvPicPr>
          <p:cNvPr id="30" name="Picture 29" descr="latex-image-1.pdf">
            <a:extLst>
              <a:ext uri="{FF2B5EF4-FFF2-40B4-BE49-F238E27FC236}">
                <a16:creationId xmlns:a16="http://schemas.microsoft.com/office/drawing/2014/main" id="{95631E7B-4440-444A-F158-F9D2CA706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7" y="1410063"/>
            <a:ext cx="8115300" cy="40386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B0A117-1E03-6C0D-3811-5B751CB48530}"/>
              </a:ext>
            </a:extLst>
          </p:cNvPr>
          <p:cNvSpPr/>
          <p:nvPr/>
        </p:nvSpPr>
        <p:spPr>
          <a:xfrm>
            <a:off x="5163351" y="5427322"/>
            <a:ext cx="3773845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For fixed nuclear positions that define the potential 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F8A641-3FFC-AB2C-4F77-2CB83FFA7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60" y="5812400"/>
            <a:ext cx="635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pic>
        <p:nvPicPr>
          <p:cNvPr id="9" name="Picture 8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2" y="4808902"/>
            <a:ext cx="4319997" cy="8986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888129" y="50805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90551" y="2035349"/>
            <a:ext cx="3286335" cy="3829030"/>
            <a:chOff x="590551" y="2035349"/>
            <a:chExt cx="3286335" cy="3829030"/>
          </a:xfrm>
        </p:grpSpPr>
        <p:sp>
          <p:nvSpPr>
            <p:cNvPr id="27" name="Rounded Rectangle 26"/>
            <p:cNvSpPr/>
            <p:nvPr/>
          </p:nvSpPr>
          <p:spPr>
            <a:xfrm>
              <a:off x="1548553" y="2514166"/>
              <a:ext cx="2328333" cy="844209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Core – valence interaction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1422400" y="2590800"/>
              <a:ext cx="1290320" cy="926515"/>
            </a:xfrm>
            <a:custGeom>
              <a:avLst/>
              <a:gdLst>
                <a:gd name="connsiteX0" fmla="*/ 0 w 1290320"/>
                <a:gd name="connsiteY0" fmla="*/ 0 h 926515"/>
                <a:gd name="connsiteX1" fmla="*/ 518160 w 1290320"/>
                <a:gd name="connsiteY1" fmla="*/ 904240 h 926515"/>
                <a:gd name="connsiteX2" fmla="*/ 1290320 w 1290320"/>
                <a:gd name="connsiteY2" fmla="*/ 650240 h 92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320" h="926515">
                  <a:moveTo>
                    <a:pt x="0" y="0"/>
                  </a:moveTo>
                  <a:cubicBezTo>
                    <a:pt x="151553" y="397933"/>
                    <a:pt x="303107" y="795867"/>
                    <a:pt x="518160" y="904240"/>
                  </a:cubicBezTo>
                  <a:cubicBezTo>
                    <a:pt x="733213" y="1012613"/>
                    <a:pt x="1159933" y="692573"/>
                    <a:pt x="1290320" y="65024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008532" y="3281680"/>
              <a:ext cx="683868" cy="1788160"/>
            </a:xfrm>
            <a:custGeom>
              <a:avLst/>
              <a:gdLst>
                <a:gd name="connsiteX0" fmla="*/ 175868 w 683868"/>
                <a:gd name="connsiteY0" fmla="*/ 1788160 h 1788160"/>
                <a:gd name="connsiteX1" fmla="*/ 419708 w 683868"/>
                <a:gd name="connsiteY1" fmla="*/ 1402080 h 1788160"/>
                <a:gd name="connsiteX2" fmla="*/ 3148 w 683868"/>
                <a:gd name="connsiteY2" fmla="*/ 904240 h 1788160"/>
                <a:gd name="connsiteX3" fmla="*/ 683868 w 683868"/>
                <a:gd name="connsiteY3" fmla="*/ 0 h 178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868" h="1788160">
                  <a:moveTo>
                    <a:pt x="175868" y="1788160"/>
                  </a:moveTo>
                  <a:cubicBezTo>
                    <a:pt x="312181" y="1668780"/>
                    <a:pt x="448495" y="1549400"/>
                    <a:pt x="419708" y="1402080"/>
                  </a:cubicBezTo>
                  <a:cubicBezTo>
                    <a:pt x="390921" y="1254760"/>
                    <a:pt x="-40879" y="1137920"/>
                    <a:pt x="3148" y="904240"/>
                  </a:cubicBezTo>
                  <a:cubicBezTo>
                    <a:pt x="47175" y="670560"/>
                    <a:pt x="683868" y="0"/>
                    <a:pt x="683868" y="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Donut 1"/>
            <p:cNvSpPr/>
            <p:nvPr/>
          </p:nvSpPr>
          <p:spPr>
            <a:xfrm>
              <a:off x="1476619" y="4971943"/>
              <a:ext cx="886068" cy="892436"/>
            </a:xfrm>
            <a:prstGeom prst="donut">
              <a:avLst>
                <a:gd name="adj" fmla="val 809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590551" y="2035349"/>
              <a:ext cx="886068" cy="892436"/>
            </a:xfrm>
            <a:prstGeom prst="donut">
              <a:avLst>
                <a:gd name="adj" fmla="val 8095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87520" y="1635760"/>
            <a:ext cx="681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Q=0</a:t>
            </a:r>
          </a:p>
        </p:txBody>
      </p:sp>
    </p:spTree>
    <p:extLst>
      <p:ext uri="{BB962C8B-B14F-4D97-AF65-F5344CB8AC3E}">
        <p14:creationId xmlns:p14="http://schemas.microsoft.com/office/powerpoint/2010/main" val="16838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66" y="4644645"/>
            <a:ext cx="4327534" cy="1062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Q=0.25</a:t>
            </a:r>
          </a:p>
        </p:txBody>
      </p:sp>
    </p:spTree>
    <p:extLst>
      <p:ext uri="{BB962C8B-B14F-4D97-AF65-F5344CB8AC3E}">
        <p14:creationId xmlns:p14="http://schemas.microsoft.com/office/powerpoint/2010/main" val="42551732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3" y="3303501"/>
            <a:ext cx="4320787" cy="2404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Q=0.5</a:t>
            </a:r>
          </a:p>
        </p:txBody>
      </p:sp>
    </p:spTree>
    <p:extLst>
      <p:ext uri="{BB962C8B-B14F-4D97-AF65-F5344CB8AC3E}">
        <p14:creationId xmlns:p14="http://schemas.microsoft.com/office/powerpoint/2010/main" val="12678587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214" y="1549198"/>
            <a:ext cx="4320786" cy="4158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Q=1.0</a:t>
            </a:r>
          </a:p>
        </p:txBody>
      </p:sp>
    </p:spTree>
    <p:extLst>
      <p:ext uri="{BB962C8B-B14F-4D97-AF65-F5344CB8AC3E}">
        <p14:creationId xmlns:p14="http://schemas.microsoft.com/office/powerpoint/2010/main" val="39827217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5"/>
            <a:ext cx="4331941" cy="4179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Q=1.25</a:t>
            </a:r>
          </a:p>
        </p:txBody>
      </p:sp>
    </p:spTree>
    <p:extLst>
      <p:ext uri="{BB962C8B-B14F-4D97-AF65-F5344CB8AC3E}">
        <p14:creationId xmlns:p14="http://schemas.microsoft.com/office/powerpoint/2010/main" val="9813567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4"/>
            <a:ext cx="4331941" cy="4179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Q=1.5</a:t>
            </a:r>
          </a:p>
        </p:txBody>
      </p:sp>
    </p:spTree>
    <p:extLst>
      <p:ext uri="{BB962C8B-B14F-4D97-AF65-F5344CB8AC3E}">
        <p14:creationId xmlns:p14="http://schemas.microsoft.com/office/powerpoint/2010/main" val="8385121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27604"/>
            <a:ext cx="4328529" cy="417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86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Q=1.75</a:t>
            </a:r>
          </a:p>
        </p:txBody>
      </p:sp>
    </p:spTree>
    <p:extLst>
      <p:ext uri="{BB962C8B-B14F-4D97-AF65-F5344CB8AC3E}">
        <p14:creationId xmlns:p14="http://schemas.microsoft.com/office/powerpoint/2010/main" val="17986750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210" y="1541348"/>
            <a:ext cx="4320000" cy="432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1736" y="5878986"/>
            <a:ext cx="126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523845" y="324582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</p:txBody>
      </p:sp>
      <p:pic>
        <p:nvPicPr>
          <p:cNvPr id="9" name="Picture 8" descr="Haverkort_16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59" y="1541348"/>
            <a:ext cx="4331150" cy="4166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11" name="Chord 10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87520" y="1635760"/>
            <a:ext cx="747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W=1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U=20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Q=2.0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1736" y="1763832"/>
            <a:ext cx="3199064" cy="3666381"/>
            <a:chOff x="5741736" y="1763832"/>
            <a:chExt cx="3199064" cy="3666381"/>
          </a:xfrm>
        </p:grpSpPr>
        <p:sp>
          <p:nvSpPr>
            <p:cNvPr id="26" name="Rounded Rectangle 25"/>
            <p:cNvSpPr/>
            <p:nvPr/>
          </p:nvSpPr>
          <p:spPr>
            <a:xfrm>
              <a:off x="5741736" y="1763832"/>
              <a:ext cx="2328333" cy="524988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Exciton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329680" y="4905225"/>
              <a:ext cx="2611120" cy="524988"/>
            </a:xfrm>
            <a:prstGeom prst="roundRect">
              <a:avLst>
                <a:gd name="adj" fmla="val 229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Continuum edge jump</a:t>
              </a: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7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classes of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1197" y="1479436"/>
            <a:ext cx="2482953" cy="44372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4835684"/>
            <a:ext cx="2482951" cy="9230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 excitations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Resonances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38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_16a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9072" r="6693" b="1517"/>
          <a:stretch/>
        </p:blipFill>
        <p:spPr>
          <a:xfrm>
            <a:off x="355601" y="1225549"/>
            <a:ext cx="8506600" cy="1222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a band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ie 4"/>
          <p:cNvSpPr/>
          <p:nvPr/>
        </p:nvSpPr>
        <p:spPr>
          <a:xfrm>
            <a:off x="-87049" y="2706324"/>
            <a:ext cx="1485815" cy="1532187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9885" y="5645448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-99908" y="2733966"/>
            <a:ext cx="1498674" cy="1504545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49885" y="2525441"/>
            <a:ext cx="0" cy="3489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71599" y="531923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elay 46"/>
          <p:cNvSpPr/>
          <p:nvPr/>
        </p:nvSpPr>
        <p:spPr>
          <a:xfrm rot="3765503">
            <a:off x="392845" y="4280405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9149" y="5418161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43213" y="5311618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averkort_16b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" t="742" r="1170" b="856"/>
          <a:stretch/>
        </p:blipFill>
        <p:spPr>
          <a:xfrm>
            <a:off x="2374900" y="2622549"/>
            <a:ext cx="3502025" cy="3724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550" y="2541529"/>
            <a:ext cx="479425" cy="384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Haverkort x-ray spectroscopy 03A (dragged)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17" t="40152" r="2643" b="7862"/>
          <a:stretch/>
        </p:blipFill>
        <p:spPr>
          <a:xfrm>
            <a:off x="5837718" y="2470150"/>
            <a:ext cx="3138784" cy="39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describing correlated Quantum materials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E7F11E9-0E1C-7ECD-2D13-29F6FB4F7706}"/>
              </a:ext>
            </a:extLst>
          </p:cNvPr>
          <p:cNvGrpSpPr/>
          <p:nvPr/>
        </p:nvGrpSpPr>
        <p:grpSpPr>
          <a:xfrm>
            <a:off x="1148647" y="3315873"/>
            <a:ext cx="6836999" cy="1338813"/>
            <a:chOff x="1148647" y="3315873"/>
            <a:chExt cx="6836999" cy="13388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68FBA0-E009-1F94-63FA-2CB03EA6E065}"/>
                </a:ext>
              </a:extLst>
            </p:cNvPr>
            <p:cNvSpPr/>
            <p:nvPr/>
          </p:nvSpPr>
          <p:spPr>
            <a:xfrm>
              <a:off x="1148647" y="3315873"/>
              <a:ext cx="3893433" cy="851784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DABF2A6-D095-030D-4E96-D1782AE2BE1D}"/>
                </a:ext>
              </a:extLst>
            </p:cNvPr>
            <p:cNvSpPr/>
            <p:nvPr/>
          </p:nvSpPr>
          <p:spPr>
            <a:xfrm>
              <a:off x="5163351" y="3905571"/>
              <a:ext cx="2822295" cy="749115"/>
            </a:xfrm>
            <a:prstGeom prst="roundRect">
              <a:avLst>
                <a:gd name="adj" fmla="val 16021"/>
              </a:avLst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Potential energy and Darwin term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10804A-FFA2-DAF4-FA91-0865E89D7F15}"/>
              </a:ext>
            </a:extLst>
          </p:cNvPr>
          <p:cNvGrpSpPr/>
          <p:nvPr/>
        </p:nvGrpSpPr>
        <p:grpSpPr>
          <a:xfrm>
            <a:off x="5042080" y="2304382"/>
            <a:ext cx="3741939" cy="1403455"/>
            <a:chOff x="5042080" y="2304382"/>
            <a:chExt cx="3741939" cy="140345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A5CC7-094E-B7D4-6D1F-83A815B31E8C}"/>
                </a:ext>
              </a:extLst>
            </p:cNvPr>
            <p:cNvSpPr/>
            <p:nvPr/>
          </p:nvSpPr>
          <p:spPr>
            <a:xfrm>
              <a:off x="5042080" y="2304382"/>
              <a:ext cx="3049585" cy="851784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3404E2F-4832-849C-746A-DCC4BB5AE8FE}"/>
                </a:ext>
              </a:extLst>
            </p:cNvPr>
            <p:cNvSpPr/>
            <p:nvPr/>
          </p:nvSpPr>
          <p:spPr>
            <a:xfrm>
              <a:off x="6304503" y="3228708"/>
              <a:ext cx="2479516" cy="479129"/>
            </a:xfrm>
            <a:prstGeom prst="roundRect">
              <a:avLst>
                <a:gd name="adj" fmla="val 27188"/>
              </a:avLst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Spin orbit interaction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0C726E-1761-6AF9-5063-C819F008AC10}"/>
              </a:ext>
            </a:extLst>
          </p:cNvPr>
          <p:cNvGrpSpPr/>
          <p:nvPr/>
        </p:nvGrpSpPr>
        <p:grpSpPr>
          <a:xfrm>
            <a:off x="1574224" y="1243451"/>
            <a:ext cx="6730528" cy="1912715"/>
            <a:chOff x="1574224" y="1243451"/>
            <a:chExt cx="6730528" cy="191271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65EA6BE-FF11-EE52-A9C6-FEFF3C991133}"/>
                </a:ext>
              </a:extLst>
            </p:cNvPr>
            <p:cNvSpPr/>
            <p:nvPr/>
          </p:nvSpPr>
          <p:spPr>
            <a:xfrm>
              <a:off x="1574224" y="2304382"/>
              <a:ext cx="3216893" cy="851784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ECDC019-7214-7A92-7A2D-9BE0F74C6CE6}"/>
                </a:ext>
              </a:extLst>
            </p:cNvPr>
            <p:cNvSpPr/>
            <p:nvPr/>
          </p:nvSpPr>
          <p:spPr>
            <a:xfrm>
              <a:off x="5482457" y="1243451"/>
              <a:ext cx="2822295" cy="749115"/>
            </a:xfrm>
            <a:prstGeom prst="roundRect">
              <a:avLst>
                <a:gd name="adj" fmla="val 1602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Kinetic energy with mass correction term</a:t>
              </a:r>
            </a:p>
          </p:txBody>
        </p:sp>
      </p:grpSp>
      <p:pic>
        <p:nvPicPr>
          <p:cNvPr id="30" name="Picture 29" descr="latex-image-1.pdf">
            <a:extLst>
              <a:ext uri="{FF2B5EF4-FFF2-40B4-BE49-F238E27FC236}">
                <a16:creationId xmlns:a16="http://schemas.microsoft.com/office/drawing/2014/main" id="{95631E7B-4440-444A-F158-F9D2CA706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7" y="1410063"/>
            <a:ext cx="8115300" cy="40386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B0A117-1E03-6C0D-3811-5B751CB48530}"/>
              </a:ext>
            </a:extLst>
          </p:cNvPr>
          <p:cNvSpPr/>
          <p:nvPr/>
        </p:nvSpPr>
        <p:spPr>
          <a:xfrm>
            <a:off x="5163351" y="5427322"/>
            <a:ext cx="3773845" cy="792088"/>
          </a:xfrm>
          <a:prstGeom prst="roundRect">
            <a:avLst>
              <a:gd name="adj" fmla="val 15907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For fixed nuclear positions that define the potential 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F8A641-3FFC-AB2C-4F77-2CB83FFA7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60" y="5812400"/>
            <a:ext cx="635000" cy="342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D2C75F-8351-C574-234E-7BFB8B84F406}"/>
              </a:ext>
            </a:extLst>
          </p:cNvPr>
          <p:cNvSpPr/>
          <p:nvPr/>
        </p:nvSpPr>
        <p:spPr>
          <a:xfrm>
            <a:off x="971600" y="4280128"/>
            <a:ext cx="1971515" cy="1168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A79A0-74A9-F39C-714E-FAC996B868B7}"/>
              </a:ext>
            </a:extLst>
          </p:cNvPr>
          <p:cNvGrpSpPr/>
          <p:nvPr/>
        </p:nvGrpSpPr>
        <p:grpSpPr>
          <a:xfrm>
            <a:off x="827584" y="4456654"/>
            <a:ext cx="2253817" cy="1808080"/>
            <a:chOff x="827584" y="4456654"/>
            <a:chExt cx="2253817" cy="180808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C38E4A-27F1-4556-9B86-15CB9E2C0887}"/>
                </a:ext>
              </a:extLst>
            </p:cNvPr>
            <p:cNvSpPr/>
            <p:nvPr/>
          </p:nvSpPr>
          <p:spPr>
            <a:xfrm>
              <a:off x="1262423" y="4456654"/>
              <a:ext cx="1680692" cy="851784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C309D47-D3CE-A3D8-35C0-45BF42DDBF3B}"/>
                </a:ext>
              </a:extLst>
            </p:cNvPr>
            <p:cNvSpPr/>
            <p:nvPr/>
          </p:nvSpPr>
          <p:spPr>
            <a:xfrm>
              <a:off x="827584" y="5484964"/>
              <a:ext cx="2253817" cy="779770"/>
            </a:xfrm>
            <a:prstGeom prst="roundRect">
              <a:avLst>
                <a:gd name="adj" fmla="val 27188"/>
              </a:avLst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(Mean-field) Coulomb potential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2CA11F6-A170-727A-E329-B704B1E49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519" y="4692945"/>
            <a:ext cx="952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3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068213" y="1479436"/>
            <a:ext cx="2482953" cy="44372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classes of excitations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1197" y="1479436"/>
            <a:ext cx="2482953" cy="44372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Haverkort_16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8" y="4835684"/>
            <a:ext cx="2482951" cy="92303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Picture 40" descr="Haverkort_16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04" y="1465319"/>
            <a:ext cx="2487855" cy="42900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 excitations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Resonances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0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660" y="1133780"/>
            <a:ext cx="5006340" cy="52692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8" name="Chord 7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20" name="Arc 19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329680" y="3657600"/>
            <a:ext cx="2540000" cy="2067763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absorption spectroscopy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12321" y="1763832"/>
            <a:ext cx="2574407" cy="4423734"/>
            <a:chOff x="-112321" y="1763832"/>
            <a:chExt cx="2574407" cy="4423734"/>
          </a:xfrm>
        </p:grpSpPr>
        <p:sp>
          <p:nvSpPr>
            <p:cNvPr id="5" name="Chord 4"/>
            <p:cNvSpPr/>
            <p:nvPr/>
          </p:nvSpPr>
          <p:spPr>
            <a:xfrm>
              <a:off x="-99908" y="3518765"/>
              <a:ext cx="1486261" cy="1088560"/>
            </a:xfrm>
            <a:prstGeom prst="chord">
              <a:avLst>
                <a:gd name="adj1" fmla="val 16171291"/>
                <a:gd name="adj2" fmla="val 5329122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>
              <a:off x="-99908" y="1954052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476619" y="507292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71599" y="553513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043213" y="2184939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261133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Delay 46"/>
            <p:cNvSpPr/>
            <p:nvPr/>
          </p:nvSpPr>
          <p:spPr>
            <a:xfrm rot="4545343">
              <a:off x="217069" y="3765903"/>
              <a:ext cx="2519102" cy="160569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19" name="Arc 18"/>
            <p:cNvSpPr/>
            <p:nvPr/>
          </p:nvSpPr>
          <p:spPr>
            <a:xfrm>
              <a:off x="-112321" y="3518765"/>
              <a:ext cx="1498674" cy="1088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49885" y="1763832"/>
              <a:ext cx="0" cy="4251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660" y="1133780"/>
            <a:ext cx="5006340" cy="526923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469" y="1694432"/>
            <a:ext cx="2806268" cy="4493134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81000"/>
                </a:srgbClr>
              </a:gs>
              <a:gs pos="100000">
                <a:schemeClr val="accent6">
                  <a:alpha val="81000"/>
                </a:schemeClr>
              </a:gs>
            </a:gsLst>
            <a:lin ang="2160000" scaled="0"/>
            <a:tileRect/>
          </a:gradFill>
          <a:ln w="25400"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74" y="2148406"/>
            <a:ext cx="1390650" cy="457200"/>
          </a:xfrm>
          <a:prstGeom prst="rect">
            <a:avLst/>
          </a:prstGeom>
        </p:spPr>
      </p:pic>
      <p:sp>
        <p:nvSpPr>
          <p:cNvPr id="24" name="Delay 46"/>
          <p:cNvSpPr/>
          <p:nvPr/>
        </p:nvSpPr>
        <p:spPr>
          <a:xfrm rot="4545343">
            <a:off x="217070" y="3765903"/>
            <a:ext cx="2519102" cy="160569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08" y="4973013"/>
            <a:ext cx="139065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033" y="1220125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many body calculations based on parameters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Shot 2013-02-19 at 18.26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1995604"/>
            <a:ext cx="3657600" cy="355600"/>
          </a:xfrm>
          <a:prstGeom prst="rect">
            <a:avLst/>
          </a:prstGeom>
        </p:spPr>
      </p:pic>
      <p:pic>
        <p:nvPicPr>
          <p:cNvPr id="22" name="Picture 21" descr="Screen Shot 2013-02-19 at 18.26.4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2351204"/>
            <a:ext cx="3314700" cy="279400"/>
          </a:xfrm>
          <a:prstGeom prst="rect">
            <a:avLst/>
          </a:prstGeom>
        </p:spPr>
      </p:pic>
      <p:pic>
        <p:nvPicPr>
          <p:cNvPr id="23" name="Picture 22" descr="Screen Shot 2013-02-19 at 18.26.28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225"/>
            <a:ext cx="9144000" cy="1003379"/>
          </a:xfrm>
          <a:prstGeom prst="rect">
            <a:avLst/>
          </a:prstGeom>
        </p:spPr>
      </p:pic>
      <p:pic>
        <p:nvPicPr>
          <p:cNvPr id="24" name="Picture 23" descr="Screen Shot 2013-02-19 at 18.27.1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45" y="1995604"/>
            <a:ext cx="3545159" cy="448439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70693" y="4162982"/>
            <a:ext cx="1459953" cy="10155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92" y="3357702"/>
            <a:ext cx="4872156" cy="31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35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many body calculations based on parameters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creen Shot 2013-02-19 at 18.26.4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1995604"/>
            <a:ext cx="3657600" cy="355600"/>
          </a:xfrm>
          <a:prstGeom prst="rect">
            <a:avLst/>
          </a:prstGeom>
        </p:spPr>
      </p:pic>
      <p:pic>
        <p:nvPicPr>
          <p:cNvPr id="5" name="Picture 4" descr="Screen Shot 2013-02-19 at 18.26.4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7" y="2351204"/>
            <a:ext cx="3314700" cy="279400"/>
          </a:xfrm>
          <a:prstGeom prst="rect">
            <a:avLst/>
          </a:prstGeom>
        </p:spPr>
      </p:pic>
      <p:pic>
        <p:nvPicPr>
          <p:cNvPr id="8" name="Picture 7" descr="Screen Shot 2013-02-19 at 18.26.28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225"/>
            <a:ext cx="9144000" cy="1003379"/>
          </a:xfrm>
          <a:prstGeom prst="rect">
            <a:avLst/>
          </a:prstGeom>
        </p:spPr>
      </p:pic>
      <p:pic>
        <p:nvPicPr>
          <p:cNvPr id="9" name="Picture 8" descr="Screen Shot 2013-02-19 at 18.27.1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145" y="1995604"/>
            <a:ext cx="3545159" cy="4484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70693" y="4162982"/>
            <a:ext cx="1459953" cy="10155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92" y="3357702"/>
            <a:ext cx="4872156" cy="312229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253943" y="1679989"/>
            <a:ext cx="4637913" cy="127911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 of the Coulomb interaction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 of the crystal-field</a:t>
            </a:r>
          </a:p>
        </p:txBody>
      </p:sp>
    </p:spTree>
    <p:extLst>
      <p:ext uri="{BB962C8B-B14F-4D97-AF65-F5344CB8AC3E}">
        <p14:creationId xmlns:p14="http://schemas.microsoft.com/office/powerpoint/2010/main" val="5111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calculate these parameters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100" y="1107392"/>
            <a:ext cx="8252600" cy="5292807"/>
            <a:chOff x="292100" y="1107392"/>
            <a:chExt cx="8252600" cy="5292807"/>
          </a:xfrm>
        </p:grpSpPr>
        <p:pic>
          <p:nvPicPr>
            <p:cNvPr id="2" name="Picture 1" descr="Haverkort_1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" y="1107392"/>
              <a:ext cx="8252600" cy="529280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76500" y="1219200"/>
              <a:ext cx="5918200" cy="17399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572900" y="2959100"/>
              <a:ext cx="2504300" cy="1562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7392" y="1340596"/>
            <a:ext cx="1771507" cy="3088768"/>
            <a:chOff x="-99908" y="2525441"/>
            <a:chExt cx="2561994" cy="3662127"/>
          </a:xfrm>
        </p:grpSpPr>
        <p:sp>
          <p:nvSpPr>
            <p:cNvPr id="10" name="Pie 9"/>
            <p:cNvSpPr/>
            <p:nvPr/>
          </p:nvSpPr>
          <p:spPr>
            <a:xfrm>
              <a:off x="-87049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498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98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/>
            <p:cNvSpPr/>
            <p:nvPr/>
          </p:nvSpPr>
          <p:spPr>
            <a:xfrm>
              <a:off x="-99908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498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766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715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8881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8496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2611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elay 46"/>
            <p:cNvSpPr/>
            <p:nvPr/>
          </p:nvSpPr>
          <p:spPr>
            <a:xfrm rot="3765503">
              <a:off x="392845" y="4280405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391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2p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0432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4326582" y="1324961"/>
            <a:ext cx="3953818" cy="2714561"/>
          </a:xfrm>
          <a:prstGeom prst="roundRect">
            <a:avLst>
              <a:gd name="adj" fmla="val 125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from LDA potential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Wannier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functions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this basis and potential build local Hamiltonian including all local many body interactions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Solve by exact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diagonalization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Phys. Rev. B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17" y="1235343"/>
            <a:ext cx="12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6836" y="6549680"/>
            <a:ext cx="5308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M.W. Haverkort, M.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Zwierzycki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O.K. Andersen, PRB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165113 (2012).</a:t>
            </a:r>
          </a:p>
        </p:txBody>
      </p:sp>
    </p:spTree>
    <p:extLst>
      <p:ext uri="{BB962C8B-B14F-4D97-AF65-F5344CB8AC3E}">
        <p14:creationId xmlns:p14="http://schemas.microsoft.com/office/powerpoint/2010/main" val="4611550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you need to consider when calculating excitons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93505" y="1140996"/>
            <a:ext cx="3738495" cy="462102"/>
          </a:xfrm>
          <a:prstGeom prst="roundRect">
            <a:avLst>
              <a:gd name="adj" fmla="val 1103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d-d excitations in NiO</a:t>
            </a:r>
          </a:p>
        </p:txBody>
      </p:sp>
    </p:spTree>
    <p:extLst>
      <p:ext uri="{BB962C8B-B14F-4D97-AF65-F5344CB8AC3E}">
        <p14:creationId xmlns:p14="http://schemas.microsoft.com/office/powerpoint/2010/main" val="7182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localized states in NiO - excitons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Ni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2+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- 4s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3d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2-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- 2p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9070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Partly filled degenerate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-shell – in LDA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 metal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DA_p_MLFT_04A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09" b="7450"/>
          <a:stretch/>
        </p:blipFill>
        <p:spPr>
          <a:xfrm>
            <a:off x="0" y="1379110"/>
            <a:ext cx="9144000" cy="49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6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 metal: Experimentally it is a good insulator</a:t>
            </a:r>
          </a:p>
        </p:txBody>
      </p:sp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F. J. Morin, Phys. Rev.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93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, 1199 (1954)</a:t>
            </a:r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R. Newman and R. M. Chrenko,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Phys. Rev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114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Room temperature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Optical-gap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3.5 – 4.0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Box 3"/>
          <p:cNvSpPr txBox="1">
            <a:spLocks noChangeArrowheads="1"/>
          </p:cNvSpPr>
          <p:nvPr/>
        </p:nvSpPr>
        <p:spPr bwMode="auto">
          <a:xfrm rot="-5400000">
            <a:off x="-856456" y="3666331"/>
            <a:ext cx="23749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Conductivity 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cm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)</a:t>
            </a:r>
          </a:p>
        </p:txBody>
      </p:sp>
      <p:sp>
        <p:nvSpPr>
          <p:cNvPr id="32777" name="TextBox 10"/>
          <p:cNvSpPr txBox="1">
            <a:spLocks noChangeArrowheads="1"/>
          </p:cNvSpPr>
          <p:nvPr/>
        </p:nvSpPr>
        <p:spPr bwMode="auto">
          <a:xfrm>
            <a:off x="1616075" y="6140450"/>
            <a:ext cx="1604963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Temperature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-1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4959" y="1798498"/>
            <a:ext cx="3260236" cy="1744839"/>
          </a:xfrm>
          <a:prstGeom prst="roundRect">
            <a:avLst>
              <a:gd name="adj" fmla="val 667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d-d excitations inside the optical gap. Week in optics as NiO has inversion symmetry, i.e. they are dipole forbidden</a:t>
            </a:r>
          </a:p>
        </p:txBody>
      </p:sp>
      <p:sp>
        <p:nvSpPr>
          <p:cNvPr id="3" name="Down Arrow 2"/>
          <p:cNvSpPr/>
          <p:nvPr/>
        </p:nvSpPr>
        <p:spPr>
          <a:xfrm>
            <a:off x="4776739" y="3330204"/>
            <a:ext cx="428657" cy="26908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21307</TotalTime>
  <Words>7191</Words>
  <Application>Microsoft Macintosh PowerPoint</Application>
  <PresentationFormat>On-screen Show (4:3)</PresentationFormat>
  <Paragraphs>1952</Paragraphs>
  <Slides>251</Slides>
  <Notes>158</Notes>
  <HiddenSlides>70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251</vt:i4>
      </vt:variant>
    </vt:vector>
  </HeadingPairs>
  <TitlesOfParts>
    <vt:vector size="258" baseType="lpstr">
      <vt:lpstr>Arial</vt:lpstr>
      <vt:lpstr>Calibri</vt:lpstr>
      <vt:lpstr>Helvetica</vt:lpstr>
      <vt:lpstr>Symbol</vt:lpstr>
      <vt:lpstr>Times New Roman</vt:lpstr>
      <vt:lpstr>Standarddesign</vt:lpstr>
      <vt:lpstr>Office Theme</vt:lpstr>
      <vt:lpstr>Maurits W. Haverkort</vt:lpstr>
      <vt:lpstr>X-rays for the study of Quantum materials</vt:lpstr>
      <vt:lpstr>X-rays for the study of Quantum materials</vt:lpstr>
      <vt:lpstr>Example metal insulator transition in VO2</vt:lpstr>
      <vt:lpstr>Example metal insulator transition in VO2</vt:lpstr>
      <vt:lpstr>Example metal insulator transition in VO2</vt:lpstr>
      <vt:lpstr>Interactions between lattice, charge, orbital and spin</vt:lpstr>
      <vt:lpstr>Challenges in describing correlated Quantum materials</vt:lpstr>
      <vt:lpstr>Challenges in describing correlated Quantum materials</vt:lpstr>
      <vt:lpstr>Mean-field calculations – matrix formalism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advanced methods available</vt:lpstr>
      <vt:lpstr>Need advanced tools to measure</vt:lpstr>
      <vt:lpstr>PowerPoint Presentation</vt:lpstr>
      <vt:lpstr>PowerPoint Presentation</vt:lpstr>
      <vt:lpstr>Example XAS on VO2</vt:lpstr>
      <vt:lpstr>Need theory to relate the material properties to the spectra</vt:lpstr>
      <vt:lpstr>Quanty script for a crystal field calculation on Ni in NiO</vt:lpstr>
      <vt:lpstr>Some theoretical background</vt:lpstr>
      <vt:lpstr>Some theoretical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theoretical background</vt:lpstr>
      <vt:lpstr>Response theory – photon absorption</vt:lpstr>
      <vt:lpstr>Measurements: Response theory</vt:lpstr>
      <vt:lpstr>Measurements: Response theory</vt:lpstr>
      <vt:lpstr>Measurements: Response theory</vt:lpstr>
      <vt:lpstr>How to calculate the susceptibility – Kubo</vt:lpstr>
      <vt:lpstr>Relation to Fermis golden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in calculation</vt:lpstr>
      <vt:lpstr>The transition operator – photon matter interactions</vt:lpstr>
      <vt:lpstr>The transition operator – photon matter interactions</vt:lpstr>
      <vt:lpstr>Challenges in calculation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theoretical background</vt:lpstr>
      <vt:lpstr>NiO – Density functional theory</vt:lpstr>
      <vt:lpstr>NiO – Crystal field theory</vt:lpstr>
      <vt:lpstr>NiO – Crystal field theory</vt:lpstr>
      <vt:lpstr>NiO – Crystal field theory</vt:lpstr>
      <vt:lpstr>NiO – Ligand field theory</vt:lpstr>
      <vt:lpstr>NiO – Ligand field theory</vt:lpstr>
      <vt:lpstr>NiO – Ligand field theory</vt:lpstr>
      <vt:lpstr>NiO – Ligand field theory</vt:lpstr>
      <vt:lpstr>NiO – Ligand field theory</vt:lpstr>
      <vt:lpstr>NiO – Ligand field theory</vt:lpstr>
      <vt:lpstr>Obtain a crystal-field from a ligand field Hamiltonian</vt:lpstr>
      <vt:lpstr>Anderson impurity model</vt:lpstr>
      <vt:lpstr>Anderson impurity model</vt:lpstr>
      <vt:lpstr>Example – Auger-Meitner lifetime of core holes</vt:lpstr>
      <vt:lpstr>Auger-Meitner lifetime in Ho – Dy nuclear transition</vt:lpstr>
      <vt:lpstr>Example – Fluorescence lifetime of core holes</vt:lpstr>
      <vt:lpstr>Fluorescence lifetime in Mn – Fe nuclear transition</vt:lpstr>
      <vt:lpstr>Fluorescence lifetime in Mn – Fe nuclear transition</vt:lpstr>
      <vt:lpstr>Fluorescence lifetime in Mn – Fe nuclear transition</vt:lpstr>
      <vt:lpstr>Mixing of states with different photon number</vt:lpstr>
      <vt:lpstr>Resonances in RIXS – Ce f-f transitions</vt:lpstr>
      <vt:lpstr>Dynamical mean-field theory</vt:lpstr>
      <vt:lpstr>DMFT – short introduction</vt:lpstr>
      <vt:lpstr>DMFT – short introduction</vt:lpstr>
      <vt:lpstr>Some theoretical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Heidelberg University - ITP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 initio theory of electron capture spectra</dc:title>
  <dc:subject/>
  <dc:creator>Maurits W. Haverkort</dc:creator>
  <cp:keywords/>
  <dc:description/>
  <cp:lastModifiedBy>M.W.Haverkort</cp:lastModifiedBy>
  <cp:revision>420</cp:revision>
  <cp:lastPrinted>2017-10-03T11:18:13Z</cp:lastPrinted>
  <dcterms:created xsi:type="dcterms:W3CDTF">2011-04-28T13:20:18Z</dcterms:created>
  <dcterms:modified xsi:type="dcterms:W3CDTF">2023-09-29T04:17:44Z</dcterms:modified>
  <cp:category/>
</cp:coreProperties>
</file>