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456" r:id="rId2"/>
    <p:sldId id="467" r:id="rId3"/>
    <p:sldId id="457" r:id="rId4"/>
    <p:sldId id="374" r:id="rId5"/>
    <p:sldId id="342" r:id="rId6"/>
    <p:sldId id="458" r:id="rId7"/>
    <p:sldId id="370" r:id="rId8"/>
    <p:sldId id="343" r:id="rId9"/>
    <p:sldId id="344" r:id="rId10"/>
    <p:sldId id="459" r:id="rId11"/>
    <p:sldId id="460" r:id="rId12"/>
    <p:sldId id="352" r:id="rId13"/>
    <p:sldId id="353" r:id="rId14"/>
    <p:sldId id="349" r:id="rId15"/>
    <p:sldId id="354" r:id="rId16"/>
    <p:sldId id="355" r:id="rId17"/>
    <p:sldId id="356" r:id="rId18"/>
    <p:sldId id="369" r:id="rId19"/>
    <p:sldId id="358" r:id="rId20"/>
    <p:sldId id="357" r:id="rId21"/>
    <p:sldId id="364" r:id="rId22"/>
    <p:sldId id="454" r:id="rId23"/>
    <p:sldId id="361" r:id="rId24"/>
    <p:sldId id="360" r:id="rId25"/>
    <p:sldId id="359" r:id="rId26"/>
    <p:sldId id="362" r:id="rId27"/>
    <p:sldId id="375" r:id="rId28"/>
    <p:sldId id="406" r:id="rId29"/>
    <p:sldId id="405" r:id="rId30"/>
    <p:sldId id="377" r:id="rId31"/>
    <p:sldId id="378" r:id="rId32"/>
    <p:sldId id="379" r:id="rId33"/>
    <p:sldId id="380" r:id="rId34"/>
    <p:sldId id="381" r:id="rId35"/>
    <p:sldId id="382" r:id="rId36"/>
    <p:sldId id="410" r:id="rId37"/>
    <p:sldId id="411" r:id="rId38"/>
    <p:sldId id="412" r:id="rId39"/>
    <p:sldId id="407" r:id="rId40"/>
    <p:sldId id="408" r:id="rId41"/>
    <p:sldId id="409" r:id="rId42"/>
    <p:sldId id="383" r:id="rId43"/>
    <p:sldId id="384" r:id="rId44"/>
    <p:sldId id="385" r:id="rId45"/>
    <p:sldId id="386" r:id="rId46"/>
    <p:sldId id="387" r:id="rId47"/>
    <p:sldId id="388" r:id="rId48"/>
    <p:sldId id="390" r:id="rId49"/>
    <p:sldId id="391" r:id="rId50"/>
    <p:sldId id="392" r:id="rId51"/>
    <p:sldId id="393" r:id="rId52"/>
    <p:sldId id="394" r:id="rId53"/>
    <p:sldId id="395" r:id="rId54"/>
    <p:sldId id="396" r:id="rId55"/>
    <p:sldId id="397" r:id="rId56"/>
    <p:sldId id="398" r:id="rId57"/>
    <p:sldId id="399" r:id="rId58"/>
    <p:sldId id="400" r:id="rId59"/>
    <p:sldId id="401" r:id="rId60"/>
    <p:sldId id="402" r:id="rId61"/>
    <p:sldId id="403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697"/>
    <p:restoredTop sz="93575"/>
  </p:normalViewPr>
  <p:slideViewPr>
    <p:cSldViewPr snapToGrid="0" snapToObjects="1">
      <p:cViewPr>
        <p:scale>
          <a:sx n="115" d="100"/>
          <a:sy n="115" d="100"/>
        </p:scale>
        <p:origin x="-928" y="-1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681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23028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43D-4A9F-C64D-B2B7-9323BAE2406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0E863C-FAA5-584F-BE07-072A4F9371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8F1603-8B6E-4049-B78F-E43C2AA0305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752EEB-5D91-9E4D-A589-02C170D54BE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0B1E1A-0B18-4B4C-9AB9-070071A101A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401F36-29E7-FA40-B180-47DE6E77AB5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A5EB9F-4C06-C24C-9656-5A0775C6467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B357-CC70-8540-B75F-3247BB3FFB9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81865C-D67B-274F-80B8-20684E919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5F891A-232E-C440-BEF1-B8397363ACE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009141-3B63-4345-AAAE-946DDDCB02C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16C09F-EC49-EC41-A2DE-F932FA47811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75418-7092-4D41-B50F-66E1531278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5FB7F3-203A-AD4E-9BC5-B994FA97E6E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DB02-2DEA-4A43-B104-A4CD9B5CD38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C8FDD-57D3-7C4B-9041-2E31D56D3C5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E1E2A-514E-364C-9E26-38570133E7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D6A7A-6709-4B4B-8C87-BBFE664604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A3A197-9777-0E49-8CE1-6BE54905E7B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CE792-2CE1-1946-9BFF-1EE28DCF63C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4A06D-7480-8647-B26D-3B419583180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8F1A-7F15-954D-9438-8A867F922B0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20C5B-E199-0448-9034-0A037BCD9E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BE5020-1F5D-E746-8569-13194EED7F4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DC8E-D874-B645-B451-CEF1922A921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93C7C-C1E8-1C46-AF32-CF2A533314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977820-4BF8-544A-90F9-FD2728DD809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2057-F27D-8D4E-8C9B-8AC249B0CE7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0A71-4465-E44B-A91E-6CB4417A40B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8A9A8-FD9F-F14A-8DA6-BE9D8AC898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AA039-1CF2-F04A-943A-E1C59A8100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22799-876C-B347-A90D-BC1E8DF18DD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00C50-DA9D-1C4B-BF6D-3C70A13EE62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9B6C3-0586-3245-A4C3-A25F8810B2C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A137E-7313-244E-AD53-02DFC23FEAC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C94A7-E69B-8B47-A812-2CDD703EDDA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57BC7-6012-1145-BDAA-A1E3DD0C6E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36149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3EBD3-7D38-354F-9529-538A838E770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5EEDE-9BE2-7646-AF40-906F18AEADA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3CB1E-2945-7447-BB4A-168D909359F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3C296-2359-9341-A82A-D8D30B3AE26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99CE4F-1E26-D648-8DA9-628932530E3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E27BA-891C-744C-925A-78FFA28B959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F0A89-BD4D-7B4A-9E5A-EBA3B3AABCF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1A3B9A-2B45-6642-8780-61ACB84AFEF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B31F-936C-AA47-AF57-B8C388F05B7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CC9E2-BEEC-6641-98FF-D4B928067B2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EF51B4-8474-8E42-B054-D61FE5E92F7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C0A63-DB30-4945-B0B0-C0B1CF4E4C3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9B1D2B5-0307-844C-B4FB-626CC203179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326555-5A43-6741-A4F0-4FDEFC69BF0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896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10/9/19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DFT to </a:t>
            </a:r>
            <a:r>
              <a:rPr lang="en-US" sz="2400" dirty="0" err="1" smtClean="0"/>
              <a:t>multiplet</a:t>
            </a:r>
            <a:r>
              <a:rPr lang="en-US" sz="2400" dirty="0" smtClean="0"/>
              <a:t> ligand field theory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1895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0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lAtom1M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686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lAtom1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8916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000" y="1318079"/>
            <a:chExt cx="7920000" cy="4906000"/>
          </a:xfrm>
        </p:grpSpPr>
        <p:pic>
          <p:nvPicPr>
            <p:cNvPr id="40966" name="Picture 8" descr="plAtom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7" name="Picture 1" descr="plAtom1M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5173663" y="32416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3012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5" name="Picture 1" descr="plWan1M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5326063" y="33940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5" name="Picture 1" descr="plAtom1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82625" y="40401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5060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3" name="Picture 1" descr="plWan1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835025" y="41925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lWa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710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612775" y="1317625"/>
            <a:ext cx="7918450" cy="2520950"/>
            <a:chOff x="612000" y="1318079"/>
            <a:chExt cx="7920000" cy="4906000"/>
          </a:xfrm>
        </p:grpSpPr>
        <p:pic>
          <p:nvPicPr>
            <p:cNvPr id="49164" name="Picture 1" descr="plWan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156" name="Group 9"/>
          <p:cNvGrpSpPr>
            <a:grpSpLocks/>
          </p:cNvGrpSpPr>
          <p:nvPr/>
        </p:nvGrpSpPr>
        <p:grpSpPr bwMode="auto">
          <a:xfrm>
            <a:off x="612775" y="3838575"/>
            <a:ext cx="7918450" cy="2554288"/>
            <a:chOff x="612000" y="1318079"/>
            <a:chExt cx="7920000" cy="4906000"/>
          </a:xfrm>
        </p:grpSpPr>
        <p:pic>
          <p:nvPicPr>
            <p:cNvPr id="49161" name="Picture 10" descr="plAtom2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1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2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855663" y="52562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3663" y="48990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5663" y="28051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73663" y="24479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1203" name="Picture 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530225" y="776288"/>
            <a:ext cx="268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2306638" y="2306638"/>
            <a:ext cx="30051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449263" y="3484563"/>
            <a:ext cx="27701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5629275" y="3546475"/>
            <a:ext cx="2901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aim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4" y="12636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In order to understand materials and their properties theoretically we need to make a model that contains enough information to describe the system and a model that is </a:t>
            </a:r>
            <a:r>
              <a:rPr lang="en-US" sz="2000" smtClean="0">
                <a:solidFill>
                  <a:schemeClr val="tx1"/>
                </a:solidFill>
              </a:rPr>
              <a:t>simple enough such that we can solve 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2774" y="26733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Mean-field theory (</a:t>
            </a:r>
            <a:r>
              <a:rPr lang="en-US" sz="2000" dirty="0" err="1" smtClean="0">
                <a:solidFill>
                  <a:schemeClr val="tx1"/>
                </a:solidFill>
              </a:rPr>
              <a:t>Hartree-fock</a:t>
            </a:r>
            <a:r>
              <a:rPr lang="en-US" sz="2000" dirty="0" smtClean="0">
                <a:solidFill>
                  <a:schemeClr val="tx1"/>
                </a:solidFill>
              </a:rPr>
              <a:t> or DFT within the LDA / Kohn-Sham formalism) is such a model that works for itinerant systems. (Materials and or experiment type)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2774" y="4083048"/>
            <a:ext cx="7918451" cy="819152"/>
          </a:xfrm>
          <a:prstGeom prst="roundRect">
            <a:avLst>
              <a:gd name="adj" fmla="val 1750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Crystal-field theory and Ligand field theory are such models that work for localized experiments </a:t>
            </a:r>
            <a:r>
              <a:rPr lang="en-US" sz="2000" smtClean="0">
                <a:solidFill>
                  <a:schemeClr val="tx1"/>
                </a:solidFill>
              </a:rPr>
              <a:t>and materials.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2775" y="5175248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we reduce the number of parameters in </a:t>
            </a:r>
            <a:r>
              <a:rPr lang="en-US" sz="2000" smtClean="0">
                <a:solidFill>
                  <a:schemeClr val="tx1"/>
                </a:solidFill>
              </a:rPr>
              <a:t>crystal-field theory?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2775" y="5830886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we find models for correlated metals?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675" name="Picture 1" descr="bands_fcc_p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4003"/>
          <a:stretch>
            <a:fillRect/>
          </a:stretch>
        </p:blipFill>
        <p:spPr bwMode="auto">
          <a:xfrm>
            <a:off x="814388" y="1393825"/>
            <a:ext cx="7443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BndsplusDOSL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63644" r="54156" b="10628"/>
          <a:stretch>
            <a:fillRect/>
          </a:stretch>
        </p:blipFill>
        <p:spPr bwMode="auto">
          <a:xfrm>
            <a:off x="790575" y="3656013"/>
            <a:ext cx="7443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02225" y="1393825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Nearest neighbor tight binding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02225" y="3856038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Full DFT calculation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669925" y="61626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384550" y="61626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6488113" y="61626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961313" y="61626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9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7360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736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Box 62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9395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418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9419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24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5942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942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144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46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146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147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147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147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147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981450" y="3338513"/>
            <a:ext cx="914400" cy="6746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7638" y="1528763"/>
            <a:ext cx="914400" cy="903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349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51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351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2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352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352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352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352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NiO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6553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Ni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dirty="0" err="1"/>
              <a:t>NiO</a:t>
            </a:r>
            <a:r>
              <a:rPr lang="en-US" sz="2400" dirty="0"/>
              <a:t> as an example material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Four examples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5" y="126364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MgO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775" y="23113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NiO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775" y="3359149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Alkali metals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24075" y="1263649"/>
            <a:ext cx="640715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Band-structure and </a:t>
            </a:r>
            <a:r>
              <a:rPr lang="en-US" sz="2000" dirty="0" err="1" smtClean="0">
                <a:solidFill>
                  <a:schemeClr val="tx1"/>
                </a:solidFill>
              </a:rPr>
              <a:t>Wannier</a:t>
            </a:r>
            <a:r>
              <a:rPr lang="en-US" sz="2000" dirty="0" smtClean="0">
                <a:solidFill>
                  <a:schemeClr val="tx1"/>
                </a:solidFill>
              </a:rPr>
              <a:t> orbitals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24075" y="2311399"/>
            <a:ext cx="6407150" cy="787402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Band-structure and </a:t>
            </a:r>
            <a:r>
              <a:rPr lang="en-US" sz="2000" dirty="0" err="1" smtClean="0">
                <a:solidFill>
                  <a:schemeClr val="tx1"/>
                </a:solidFill>
              </a:rPr>
              <a:t>Wannier</a:t>
            </a:r>
            <a:r>
              <a:rPr lang="en-US" sz="2000" dirty="0" smtClean="0">
                <a:solidFill>
                  <a:schemeClr val="tx1"/>
                </a:solidFill>
              </a:rPr>
              <a:t> orbitals and a local ligand field model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4075" y="3359149"/>
            <a:ext cx="6407150" cy="889001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Can one make a tight binding model?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16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3375" y="1100138"/>
            <a:ext cx="3657600" cy="1747837"/>
            <a:chOff x="5413828" y="1099567"/>
            <a:chExt cx="3657604" cy="1748862"/>
          </a:xfrm>
        </p:grpSpPr>
        <p:sp>
          <p:nvSpPr>
            <p:cNvPr id="8" name="Donut 7"/>
            <p:cNvSpPr/>
            <p:nvPr/>
          </p:nvSpPr>
          <p:spPr>
            <a:xfrm>
              <a:off x="5413828" y="1296532"/>
              <a:ext cx="3286129" cy="1551897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17243" y="1099567"/>
              <a:ext cx="1754189" cy="52259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s </a:t>
              </a:r>
              <a:r>
                <a:rPr lang="en-US" sz="2000" dirty="0">
                  <a:solidFill>
                    <a:schemeClr val="tx1"/>
                  </a:solidFill>
                </a:rPr>
                <a:t>bond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13375" y="2757488"/>
            <a:ext cx="3676650" cy="1895475"/>
            <a:chOff x="5413827" y="2757713"/>
            <a:chExt cx="3675747" cy="1895929"/>
          </a:xfrm>
        </p:grpSpPr>
        <p:sp>
          <p:nvSpPr>
            <p:cNvPr id="5" name="Donut 4"/>
            <p:cNvSpPr/>
            <p:nvPr/>
          </p:nvSpPr>
          <p:spPr>
            <a:xfrm>
              <a:off x="5413827" y="2757713"/>
              <a:ext cx="3285318" cy="1895929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35818" y="2757713"/>
              <a:ext cx="1753756" cy="520825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  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dirty="0">
                  <a:solidFill>
                    <a:schemeClr val="tx1"/>
                  </a:solidFill>
                </a:rPr>
                <a:t>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TM-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 are very close to atomic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37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50"/>
          <a:stretch>
            <a:fillRect/>
          </a:stretch>
        </p:blipFill>
        <p:spPr bwMode="auto">
          <a:xfrm>
            <a:off x="0" y="1352550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Fit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5781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ent-Up Arrow 11"/>
          <p:cNvSpPr/>
          <p:nvPr/>
        </p:nvSpPr>
        <p:spPr>
          <a:xfrm>
            <a:off x="3409950" y="4770438"/>
            <a:ext cx="1870075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Bent-Up Arrow 12"/>
          <p:cNvSpPr/>
          <p:nvPr/>
        </p:nvSpPr>
        <p:spPr>
          <a:xfrm>
            <a:off x="5942013" y="4770438"/>
            <a:ext cx="1871662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7829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9877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1925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" descr="plOnewbit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157538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90913" y="5094288"/>
            <a:ext cx="1671637" cy="544512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375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39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6019" name="Picture 2" descr="Screen Shot 2015-11-01 at 23.52.4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“O-</a:t>
            </a:r>
            <a:r>
              <a:rPr lang="en-US" sz="2400" i="1" dirty="0"/>
              <a:t>p</a:t>
            </a:r>
            <a:r>
              <a:rPr lang="en-US" sz="2400" dirty="0"/>
              <a:t>”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8067" name="Picture 2" descr="Screen Shot 2015-11-01 at 23.53.1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9144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NiO</a:t>
            </a:r>
            <a:r>
              <a:rPr lang="en-US" sz="2400" dirty="0"/>
              <a:t> in a LDA band-structure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F. J. Morin, Phys. Rev. </a:t>
            </a:r>
            <a:r>
              <a:rPr lang="en-US" sz="1800" b="1"/>
              <a:t>93</a:t>
            </a:r>
            <a:r>
              <a:rPr lang="en-US" sz="1800"/>
              <a:t>, 1199 (1954)</a:t>
            </a: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R. Newman and R. M. Chrenko,</a:t>
            </a:r>
          </a:p>
          <a:p>
            <a:pPr eaLnBrk="1" hangingPunct="1"/>
            <a:r>
              <a:rPr lang="en-US" sz="1800"/>
              <a:t>Phys. Rev </a:t>
            </a:r>
            <a:r>
              <a:rPr lang="en-US" sz="1800" b="1"/>
              <a:t>114</a:t>
            </a:r>
            <a:r>
              <a:rPr lang="en-US" sz="1800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~10</a:t>
            </a:r>
            <a:r>
              <a:rPr lang="en-US" sz="2000" baseline="30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62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0" y="1406525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83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0" y="140652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03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0" y="1392238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24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0" y="1392238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44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0" y="1379538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64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85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05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6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0" y="139700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46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67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878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083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28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49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69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90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10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0" y="2552700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7372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51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0" y="1406525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0723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2771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4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4819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826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0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15297</TotalTime>
  <Words>751</Words>
  <Application>Microsoft Macintosh PowerPoint</Application>
  <PresentationFormat>On-screen Show (4:3)</PresentationFormat>
  <Paragraphs>214</Paragraphs>
  <Slides>61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Calibri</vt:lpstr>
      <vt:lpstr>ＭＳ Ｐゴシック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393</cp:revision>
  <dcterms:created xsi:type="dcterms:W3CDTF">2012-12-04T19:49:57Z</dcterms:created>
  <dcterms:modified xsi:type="dcterms:W3CDTF">2019-10-09T04:05:52Z</dcterms:modified>
  <cp:category/>
</cp:coreProperties>
</file>