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6"/>
  </p:notesMasterIdLst>
  <p:sldIdLst>
    <p:sldId id="421" r:id="rId2"/>
    <p:sldId id="256" r:id="rId3"/>
    <p:sldId id="349" r:id="rId4"/>
    <p:sldId id="590" r:id="rId5"/>
    <p:sldId id="340" r:id="rId6"/>
    <p:sldId id="341" r:id="rId7"/>
    <p:sldId id="342" r:id="rId8"/>
    <p:sldId id="378" r:id="rId9"/>
    <p:sldId id="613" r:id="rId10"/>
    <p:sldId id="614" r:id="rId11"/>
    <p:sldId id="618" r:id="rId12"/>
    <p:sldId id="611" r:id="rId13"/>
    <p:sldId id="425" r:id="rId14"/>
    <p:sldId id="433" r:id="rId15"/>
    <p:sldId id="586" r:id="rId16"/>
    <p:sldId id="434" r:id="rId17"/>
    <p:sldId id="416" r:id="rId18"/>
    <p:sldId id="417" r:id="rId19"/>
    <p:sldId id="437" r:id="rId20"/>
    <p:sldId id="385" r:id="rId21"/>
    <p:sldId id="442" r:id="rId22"/>
    <p:sldId id="438" r:id="rId23"/>
    <p:sldId id="439" r:id="rId24"/>
    <p:sldId id="440" r:id="rId25"/>
    <p:sldId id="441" r:id="rId26"/>
    <p:sldId id="444" r:id="rId27"/>
    <p:sldId id="585" r:id="rId28"/>
    <p:sldId id="446" r:id="rId29"/>
    <p:sldId id="445" r:id="rId30"/>
    <p:sldId id="587" r:id="rId31"/>
    <p:sldId id="447" r:id="rId32"/>
    <p:sldId id="448" r:id="rId33"/>
    <p:sldId id="588" r:id="rId34"/>
    <p:sldId id="698" r:id="rId35"/>
    <p:sldId id="699" r:id="rId36"/>
    <p:sldId id="700" r:id="rId37"/>
    <p:sldId id="701" r:id="rId38"/>
    <p:sldId id="702" r:id="rId39"/>
    <p:sldId id="703" r:id="rId40"/>
    <p:sldId id="704" r:id="rId41"/>
    <p:sldId id="705" r:id="rId42"/>
    <p:sldId id="706" r:id="rId43"/>
    <p:sldId id="387" r:id="rId44"/>
    <p:sldId id="388" r:id="rId45"/>
    <p:sldId id="389" r:id="rId46"/>
    <p:sldId id="390" r:id="rId47"/>
    <p:sldId id="391" r:id="rId48"/>
    <p:sldId id="392" r:id="rId49"/>
    <p:sldId id="393" r:id="rId50"/>
    <p:sldId id="394" r:id="rId51"/>
    <p:sldId id="395" r:id="rId52"/>
    <p:sldId id="396" r:id="rId53"/>
    <p:sldId id="455" r:id="rId54"/>
    <p:sldId id="456" r:id="rId55"/>
    <p:sldId id="552" r:id="rId56"/>
    <p:sldId id="553" r:id="rId57"/>
    <p:sldId id="605" r:id="rId58"/>
    <p:sldId id="606" r:id="rId59"/>
    <p:sldId id="584" r:id="rId60"/>
    <p:sldId id="457" r:id="rId61"/>
    <p:sldId id="559" r:id="rId62"/>
    <p:sldId id="458" r:id="rId63"/>
    <p:sldId id="592" r:id="rId64"/>
    <p:sldId id="460" r:id="rId65"/>
    <p:sldId id="461" r:id="rId66"/>
    <p:sldId id="462" r:id="rId67"/>
    <p:sldId id="464" r:id="rId68"/>
    <p:sldId id="412" r:id="rId69"/>
    <p:sldId id="707" r:id="rId70"/>
    <p:sldId id="708" r:id="rId71"/>
    <p:sldId id="709" r:id="rId72"/>
    <p:sldId id="710" r:id="rId73"/>
    <p:sldId id="711" r:id="rId74"/>
    <p:sldId id="712" r:id="rId75"/>
    <p:sldId id="713" r:id="rId76"/>
    <p:sldId id="714" r:id="rId77"/>
    <p:sldId id="716" r:id="rId78"/>
    <p:sldId id="715" r:id="rId79"/>
    <p:sldId id="729" r:id="rId80"/>
    <p:sldId id="727" r:id="rId81"/>
    <p:sldId id="728" r:id="rId82"/>
    <p:sldId id="717" r:id="rId83"/>
    <p:sldId id="718" r:id="rId84"/>
    <p:sldId id="719" r:id="rId85"/>
    <p:sldId id="720" r:id="rId86"/>
    <p:sldId id="721" r:id="rId87"/>
    <p:sldId id="722" r:id="rId88"/>
    <p:sldId id="723" r:id="rId89"/>
    <p:sldId id="724" r:id="rId90"/>
    <p:sldId id="725" r:id="rId91"/>
    <p:sldId id="726" r:id="rId92"/>
    <p:sldId id="619" r:id="rId93"/>
    <p:sldId id="620" r:id="rId94"/>
    <p:sldId id="621" r:id="rId95"/>
    <p:sldId id="622" r:id="rId96"/>
    <p:sldId id="641" r:id="rId97"/>
    <p:sldId id="629" r:id="rId98"/>
    <p:sldId id="627" r:id="rId99"/>
    <p:sldId id="628" r:id="rId100"/>
    <p:sldId id="623" r:id="rId101"/>
    <p:sldId id="624" r:id="rId102"/>
    <p:sldId id="625" r:id="rId103"/>
    <p:sldId id="626" r:id="rId104"/>
    <p:sldId id="642" r:id="rId105"/>
    <p:sldId id="630" r:id="rId106"/>
    <p:sldId id="636" r:id="rId107"/>
    <p:sldId id="617" r:id="rId108"/>
    <p:sldId id="637" r:id="rId109"/>
    <p:sldId id="638" r:id="rId110"/>
    <p:sldId id="635" r:id="rId111"/>
    <p:sldId id="634" r:id="rId112"/>
    <p:sldId id="633" r:id="rId113"/>
    <p:sldId id="632" r:id="rId114"/>
    <p:sldId id="631" r:id="rId115"/>
    <p:sldId id="639" r:id="rId116"/>
    <p:sldId id="640" r:id="rId117"/>
    <p:sldId id="616" r:id="rId118"/>
    <p:sldId id="657" r:id="rId119"/>
    <p:sldId id="658" r:id="rId120"/>
    <p:sldId id="659" r:id="rId121"/>
    <p:sldId id="660" r:id="rId122"/>
    <p:sldId id="661" r:id="rId123"/>
    <p:sldId id="662" r:id="rId124"/>
    <p:sldId id="663" r:id="rId125"/>
    <p:sldId id="664" r:id="rId126"/>
    <p:sldId id="665" r:id="rId127"/>
    <p:sldId id="666" r:id="rId128"/>
    <p:sldId id="656" r:id="rId129"/>
    <p:sldId id="643" r:id="rId130"/>
    <p:sldId id="644" r:id="rId131"/>
    <p:sldId id="645" r:id="rId132"/>
    <p:sldId id="676" r:id="rId133"/>
    <p:sldId id="677" r:id="rId134"/>
    <p:sldId id="682" r:id="rId135"/>
    <p:sldId id="683" r:id="rId136"/>
    <p:sldId id="684" r:id="rId137"/>
    <p:sldId id="685" r:id="rId138"/>
    <p:sldId id="686" r:id="rId139"/>
    <p:sldId id="687" r:id="rId140"/>
    <p:sldId id="688" r:id="rId141"/>
    <p:sldId id="689" r:id="rId142"/>
    <p:sldId id="690" r:id="rId143"/>
    <p:sldId id="691" r:id="rId144"/>
    <p:sldId id="681" r:id="rId145"/>
    <p:sldId id="678" r:id="rId146"/>
    <p:sldId id="679" r:id="rId147"/>
    <p:sldId id="680" r:id="rId148"/>
    <p:sldId id="675" r:id="rId149"/>
    <p:sldId id="646" r:id="rId150"/>
    <p:sldId id="652" r:id="rId151"/>
    <p:sldId id="651" r:id="rId152"/>
    <p:sldId id="650" r:id="rId153"/>
    <p:sldId id="653" r:id="rId154"/>
    <p:sldId id="609" r:id="rId15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102"/>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432" autoAdjust="0"/>
    <p:restoredTop sz="99661" autoAdjust="0"/>
  </p:normalViewPr>
  <p:slideViewPr>
    <p:cSldViewPr snapToGrid="0" snapToObjects="1">
      <p:cViewPr varScale="1">
        <p:scale>
          <a:sx n="127" d="100"/>
          <a:sy n="127" d="100"/>
        </p:scale>
        <p:origin x="1624" y="184"/>
      </p:cViewPr>
      <p:guideLst>
        <p:guide orient="horz" pos="2160"/>
        <p:guide pos="2880"/>
      </p:guideLst>
    </p:cSldViewPr>
  </p:slideViewPr>
  <p:notesTextViewPr>
    <p:cViewPr>
      <p:scale>
        <a:sx n="100" d="100"/>
        <a:sy n="100" d="100"/>
      </p:scale>
      <p:origin x="0" y="0"/>
    </p:cViewPr>
  </p:notesTextViewPr>
  <p:sorterViewPr>
    <p:cViewPr>
      <p:scale>
        <a:sx n="42" d="100"/>
        <a:sy n="42" d="100"/>
      </p:scale>
      <p:origin x="0" y="2896"/>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notesMaster" Target="notesMasters/notesMaster1.xml"/><Relationship Id="rId157" Type="http://schemas.openxmlformats.org/officeDocument/2006/relationships/presProps" Target="presProps.xml"/><Relationship Id="rId158" Type="http://schemas.openxmlformats.org/officeDocument/2006/relationships/viewProps" Target="viewProps.xml"/><Relationship Id="rId15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0A417F-6B12-4A48-972C-6B6481592202}" type="datetimeFigureOut">
              <a:rPr lang="en-US" smtClean="0"/>
              <a:t>9/25/18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01F300-9633-8144-9510-C9CD1CC6AA4B}" type="slidenum">
              <a:rPr lang="en-US" smtClean="0"/>
              <a:t>‹#›</a:t>
            </a:fld>
            <a:endParaRPr lang="en-US"/>
          </a:p>
        </p:txBody>
      </p:sp>
    </p:spTree>
    <p:extLst>
      <p:ext uri="{BB962C8B-B14F-4D97-AF65-F5344CB8AC3E}">
        <p14:creationId xmlns:p14="http://schemas.microsoft.com/office/powerpoint/2010/main" val="316918402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0.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2.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3.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4.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5.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6.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7.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3.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a:t>
            </a:fld>
            <a:endParaRPr lang="en-US"/>
          </a:p>
        </p:txBody>
      </p:sp>
    </p:spTree>
    <p:extLst>
      <p:ext uri="{BB962C8B-B14F-4D97-AF65-F5344CB8AC3E}">
        <p14:creationId xmlns:p14="http://schemas.microsoft.com/office/powerpoint/2010/main" val="200416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129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139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149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know that the 1s to 2p excitation of H is not in the x-ray range ( ¾ Rydberg, 10.2 </a:t>
            </a:r>
            <a:r>
              <a:rPr lang="en-US" baseline="0" dirty="0" err="1" smtClean="0"/>
              <a:t>eV</a:t>
            </a:r>
            <a:r>
              <a:rPr lang="en-US" baseline="0" dirty="0" smtClean="0"/>
              <a:t>) but all our theories are conveniently rather independent from the actual energy scale. (Linear response does not depend on the value of omega) For the purist replace H by Fe25+ (also a single electron around a nucleus, but as Z=26 in this case the excitation energy is 26^2 * ¾ = 507 Rydberg or 6898 </a:t>
            </a:r>
            <a:r>
              <a:rPr lang="en-US" baseline="0" dirty="0" err="1" smtClean="0"/>
              <a:t>eV</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154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29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a:t>
            </a:fld>
            <a:endParaRPr lang="en-US"/>
          </a:p>
        </p:txBody>
      </p:sp>
    </p:spTree>
    <p:extLst>
      <p:ext uri="{BB962C8B-B14F-4D97-AF65-F5344CB8AC3E}">
        <p14:creationId xmlns:p14="http://schemas.microsoft.com/office/powerpoint/2010/main" val="925258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39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a:t>
            </a:fld>
            <a:endParaRPr lang="en-US"/>
          </a:p>
        </p:txBody>
      </p:sp>
    </p:spTree>
    <p:extLst>
      <p:ext uri="{BB962C8B-B14F-4D97-AF65-F5344CB8AC3E}">
        <p14:creationId xmlns:p14="http://schemas.microsoft.com/office/powerpoint/2010/main" val="925258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49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a:t>
            </a:fld>
            <a:endParaRPr lang="en-US"/>
          </a:p>
        </p:txBody>
      </p:sp>
    </p:spTree>
    <p:extLst>
      <p:ext uri="{BB962C8B-B14F-4D97-AF65-F5344CB8AC3E}">
        <p14:creationId xmlns:p14="http://schemas.microsoft.com/office/powerpoint/2010/main" val="11994384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(12/7/12 17:29) -----</a:t>
            </a:r>
          </a:p>
          <a:p>
            <a:r>
              <a:rPr lang="en-US"/>
              <a:t>Quantitative (real might be offending ...)</a:t>
            </a:r>
          </a:p>
          <a:p>
            <a:r>
              <a:rPr lang="en-US"/>
              <a:t>----- Meeting Notes (12/7/12 18:14) -----</a:t>
            </a:r>
          </a:p>
          <a:p>
            <a:r>
              <a:rPr lang="en-US"/>
              <a:t>What did I do</a:t>
            </a:r>
          </a:p>
          <a:p>
            <a:endParaRPr lang="en-US"/>
          </a:p>
          <a:p>
            <a:r>
              <a:rPr lang="en-US"/>
              <a:t>Development of model based on DFT wannier</a:t>
            </a:r>
          </a:p>
        </p:txBody>
      </p:sp>
      <p:sp>
        <p:nvSpPr>
          <p:cNvPr id="4" name="Slide Number Placeholder 3"/>
          <p:cNvSpPr>
            <a:spLocks noGrp="1"/>
          </p:cNvSpPr>
          <p:nvPr>
            <p:ph type="sldNum" sz="quarter" idx="10"/>
          </p:nvPr>
        </p:nvSpPr>
        <p:spPr/>
        <p:txBody>
          <a:bodyPr/>
          <a:lstStyle/>
          <a:p>
            <a:fld id="{E201F300-9633-8144-9510-C9CD1CC6AA4B}" type="slidenum">
              <a:rPr lang="en-US" smtClean="0"/>
              <a:t>56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59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7</a:t>
            </a:fld>
            <a:endParaRPr lang="en-US"/>
          </a:p>
        </p:txBody>
      </p:sp>
    </p:spTree>
    <p:extLst>
      <p:ext uri="{BB962C8B-B14F-4D97-AF65-F5344CB8AC3E}">
        <p14:creationId xmlns:p14="http://schemas.microsoft.com/office/powerpoint/2010/main" val="16285896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smtClean="0"/>
              <a:t>-</a:t>
            </a:r>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68</a:t>
            </a:fld>
            <a:endParaRPr lang="en-US"/>
          </a:p>
        </p:txBody>
      </p:sp>
    </p:spTree>
    <p:extLst>
      <p:ext uri="{BB962C8B-B14F-4D97-AF65-F5344CB8AC3E}">
        <p14:creationId xmlns:p14="http://schemas.microsoft.com/office/powerpoint/2010/main" val="39108232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69</a:t>
            </a:fld>
            <a:endParaRPr lang="en-US"/>
          </a:p>
        </p:txBody>
      </p:sp>
    </p:spTree>
    <p:extLst>
      <p:ext uri="{BB962C8B-B14F-4D97-AF65-F5344CB8AC3E}">
        <p14:creationId xmlns:p14="http://schemas.microsoft.com/office/powerpoint/2010/main" val="3051119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8</a:t>
            </a:fld>
            <a:endParaRPr lang="en-US"/>
          </a:p>
        </p:txBody>
      </p:sp>
    </p:spTree>
    <p:extLst>
      <p:ext uri="{BB962C8B-B14F-4D97-AF65-F5344CB8AC3E}">
        <p14:creationId xmlns:p14="http://schemas.microsoft.com/office/powerpoint/2010/main" val="29995411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70</a:t>
            </a:fld>
            <a:endParaRPr lang="en-US"/>
          </a:p>
        </p:txBody>
      </p:sp>
    </p:spTree>
    <p:extLst>
      <p:ext uri="{BB962C8B-B14F-4D97-AF65-F5344CB8AC3E}">
        <p14:creationId xmlns:p14="http://schemas.microsoft.com/office/powerpoint/2010/main" val="15102087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82274"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1822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fontAlgn="base">
              <a:spcBef>
                <a:spcPct val="0"/>
              </a:spcBef>
              <a:spcAft>
                <a:spcPct val="0"/>
              </a:spcAft>
            </a:pPr>
            <a:fld id="{84022664-2BB8-DB43-BD73-C34DE4F81963}" type="slidenum">
              <a:rPr lang="en-US"/>
              <a:pPr fontAlgn="base">
                <a:spcBef>
                  <a:spcPct val="0"/>
                </a:spcBef>
                <a:spcAft>
                  <a:spcPct val="0"/>
                </a:spcAft>
              </a:pPr>
              <a:t>71</a:t>
            </a:fld>
            <a:endParaRPr lang="en-US"/>
          </a:p>
        </p:txBody>
      </p:sp>
    </p:spTree>
    <p:extLst>
      <p:ext uri="{BB962C8B-B14F-4D97-AF65-F5344CB8AC3E}">
        <p14:creationId xmlns:p14="http://schemas.microsoft.com/office/powerpoint/2010/main" val="3524112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72</a:t>
            </a:fld>
            <a:endParaRPr lang="en-US"/>
          </a:p>
        </p:txBody>
      </p:sp>
    </p:spTree>
    <p:extLst>
      <p:ext uri="{BB962C8B-B14F-4D97-AF65-F5344CB8AC3E}">
        <p14:creationId xmlns:p14="http://schemas.microsoft.com/office/powerpoint/2010/main" val="20306411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73</a:t>
            </a:fld>
            <a:endParaRPr lang="en-US"/>
          </a:p>
        </p:txBody>
      </p:sp>
    </p:spTree>
    <p:extLst>
      <p:ext uri="{BB962C8B-B14F-4D97-AF65-F5344CB8AC3E}">
        <p14:creationId xmlns:p14="http://schemas.microsoft.com/office/powerpoint/2010/main" val="7657116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74</a:t>
            </a:fld>
            <a:endParaRPr lang="en-US"/>
          </a:p>
        </p:txBody>
      </p:sp>
    </p:spTree>
    <p:extLst>
      <p:ext uri="{BB962C8B-B14F-4D97-AF65-F5344CB8AC3E}">
        <p14:creationId xmlns:p14="http://schemas.microsoft.com/office/powerpoint/2010/main" val="46479438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75</a:t>
            </a:fld>
            <a:endParaRPr lang="en-US"/>
          </a:p>
        </p:txBody>
      </p:sp>
    </p:spTree>
    <p:extLst>
      <p:ext uri="{BB962C8B-B14F-4D97-AF65-F5344CB8AC3E}">
        <p14:creationId xmlns:p14="http://schemas.microsoft.com/office/powerpoint/2010/main" val="4568244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76</a:t>
            </a:fld>
            <a:endParaRPr lang="en-US"/>
          </a:p>
        </p:txBody>
      </p:sp>
    </p:spTree>
    <p:extLst>
      <p:ext uri="{BB962C8B-B14F-4D97-AF65-F5344CB8AC3E}">
        <p14:creationId xmlns:p14="http://schemas.microsoft.com/office/powerpoint/2010/main" val="115723243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77</a:t>
            </a:fld>
            <a:endParaRPr lang="en-US"/>
          </a:p>
        </p:txBody>
      </p:sp>
    </p:spTree>
    <p:extLst>
      <p:ext uri="{BB962C8B-B14F-4D97-AF65-F5344CB8AC3E}">
        <p14:creationId xmlns:p14="http://schemas.microsoft.com/office/powerpoint/2010/main" val="2385563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78</a:t>
            </a:fld>
            <a:endParaRPr lang="en-US"/>
          </a:p>
        </p:txBody>
      </p:sp>
    </p:spTree>
    <p:extLst>
      <p:ext uri="{BB962C8B-B14F-4D97-AF65-F5344CB8AC3E}">
        <p14:creationId xmlns:p14="http://schemas.microsoft.com/office/powerpoint/2010/main" val="9292298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79</a:t>
            </a:fld>
            <a:endParaRPr lang="en-US"/>
          </a:p>
        </p:txBody>
      </p:sp>
    </p:spTree>
    <p:extLst>
      <p:ext uri="{BB962C8B-B14F-4D97-AF65-F5344CB8AC3E}">
        <p14:creationId xmlns:p14="http://schemas.microsoft.com/office/powerpoint/2010/main" val="545813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a:t>
            </a:fld>
            <a:endParaRPr lang="en-US"/>
          </a:p>
        </p:txBody>
      </p:sp>
    </p:spTree>
    <p:extLst>
      <p:ext uri="{BB962C8B-B14F-4D97-AF65-F5344CB8AC3E}">
        <p14:creationId xmlns:p14="http://schemas.microsoft.com/office/powerpoint/2010/main" val="38738625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80</a:t>
            </a:fld>
            <a:endParaRPr lang="en-US"/>
          </a:p>
        </p:txBody>
      </p:sp>
    </p:spTree>
    <p:extLst>
      <p:ext uri="{BB962C8B-B14F-4D97-AF65-F5344CB8AC3E}">
        <p14:creationId xmlns:p14="http://schemas.microsoft.com/office/powerpoint/2010/main" val="3126027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81</a:t>
            </a:fld>
            <a:endParaRPr lang="en-US"/>
          </a:p>
        </p:txBody>
      </p:sp>
    </p:spTree>
    <p:extLst>
      <p:ext uri="{BB962C8B-B14F-4D97-AF65-F5344CB8AC3E}">
        <p14:creationId xmlns:p14="http://schemas.microsoft.com/office/powerpoint/2010/main" val="4215564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82</a:t>
            </a:fld>
            <a:endParaRPr lang="en-US"/>
          </a:p>
        </p:txBody>
      </p:sp>
    </p:spTree>
    <p:extLst>
      <p:ext uri="{BB962C8B-B14F-4D97-AF65-F5344CB8AC3E}">
        <p14:creationId xmlns:p14="http://schemas.microsoft.com/office/powerpoint/2010/main" val="6703665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83</a:t>
            </a:fld>
            <a:endParaRPr lang="en-US"/>
          </a:p>
        </p:txBody>
      </p:sp>
    </p:spTree>
    <p:extLst>
      <p:ext uri="{BB962C8B-B14F-4D97-AF65-F5344CB8AC3E}">
        <p14:creationId xmlns:p14="http://schemas.microsoft.com/office/powerpoint/2010/main" val="151951252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84</a:t>
            </a:fld>
            <a:endParaRPr lang="en-US"/>
          </a:p>
        </p:txBody>
      </p:sp>
    </p:spTree>
    <p:extLst>
      <p:ext uri="{BB962C8B-B14F-4D97-AF65-F5344CB8AC3E}">
        <p14:creationId xmlns:p14="http://schemas.microsoft.com/office/powerpoint/2010/main" val="7113797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85</a:t>
            </a:fld>
            <a:endParaRPr lang="en-US"/>
          </a:p>
        </p:txBody>
      </p:sp>
    </p:spTree>
    <p:extLst>
      <p:ext uri="{BB962C8B-B14F-4D97-AF65-F5344CB8AC3E}">
        <p14:creationId xmlns:p14="http://schemas.microsoft.com/office/powerpoint/2010/main" val="28622364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86</a:t>
            </a:fld>
            <a:endParaRPr lang="en-US"/>
          </a:p>
        </p:txBody>
      </p:sp>
    </p:spTree>
    <p:extLst>
      <p:ext uri="{BB962C8B-B14F-4D97-AF65-F5344CB8AC3E}">
        <p14:creationId xmlns:p14="http://schemas.microsoft.com/office/powerpoint/2010/main" val="139892168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87</a:t>
            </a:fld>
            <a:endParaRPr lang="en-US"/>
          </a:p>
        </p:txBody>
      </p:sp>
    </p:spTree>
    <p:extLst>
      <p:ext uri="{BB962C8B-B14F-4D97-AF65-F5344CB8AC3E}">
        <p14:creationId xmlns:p14="http://schemas.microsoft.com/office/powerpoint/2010/main" val="15123868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88</a:t>
            </a:fld>
            <a:endParaRPr lang="en-US"/>
          </a:p>
        </p:txBody>
      </p:sp>
    </p:spTree>
    <p:extLst>
      <p:ext uri="{BB962C8B-B14F-4D97-AF65-F5344CB8AC3E}">
        <p14:creationId xmlns:p14="http://schemas.microsoft.com/office/powerpoint/2010/main" val="116226848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89</a:t>
            </a:fld>
            <a:endParaRPr lang="en-US"/>
          </a:p>
        </p:txBody>
      </p:sp>
    </p:spTree>
    <p:extLst>
      <p:ext uri="{BB962C8B-B14F-4D97-AF65-F5344CB8AC3E}">
        <p14:creationId xmlns:p14="http://schemas.microsoft.com/office/powerpoint/2010/main" val="18220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10</a:t>
            </a:fld>
            <a:endParaRPr lang="en-US"/>
          </a:p>
        </p:txBody>
      </p:sp>
    </p:spTree>
    <p:extLst>
      <p:ext uri="{BB962C8B-B14F-4D97-AF65-F5344CB8AC3E}">
        <p14:creationId xmlns:p14="http://schemas.microsoft.com/office/powerpoint/2010/main" val="38738625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90</a:t>
            </a:fld>
            <a:endParaRPr lang="en-US"/>
          </a:p>
        </p:txBody>
      </p:sp>
    </p:spTree>
    <p:extLst>
      <p:ext uri="{BB962C8B-B14F-4D97-AF65-F5344CB8AC3E}">
        <p14:creationId xmlns:p14="http://schemas.microsoft.com/office/powerpoint/2010/main" val="19177411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91</a:t>
            </a:fld>
            <a:endParaRPr lang="en-US"/>
          </a:p>
        </p:txBody>
      </p:sp>
    </p:spTree>
    <p:extLst>
      <p:ext uri="{BB962C8B-B14F-4D97-AF65-F5344CB8AC3E}">
        <p14:creationId xmlns:p14="http://schemas.microsoft.com/office/powerpoint/2010/main" val="4473222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99</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11</a:t>
            </a:fld>
            <a:endParaRPr lang="en-US"/>
          </a:p>
        </p:txBody>
      </p:sp>
    </p:spTree>
    <p:extLst>
      <p:ext uri="{BB962C8B-B14F-4D97-AF65-F5344CB8AC3E}">
        <p14:creationId xmlns:p14="http://schemas.microsoft.com/office/powerpoint/2010/main" val="387386257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100</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101</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102</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103</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104</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105</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106</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107</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108</a:t>
            </a:fld>
            <a:endParaRPr lang="en-US"/>
          </a:p>
        </p:txBody>
      </p:sp>
    </p:spTree>
    <p:extLst>
      <p:ext uri="{BB962C8B-B14F-4D97-AF65-F5344CB8AC3E}">
        <p14:creationId xmlns:p14="http://schemas.microsoft.com/office/powerpoint/2010/main" val="118328648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01F300-9633-8144-9510-C9CD1CC6AA4B}" type="slidenum">
              <a:rPr lang="en-US" smtClean="0"/>
              <a:t>109</a:t>
            </a:fld>
            <a:endParaRPr lang="en-US"/>
          </a:p>
        </p:txBody>
      </p:sp>
    </p:spTree>
    <p:extLst>
      <p:ext uri="{BB962C8B-B14F-4D97-AF65-F5344CB8AC3E}">
        <p14:creationId xmlns:p14="http://schemas.microsoft.com/office/powerpoint/2010/main" val="11832864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097FF76-4AC6-874E-82F2-6EB9261E50CC}"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3031331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7FF76-4AC6-874E-82F2-6EB9261E50CC}"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385379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7FF76-4AC6-874E-82F2-6EB9261E50CC}"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576046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097FF76-4AC6-874E-82F2-6EB9261E50CC}"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3724271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97FF76-4AC6-874E-82F2-6EB9261E50CC}" type="datetimeFigureOut">
              <a:rPr lang="en-US" smtClean="0"/>
              <a:t>9/25/18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1355215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097FF76-4AC6-874E-82F2-6EB9261E50CC}" type="datetimeFigureOut">
              <a:rPr lang="en-US" smtClean="0"/>
              <a:t>9/25/18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1956986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097FF76-4AC6-874E-82F2-6EB9261E50CC}" type="datetimeFigureOut">
              <a:rPr lang="en-US" smtClean="0"/>
              <a:t>9/25/18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4061196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097FF76-4AC6-874E-82F2-6EB9261E50CC}" type="datetimeFigureOut">
              <a:rPr lang="en-US" smtClean="0"/>
              <a:t>9/25/18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3895796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97FF76-4AC6-874E-82F2-6EB9261E50CC}" type="datetimeFigureOut">
              <a:rPr lang="en-US" smtClean="0"/>
              <a:t>9/25/18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708946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97FF76-4AC6-874E-82F2-6EB9261E50CC}" type="datetimeFigureOut">
              <a:rPr lang="en-US" smtClean="0"/>
              <a:t>9/25/18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1178291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97FF76-4AC6-874E-82F2-6EB9261E50CC}" type="datetimeFigureOut">
              <a:rPr lang="en-US" smtClean="0"/>
              <a:t>9/25/18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79A6A7-8ABE-FA4B-A6C6-AEF349E11EE0}" type="slidenum">
              <a:rPr lang="en-US" smtClean="0"/>
              <a:t>‹#›</a:t>
            </a:fld>
            <a:endParaRPr lang="en-US"/>
          </a:p>
        </p:txBody>
      </p:sp>
    </p:spTree>
    <p:extLst>
      <p:ext uri="{BB962C8B-B14F-4D97-AF65-F5344CB8AC3E}">
        <p14:creationId xmlns:p14="http://schemas.microsoft.com/office/powerpoint/2010/main" val="13181581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97FF76-4AC6-874E-82F2-6EB9261E50CC}" type="datetimeFigureOut">
              <a:rPr lang="en-US" smtClean="0"/>
              <a:t>9/25/18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79A6A7-8ABE-FA4B-A6C6-AEF349E11EE0}" type="slidenum">
              <a:rPr lang="en-US" smtClean="0"/>
              <a:t>‹#›</a:t>
            </a:fld>
            <a:endParaRPr lang="en-US"/>
          </a:p>
        </p:txBody>
      </p:sp>
    </p:spTree>
    <p:extLst>
      <p:ext uri="{BB962C8B-B14F-4D97-AF65-F5344CB8AC3E}">
        <p14:creationId xmlns:p14="http://schemas.microsoft.com/office/powerpoint/2010/main" val="18729900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quanty.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100.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5"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90.xml"/></Relationships>
</file>

<file path=ppt/slides/_rels/slide101.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5"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91.xml"/></Relationships>
</file>

<file path=ppt/slides/_rels/slide102.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5"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92.xml"/></Relationships>
</file>

<file path=ppt/slides/_rels/slide103.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5"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9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4.xml"/><Relationship Id="rId3" Type="http://schemas.openxmlformats.org/officeDocument/2006/relationships/image" Target="../media/image91.emf"/></Relationships>
</file>

<file path=ppt/slides/_rels/slide105.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5"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9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6.xml"/><Relationship Id="rId3" Type="http://schemas.openxmlformats.org/officeDocument/2006/relationships/image" Target="../media/image93.emf"/></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7.xml"/><Relationship Id="rId3" Type="http://schemas.openxmlformats.org/officeDocument/2006/relationships/image" Target="../media/image94.e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8.xml"/><Relationship Id="rId3" Type="http://schemas.openxmlformats.org/officeDocument/2006/relationships/image" Target="../media/image95.em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9.xml"/><Relationship Id="rId3" Type="http://schemas.openxmlformats.org/officeDocument/2006/relationships/image" Target="../media/image9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0.xml"/><Relationship Id="rId3" Type="http://schemas.openxmlformats.org/officeDocument/2006/relationships/image" Target="../media/image97.emf"/></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1.xml"/><Relationship Id="rId3" Type="http://schemas.openxmlformats.org/officeDocument/2006/relationships/image" Target="../media/image98.emf"/></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2.xml"/><Relationship Id="rId3" Type="http://schemas.openxmlformats.org/officeDocument/2006/relationships/image" Target="../media/image99.emf"/></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3.xml"/><Relationship Id="rId3" Type="http://schemas.openxmlformats.org/officeDocument/2006/relationships/image" Target="../media/image100.e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4.xml"/><Relationship Id="rId3" Type="http://schemas.openxmlformats.org/officeDocument/2006/relationships/image" Target="../media/image101.emf"/></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5.xml"/><Relationship Id="rId3" Type="http://schemas.openxmlformats.org/officeDocument/2006/relationships/image" Target="../media/image102.em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6.xml"/><Relationship Id="rId3" Type="http://schemas.openxmlformats.org/officeDocument/2006/relationships/image" Target="../media/image103.emf"/></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7.xml"/><Relationship Id="rId3" Type="http://schemas.openxmlformats.org/officeDocument/2006/relationships/image" Target="../media/image104.em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8.xml"/><Relationship Id="rId3" Type="http://schemas.openxmlformats.org/officeDocument/2006/relationships/image" Target="../media/image105.emf"/></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9.xml"/><Relationship Id="rId3" Type="http://schemas.openxmlformats.org/officeDocument/2006/relationships/image" Target="../media/image106.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0.xml"/><Relationship Id="rId3" Type="http://schemas.openxmlformats.org/officeDocument/2006/relationships/image" Target="../media/image107.emf"/></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1.xml"/><Relationship Id="rId3" Type="http://schemas.openxmlformats.org/officeDocument/2006/relationships/image" Target="../media/image108.em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2.xml"/><Relationship Id="rId3" Type="http://schemas.openxmlformats.org/officeDocument/2006/relationships/image" Target="../media/image109.emf"/></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3.xml"/><Relationship Id="rId3" Type="http://schemas.openxmlformats.org/officeDocument/2006/relationships/image" Target="../media/image110.emf"/></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4.xml"/><Relationship Id="rId3" Type="http://schemas.openxmlformats.org/officeDocument/2006/relationships/image" Target="../media/image111.emf"/></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5.xml"/><Relationship Id="rId3" Type="http://schemas.openxmlformats.org/officeDocument/2006/relationships/image" Target="../media/image112.em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6.xml"/><Relationship Id="rId3" Type="http://schemas.openxmlformats.org/officeDocument/2006/relationships/image" Target="../media/image113.em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7.xml"/><Relationship Id="rId3" Type="http://schemas.openxmlformats.org/officeDocument/2006/relationships/image" Target="../media/image114.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8.xml"/><Relationship Id="rId3" Type="http://schemas.openxmlformats.org/officeDocument/2006/relationships/image" Target="../media/image115.emf"/></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9.xml"/><Relationship Id="rId3" Type="http://schemas.openxmlformats.org/officeDocument/2006/relationships/image" Target="../media/image116.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0.xml"/><Relationship Id="rId3" Type="http://schemas.openxmlformats.org/officeDocument/2006/relationships/image" Target="../media/image117.emf"/></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1.xml"/><Relationship Id="rId3" Type="http://schemas.openxmlformats.org/officeDocument/2006/relationships/image" Target="../media/image118.emf"/></Relationships>
</file>

<file path=ppt/slides/_rels/slide132.xml.rels><?xml version="1.0" encoding="UTF-8" standalone="yes"?>
<Relationships xmlns="http://schemas.openxmlformats.org/package/2006/relationships"><Relationship Id="rId3" Type="http://schemas.openxmlformats.org/officeDocument/2006/relationships/image" Target="../media/image115.emf"/><Relationship Id="rId4" Type="http://schemas.openxmlformats.org/officeDocument/2006/relationships/image" Target="../media/image119.emf"/><Relationship Id="rId1" Type="http://schemas.openxmlformats.org/officeDocument/2006/relationships/slideLayout" Target="../slideLayouts/slideLayout6.xml"/><Relationship Id="rId2" Type="http://schemas.openxmlformats.org/officeDocument/2006/relationships/notesSlide" Target="../notesSlides/notesSlide12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3.xml"/><Relationship Id="rId3" Type="http://schemas.openxmlformats.org/officeDocument/2006/relationships/image" Target="../media/image120.em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5.xml"/><Relationship Id="rId3" Type="http://schemas.openxmlformats.org/officeDocument/2006/relationships/image" Target="../media/image121.emf"/></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6.xml"/><Relationship Id="rId3" Type="http://schemas.openxmlformats.org/officeDocument/2006/relationships/image" Target="../media/image122.emf"/></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7.xml"/><Relationship Id="rId3" Type="http://schemas.openxmlformats.org/officeDocument/2006/relationships/image" Target="../media/image123.em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8.xml"/><Relationship Id="rId3" Type="http://schemas.openxmlformats.org/officeDocument/2006/relationships/image" Target="../media/image124.emf"/></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9.xml"/><Relationship Id="rId3" Type="http://schemas.openxmlformats.org/officeDocument/2006/relationships/image" Target="../media/image125.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e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0.xml"/><Relationship Id="rId3" Type="http://schemas.openxmlformats.org/officeDocument/2006/relationships/image" Target="../media/image126.emf"/></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1.xml"/><Relationship Id="rId3" Type="http://schemas.openxmlformats.org/officeDocument/2006/relationships/image" Target="../media/image127.emf"/></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2.xml"/><Relationship Id="rId3" Type="http://schemas.openxmlformats.org/officeDocument/2006/relationships/image" Target="../media/image128.emf"/></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3.xml"/><Relationship Id="rId3" Type="http://schemas.openxmlformats.org/officeDocument/2006/relationships/image" Target="../media/image129.emf"/></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4.xml"/><Relationship Id="rId3" Type="http://schemas.openxmlformats.org/officeDocument/2006/relationships/image" Target="../media/image120.emf"/></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5.xml"/><Relationship Id="rId3" Type="http://schemas.openxmlformats.org/officeDocument/2006/relationships/image" Target="../media/image130.emf"/></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6.xml"/><Relationship Id="rId3" Type="http://schemas.openxmlformats.org/officeDocument/2006/relationships/image" Target="../media/image131.emf"/></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7.xml"/><Relationship Id="rId3" Type="http://schemas.openxmlformats.org/officeDocument/2006/relationships/image" Target="../media/image132.emf"/></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8.xml"/><Relationship Id="rId3" Type="http://schemas.openxmlformats.org/officeDocument/2006/relationships/image" Target="../media/image133.emf"/></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9.xml"/><Relationship Id="rId3" Type="http://schemas.openxmlformats.org/officeDocument/2006/relationships/image" Target="../media/image13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0.emf"/></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0.xml"/><Relationship Id="rId3" Type="http://schemas.openxmlformats.org/officeDocument/2006/relationships/image" Target="../media/image2.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2.xml"/><Relationship Id="rId3" Type="http://schemas.openxmlformats.org/officeDocument/2006/relationships/image" Target="../media/image135.emf"/></Relationships>
</file>

<file path=ppt/slides/_rels/slide153.xml.rels><?xml version="1.0" encoding="UTF-8" standalone="yes"?>
<Relationships xmlns="http://schemas.openxmlformats.org/package/2006/relationships"><Relationship Id="rId11" Type="http://schemas.microsoft.com/office/2007/relationships/hdphoto" Target="../media/hdphoto5.wdp"/><Relationship Id="rId12" Type="http://schemas.openxmlformats.org/officeDocument/2006/relationships/image" Target="../media/image61.png"/><Relationship Id="rId13" Type="http://schemas.microsoft.com/office/2007/relationships/hdphoto" Target="../media/hdphoto6.wdp"/><Relationship Id="rId14" Type="http://schemas.openxmlformats.org/officeDocument/2006/relationships/image" Target="../media/image62.png"/><Relationship Id="rId15" Type="http://schemas.microsoft.com/office/2007/relationships/hdphoto" Target="../media/hdphoto7.wdp"/><Relationship Id="rId1" Type="http://schemas.openxmlformats.org/officeDocument/2006/relationships/slideLayout" Target="../slideLayouts/slideLayout6.xml"/><Relationship Id="rId2" Type="http://schemas.openxmlformats.org/officeDocument/2006/relationships/notesSlide" Target="../notesSlides/notesSlide143.xml"/><Relationship Id="rId3" Type="http://schemas.openxmlformats.org/officeDocument/2006/relationships/image" Target="../media/image53.emf"/><Relationship Id="rId4" Type="http://schemas.openxmlformats.org/officeDocument/2006/relationships/image" Target="../media/image57.png"/><Relationship Id="rId5" Type="http://schemas.microsoft.com/office/2007/relationships/hdphoto" Target="../media/hdphoto2.wdp"/><Relationship Id="rId6" Type="http://schemas.openxmlformats.org/officeDocument/2006/relationships/image" Target="../media/image58.png"/><Relationship Id="rId7" Type="http://schemas.microsoft.com/office/2007/relationships/hdphoto" Target="../media/hdphoto3.wdp"/><Relationship Id="rId8" Type="http://schemas.openxmlformats.org/officeDocument/2006/relationships/image" Target="../media/image59.png"/><Relationship Id="rId9" Type="http://schemas.microsoft.com/office/2007/relationships/hdphoto" Target="../media/hdphoto4.wdp"/><Relationship Id="rId10" Type="http://schemas.openxmlformats.org/officeDocument/2006/relationships/image" Target="../media/image60.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emf"/><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emf"/><Relationship Id="rId3" Type="http://schemas.openxmlformats.org/officeDocument/2006/relationships/image" Target="../media/image18.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emf"/><Relationship Id="rId3" Type="http://schemas.openxmlformats.org/officeDocument/2006/relationships/image" Target="../media/image1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emf"/><Relationship Id="rId3" Type="http://schemas.openxmlformats.org/officeDocument/2006/relationships/image" Target="../media/image18.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emf"/><Relationship Id="rId3" Type="http://schemas.openxmlformats.org/officeDocument/2006/relationships/image" Target="../media/image21.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2.emf"/></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3.png"/><Relationship Id="rId5"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24.emf"/></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10.emf"/><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10.emf"/></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7.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7.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8.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29.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6.xml"/><Relationship Id="rId3" Type="http://schemas.openxmlformats.org/officeDocument/2006/relationships/image" Target="../media/image30.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31.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8.xml"/><Relationship Id="rId3" Type="http://schemas.openxmlformats.org/officeDocument/2006/relationships/image" Target="../media/image32.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33.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3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5.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36.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7.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8.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39.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40.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41.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42.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43.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44.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10.emf"/></Relationships>
</file>

<file path=ppt/slides/_rels/slide52.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4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notesSlide" Target="../notesSlides/notesSlide43.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3.png"/><Relationship Id="rId5"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55.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23.png"/><Relationship Id="rId5"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56.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55.emf"/><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57.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55.emf"/><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58.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5.emf"/><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59.xml.rels><?xml version="1.0" encoding="UTF-8" standalone="yes"?>
<Relationships xmlns="http://schemas.openxmlformats.org/package/2006/relationships"><Relationship Id="rId11" Type="http://schemas.microsoft.com/office/2007/relationships/hdphoto" Target="../media/hdphoto5.wdp"/><Relationship Id="rId12" Type="http://schemas.openxmlformats.org/officeDocument/2006/relationships/image" Target="../media/image61.png"/><Relationship Id="rId13" Type="http://schemas.microsoft.com/office/2007/relationships/hdphoto" Target="../media/hdphoto6.wdp"/><Relationship Id="rId14" Type="http://schemas.openxmlformats.org/officeDocument/2006/relationships/image" Target="../media/image62.png"/><Relationship Id="rId15" Type="http://schemas.microsoft.com/office/2007/relationships/hdphoto" Target="../media/hdphoto7.wdp"/><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image" Target="../media/image53.emf"/><Relationship Id="rId4" Type="http://schemas.openxmlformats.org/officeDocument/2006/relationships/image" Target="../media/image57.png"/><Relationship Id="rId5" Type="http://schemas.microsoft.com/office/2007/relationships/hdphoto" Target="../media/hdphoto2.wdp"/><Relationship Id="rId6" Type="http://schemas.openxmlformats.org/officeDocument/2006/relationships/image" Target="../media/image58.png"/><Relationship Id="rId7" Type="http://schemas.microsoft.com/office/2007/relationships/hdphoto" Target="../media/hdphoto3.wdp"/><Relationship Id="rId8" Type="http://schemas.openxmlformats.org/officeDocument/2006/relationships/image" Target="../media/image59.png"/><Relationship Id="rId9" Type="http://schemas.microsoft.com/office/2007/relationships/hdphoto" Target="../media/hdphoto4.wdp"/><Relationship Id="rId10"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4" Type="http://schemas.openxmlformats.org/officeDocument/2006/relationships/image" Target="../media/image6.emf"/><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notesSlide" Target="../notesSlides/notesSlide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1.xml"/><Relationship Id="rId3" Type="http://schemas.openxmlformats.org/officeDocument/2006/relationships/image" Target="../media/image63.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2.xml"/><Relationship Id="rId3" Type="http://schemas.openxmlformats.org/officeDocument/2006/relationships/image" Target="../media/image24.emf"/></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6.xml"/><Relationship Id="rId2" Type="http://schemas.openxmlformats.org/officeDocument/2006/relationships/notesSlide" Target="../notesSlides/notesSlide5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image" Target="../media/image64.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65.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6.xml"/><Relationship Id="rId3" Type="http://schemas.openxmlformats.org/officeDocument/2006/relationships/image" Target="../media/image66.emf"/></Relationships>
</file>

<file path=ppt/slides/_rels/slide67.xml.rels><?xml version="1.0" encoding="UTF-8" standalone="yes"?>
<Relationships xmlns="http://schemas.openxmlformats.org/package/2006/relationships"><Relationship Id="rId3" Type="http://schemas.openxmlformats.org/officeDocument/2006/relationships/image" Target="../media/image67.emf"/><Relationship Id="rId4" Type="http://schemas.openxmlformats.org/officeDocument/2006/relationships/image" Target="../media/image68.emf"/><Relationship Id="rId1" Type="http://schemas.openxmlformats.org/officeDocument/2006/relationships/slideLayout" Target="../slideLayouts/slideLayout6.xml"/><Relationship Id="rId2" Type="http://schemas.openxmlformats.org/officeDocument/2006/relationships/notesSlide" Target="../notesSlides/notesSlide5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63.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7.e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69.emf"/></Relationships>
</file>

<file path=ppt/slides/_rels/slide71.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6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2.xml"/><Relationship Id="rId3" Type="http://schemas.openxmlformats.org/officeDocument/2006/relationships/image" Target="../media/image69.emf"/></Relationships>
</file>

<file path=ppt/slides/_rels/slide73.xml.rels><?xml version="1.0" encoding="UTF-8" standalone="yes"?>
<Relationships xmlns="http://schemas.openxmlformats.org/package/2006/relationships"><Relationship Id="rId3" Type="http://schemas.openxmlformats.org/officeDocument/2006/relationships/image" Target="../media/image54.emf"/><Relationship Id="rId4" Type="http://schemas.openxmlformats.org/officeDocument/2006/relationships/image" Target="../media/image55.emf"/><Relationship Id="rId1" Type="http://schemas.openxmlformats.org/officeDocument/2006/relationships/slideLayout" Target="../slideLayouts/slideLayout6.xml"/><Relationship Id="rId2" Type="http://schemas.openxmlformats.org/officeDocument/2006/relationships/notesSlide" Target="../notesSlides/notesSlide63.xml"/></Relationships>
</file>

<file path=ppt/slides/_rels/slide74.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5.emf"/><Relationship Id="rId1" Type="http://schemas.openxmlformats.org/officeDocument/2006/relationships/slideLayout" Target="../slideLayouts/slideLayout6.xml"/><Relationship Id="rId2" Type="http://schemas.openxmlformats.org/officeDocument/2006/relationships/notesSlide" Target="../notesSlides/notesSlide64.xml"/></Relationships>
</file>

<file path=ppt/slides/_rels/slide75.xml.rels><?xml version="1.0" encoding="UTF-8" standalone="yes"?>
<Relationships xmlns="http://schemas.openxmlformats.org/package/2006/relationships"><Relationship Id="rId3" Type="http://schemas.openxmlformats.org/officeDocument/2006/relationships/image" Target="../media/image70.emf"/><Relationship Id="rId4" Type="http://schemas.openxmlformats.org/officeDocument/2006/relationships/image" Target="../media/image56.emf"/><Relationship Id="rId1" Type="http://schemas.openxmlformats.org/officeDocument/2006/relationships/slideLayout" Target="../slideLayouts/slideLayout6.xml"/><Relationship Id="rId2" Type="http://schemas.openxmlformats.org/officeDocument/2006/relationships/notesSlide" Target="../notesSlides/notesSlide6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6.xml"/><Relationship Id="rId3" Type="http://schemas.openxmlformats.org/officeDocument/2006/relationships/image" Target="../media/image69.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7.xml"/><Relationship Id="rId3" Type="http://schemas.openxmlformats.org/officeDocument/2006/relationships/image" Target="../media/image69.emf"/></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8.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1" Type="http://schemas.openxmlformats.org/officeDocument/2006/relationships/slideLayout" Target="../slideLayouts/slideLayout6.xml"/><Relationship Id="rId2" Type="http://schemas.openxmlformats.org/officeDocument/2006/relationships/notesSlide" Target="../notesSlides/notesSlide6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image" Target="../media/image75.emf"/><Relationship Id="rId4" Type="http://schemas.openxmlformats.org/officeDocument/2006/relationships/image" Target="../media/image76.emf"/><Relationship Id="rId5" Type="http://schemas.openxmlformats.org/officeDocument/2006/relationships/image" Target="../media/image77.emf"/><Relationship Id="rId1" Type="http://schemas.openxmlformats.org/officeDocument/2006/relationships/slideLayout" Target="../slideLayouts/slideLayout6.xml"/><Relationship Id="rId2" Type="http://schemas.openxmlformats.org/officeDocument/2006/relationships/notesSlide" Target="../notesSlides/notesSlide70.xml"/></Relationships>
</file>

<file path=ppt/slides/_rels/slide81.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8.emf"/><Relationship Id="rId1" Type="http://schemas.openxmlformats.org/officeDocument/2006/relationships/slideLayout" Target="../slideLayouts/slideLayout6.xml"/><Relationship Id="rId2" Type="http://schemas.openxmlformats.org/officeDocument/2006/relationships/notesSlide" Target="../notesSlides/notesSlide71.xml"/></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4" Type="http://schemas.openxmlformats.org/officeDocument/2006/relationships/image" Target="../media/image72.png"/><Relationship Id="rId5" Type="http://schemas.openxmlformats.org/officeDocument/2006/relationships/image" Target="../media/image73.png"/><Relationship Id="rId6" Type="http://schemas.openxmlformats.org/officeDocument/2006/relationships/image" Target="../media/image74.png"/><Relationship Id="rId1" Type="http://schemas.openxmlformats.org/officeDocument/2006/relationships/slideLayout" Target="../slideLayouts/slideLayout6.xml"/><Relationship Id="rId2" Type="http://schemas.openxmlformats.org/officeDocument/2006/relationships/notesSlide" Target="../notesSlides/notesSlide72.xml"/></Relationships>
</file>

<file path=ppt/slides/_rels/slide8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9.emf"/><Relationship Id="rId1" Type="http://schemas.openxmlformats.org/officeDocument/2006/relationships/slideLayout" Target="../slideLayouts/slideLayout6.xml"/><Relationship Id="rId2" Type="http://schemas.openxmlformats.org/officeDocument/2006/relationships/notesSlide" Target="../notesSlides/notesSlide73.xml"/></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80.gif"/><Relationship Id="rId5" Type="http://schemas.openxmlformats.org/officeDocument/2006/relationships/image" Target="../media/image79.emf"/><Relationship Id="rId6" Type="http://schemas.openxmlformats.org/officeDocument/2006/relationships/image" Target="../media/image78.emf"/><Relationship Id="rId7" Type="http://schemas.openxmlformats.org/officeDocument/2006/relationships/image" Target="../media/image81.emf"/><Relationship Id="rId1" Type="http://schemas.openxmlformats.org/officeDocument/2006/relationships/slideLayout" Target="../slideLayouts/slideLayout6.xml"/><Relationship Id="rId2" Type="http://schemas.openxmlformats.org/officeDocument/2006/relationships/notesSlide" Target="../notesSlides/notesSlide74.xml"/></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0.gif"/><Relationship Id="rId5" Type="http://schemas.openxmlformats.org/officeDocument/2006/relationships/image" Target="../media/image78.emf"/><Relationship Id="rId6" Type="http://schemas.openxmlformats.org/officeDocument/2006/relationships/image" Target="../media/image81.emf"/><Relationship Id="rId1" Type="http://schemas.openxmlformats.org/officeDocument/2006/relationships/slideLayout" Target="../slideLayouts/slideLayout6.xml"/><Relationship Id="rId2" Type="http://schemas.openxmlformats.org/officeDocument/2006/relationships/notesSlide" Target="../notesSlides/notesSlide75.xml"/></Relationships>
</file>

<file path=ppt/slides/_rels/slide86.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emf"/><Relationship Id="rId5" Type="http://schemas.openxmlformats.org/officeDocument/2006/relationships/image" Target="../media/image85.emf"/><Relationship Id="rId6" Type="http://schemas.openxmlformats.org/officeDocument/2006/relationships/image" Target="../media/image86.emf"/><Relationship Id="rId1" Type="http://schemas.openxmlformats.org/officeDocument/2006/relationships/slideLayout" Target="../slideLayouts/slideLayout6.xml"/><Relationship Id="rId2" Type="http://schemas.openxmlformats.org/officeDocument/2006/relationships/notesSlide" Target="../notesSlides/notesSlide76.xml"/></Relationships>
</file>

<file path=ppt/slides/_rels/slide87.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emf"/><Relationship Id="rId5" Type="http://schemas.openxmlformats.org/officeDocument/2006/relationships/image" Target="../media/image85.emf"/><Relationship Id="rId1" Type="http://schemas.openxmlformats.org/officeDocument/2006/relationships/slideLayout" Target="../slideLayouts/slideLayout6.xml"/><Relationship Id="rId2" Type="http://schemas.openxmlformats.org/officeDocument/2006/relationships/notesSlide" Target="../notesSlides/notesSlide77.xml"/></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4.emf"/><Relationship Id="rId5" Type="http://schemas.openxmlformats.org/officeDocument/2006/relationships/image" Target="../media/image85.emf"/><Relationship Id="rId1" Type="http://schemas.openxmlformats.org/officeDocument/2006/relationships/slideLayout" Target="../slideLayouts/slideLayout6.xml"/><Relationship Id="rId2" Type="http://schemas.openxmlformats.org/officeDocument/2006/relationships/notesSlide" Target="../notesSlides/notesSlide78.xml"/></Relationships>
</file>

<file path=ppt/slides/_rels/slide89.xml.rels><?xml version="1.0" encoding="UTF-8" standalone="yes"?>
<Relationships xmlns="http://schemas.openxmlformats.org/package/2006/relationships"><Relationship Id="rId3" Type="http://schemas.openxmlformats.org/officeDocument/2006/relationships/image" Target="../media/image88.gif"/><Relationship Id="rId4" Type="http://schemas.openxmlformats.org/officeDocument/2006/relationships/image" Target="../media/image84.emf"/><Relationship Id="rId5" Type="http://schemas.openxmlformats.org/officeDocument/2006/relationships/image" Target="../media/image85.emf"/><Relationship Id="rId1" Type="http://schemas.openxmlformats.org/officeDocument/2006/relationships/slideLayout" Target="../slideLayouts/slideLayout6.xml"/><Relationship Id="rId2" Type="http://schemas.openxmlformats.org/officeDocument/2006/relationships/notesSlide" Target="../notesSlides/notesSlide7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88.gif"/><Relationship Id="rId5" Type="http://schemas.openxmlformats.org/officeDocument/2006/relationships/image" Target="../media/image78.emf"/><Relationship Id="rId1" Type="http://schemas.openxmlformats.org/officeDocument/2006/relationships/slideLayout" Target="../slideLayouts/slideLayout6.xml"/><Relationship Id="rId2" Type="http://schemas.openxmlformats.org/officeDocument/2006/relationships/notesSlide" Target="../notesSlides/notesSlide80.xml"/></Relationships>
</file>

<file path=ppt/slides/_rels/slide91.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88.gif"/><Relationship Id="rId1" Type="http://schemas.openxmlformats.org/officeDocument/2006/relationships/slideLayout" Target="../slideLayouts/slideLayout6.xml"/><Relationship Id="rId2" Type="http://schemas.openxmlformats.org/officeDocument/2006/relationships/notesSlide" Target="../notesSlides/notesSlide8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3.xml"/><Relationship Id="rId3" Type="http://schemas.openxmlformats.org/officeDocument/2006/relationships/image" Target="../media/image90.emf"/></Relationships>
</file>

<file path=ppt/slides/_rels/slide94.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5"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84.xml"/></Relationships>
</file>

<file path=ppt/slides/_rels/slide95.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5"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85.xml"/></Relationships>
</file>

<file path=ppt/slides/_rels/slide96.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5"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86.xml"/></Relationships>
</file>

<file path=ppt/slides/_rels/slide97.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5"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87.xml"/></Relationships>
</file>

<file path=ppt/slides/_rels/slide98.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5"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88.xml"/></Relationships>
</file>

<file path=ppt/slides/_rels/slide99.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png"/><Relationship Id="rId5" Type="http://schemas.microsoft.com/office/2007/relationships/hdphoto" Target="../media/hdphoto8.wdp"/><Relationship Id="rId1" Type="http://schemas.openxmlformats.org/officeDocument/2006/relationships/slideLayout" Target="../slideLayouts/slideLayout6.xml"/><Relationship Id="rId2" Type="http://schemas.openxmlformats.org/officeDocument/2006/relationships/notesSlide" Target="../notesSlides/notesSlide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b="1" dirty="0"/>
              <a:t>Core level spectroscopy of transition metal and rare earth compounds</a:t>
            </a:r>
            <a:r>
              <a:rPr lang="en-GB" dirty="0"/>
              <a:t> </a:t>
            </a:r>
            <a:endParaRPr lang="en-US" dirty="0"/>
          </a:p>
        </p:txBody>
      </p:sp>
      <p:sp>
        <p:nvSpPr>
          <p:cNvPr id="3" name="Content Placeholder 2"/>
          <p:cNvSpPr>
            <a:spLocks noGrp="1"/>
          </p:cNvSpPr>
          <p:nvPr>
            <p:ph idx="1"/>
          </p:nvPr>
        </p:nvSpPr>
        <p:spPr>
          <a:xfrm>
            <a:off x="457200" y="1600200"/>
            <a:ext cx="8229600" cy="4953000"/>
          </a:xfrm>
        </p:spPr>
        <p:txBody>
          <a:bodyPr>
            <a:normAutofit lnSpcReduction="10000"/>
          </a:bodyPr>
          <a:lstStyle/>
          <a:p>
            <a:pPr marL="0" lvl="0" indent="0" algn="just" defTabSz="914400">
              <a:spcBef>
                <a:spcPts val="0"/>
              </a:spcBef>
              <a:buNone/>
            </a:pPr>
            <a:r>
              <a:rPr lang="en-CA" sz="1200" dirty="0"/>
              <a:t>Transition metal and rare earth compounds show a wealth of different properties. They are used as materials for energy storage (battery compounds), dyes in solar cells, elements in the read head of hard disks, high temperature superconductors, or the active centers in many of the known enzymes. The large variety of tunable properties of these materials is related to the large number of low energy degrees of freedom of the transition metal or rare earth ion. Correlations between the electrons in a solid lead to a detailed interplay between the local spin, charge, orbital and lattice degrees of freedom. The result is extremely rich physics of these open shell systems. At the same time the interplay between several low energy degrees of freedom make these materials involved to understand. Although enormous theoretical progress has been made during the last years in the understanding of correlated materials one often needs experimental input to understand particular </a:t>
            </a:r>
            <a:r>
              <a:rPr lang="en-CA" sz="1200" dirty="0" smtClean="0"/>
              <a:t>phenomenon.</a:t>
            </a:r>
            <a:endParaRPr lang="en-GB" sz="1200" dirty="0"/>
          </a:p>
          <a:p>
            <a:pPr marL="0" lvl="0" indent="0" algn="just" defTabSz="914400">
              <a:spcBef>
                <a:spcPts val="0"/>
              </a:spcBef>
              <a:buNone/>
            </a:pPr>
            <a:endParaRPr lang="en-GB" sz="1200" dirty="0" smtClean="0"/>
          </a:p>
          <a:p>
            <a:pPr marL="0" lvl="0" indent="0" algn="just" defTabSz="914400">
              <a:spcBef>
                <a:spcPts val="0"/>
              </a:spcBef>
              <a:buNone/>
            </a:pPr>
            <a:r>
              <a:rPr lang="en-CA" sz="1200" dirty="0" smtClean="0"/>
              <a:t>Core </a:t>
            </a:r>
            <a:r>
              <a:rPr lang="en-CA" sz="1200" dirty="0"/>
              <a:t>level spectroscopy in many cases turns out to be a very efficient method to study the many body properties of these systems. Core level photoelectron spectroscopy allows one to determine how the low energy Hamiltonian arises from the high-energy scale interactions. It thus provides information on the low energy model parameters of the system. X-ray absorption spectroscopy contains information on the local electronic structure. It provides information on the symmetry of the wave function, such as the local spin-state or orbital occupation. Resonant x-ray diffraction is related to x-ray absorption, in addition to x-ray absorption it allows one to study the special dependence of local electronic order in the system. Resonant inelastic x-ray scattering allows one to study the dynamics of low energy excitations. Non-resonant inelastic x-ray scattering of core level excitations is a technique rather comparable to x-ray absorption spectroscopy with the difference that it allows for non-dipole transitions, useful in the study of involved orbital or multipole </a:t>
            </a:r>
            <a:r>
              <a:rPr lang="en-CA" sz="1200" dirty="0" smtClean="0"/>
              <a:t>ordering.</a:t>
            </a:r>
            <a:endParaRPr lang="en-GB" sz="1200" dirty="0"/>
          </a:p>
          <a:p>
            <a:pPr marL="0" lvl="0" indent="0" algn="just" defTabSz="914400">
              <a:spcBef>
                <a:spcPts val="0"/>
              </a:spcBef>
              <a:buNone/>
            </a:pPr>
            <a:endParaRPr lang="en-GB" sz="1200" dirty="0"/>
          </a:p>
          <a:p>
            <a:pPr marL="0" lvl="0" indent="0" algn="just" defTabSz="914400">
              <a:spcBef>
                <a:spcPts val="0"/>
              </a:spcBef>
              <a:buNone/>
            </a:pPr>
            <a:r>
              <a:rPr lang="en-CA" sz="1200" dirty="0" smtClean="0"/>
              <a:t>For </a:t>
            </a:r>
            <a:r>
              <a:rPr lang="en-CA" sz="1200" dirty="0"/>
              <a:t>the understanding of these spectra, in this class of materials, it is important to realize that one needs to treat the interactions between the electrons beyond mean field approximations. It is not sufficient to assume independent electrons interacting with an average potential, but one has to consider the interaction between each pair of electrons explicitly. In the spectra, this leads to excitons and </a:t>
            </a:r>
            <a:r>
              <a:rPr lang="en-CA" sz="1200" dirty="0" err="1"/>
              <a:t>multiplets</a:t>
            </a:r>
            <a:r>
              <a:rPr lang="en-CA" sz="1200" dirty="0"/>
              <a:t> that dominate the spectral </a:t>
            </a:r>
            <a:r>
              <a:rPr lang="en-CA" sz="1200" dirty="0" smtClean="0"/>
              <a:t>line-shape.</a:t>
            </a:r>
            <a:endParaRPr lang="en-GB" sz="1200" dirty="0"/>
          </a:p>
          <a:p>
            <a:pPr marL="0" lvl="0" indent="0" algn="just" defTabSz="914400">
              <a:spcBef>
                <a:spcPts val="0"/>
              </a:spcBef>
              <a:buNone/>
            </a:pPr>
            <a:endParaRPr lang="en-GB" sz="1200" dirty="0"/>
          </a:p>
          <a:p>
            <a:pPr marL="0" lvl="0" indent="0" algn="just" defTabSz="914400">
              <a:spcBef>
                <a:spcPts val="0"/>
              </a:spcBef>
              <a:buNone/>
            </a:pPr>
            <a:r>
              <a:rPr lang="en-CA" sz="1200" dirty="0" smtClean="0"/>
              <a:t>In </a:t>
            </a:r>
            <a:r>
              <a:rPr lang="en-CA" sz="1200" dirty="0"/>
              <a:t>this talk I will discuss these various forms of core level spectroscopy, which material properties one can obtain with these techniques and how to theoretically understand these spectra. During the tutorial, I will introduce </a:t>
            </a:r>
            <a:r>
              <a:rPr lang="en-CA" sz="1200" i="1" dirty="0" err="1"/>
              <a:t>Quanty</a:t>
            </a:r>
            <a:r>
              <a:rPr lang="en-CA" sz="1200" dirty="0"/>
              <a:t>, (</a:t>
            </a:r>
            <a:r>
              <a:rPr lang="en-CA" sz="1200" dirty="0" err="1">
                <a:hlinkClick r:id="rId2"/>
              </a:rPr>
              <a:t>www.quanty.org</a:t>
            </a:r>
            <a:r>
              <a:rPr lang="en-CA" sz="1200" dirty="0"/>
              <a:t>) a versatile many body quantum script language that allows one to relatively easily write small programs that can calculate core level spectra of a variety of materials using different levels of approximation or models.</a:t>
            </a:r>
            <a:r>
              <a:rPr lang="en-GB" sz="1200" dirty="0"/>
              <a:t> </a:t>
            </a:r>
            <a:endParaRPr lang="en-US" sz="1200" dirty="0"/>
          </a:p>
        </p:txBody>
      </p:sp>
    </p:spTree>
    <p:extLst>
      <p:ext uri="{BB962C8B-B14F-4D97-AF65-F5344CB8AC3E}">
        <p14:creationId xmlns:p14="http://schemas.microsoft.com/office/powerpoint/2010/main" val="41655950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spectroscopy </a:t>
            </a:r>
            <a:r>
              <a:rPr lang="en-US" sz="2400" dirty="0"/>
              <a:t>as a tool to test and learn</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sp>
        <p:nvSpPr>
          <p:cNvPr id="8" name="Rounded Rectangle 7"/>
          <p:cNvSpPr/>
          <p:nvPr/>
        </p:nvSpPr>
        <p:spPr>
          <a:xfrm>
            <a:off x="2293143"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XAS</a:t>
            </a:r>
          </a:p>
        </p:txBody>
      </p:sp>
      <p:sp>
        <p:nvSpPr>
          <p:cNvPr id="9" name="Rounded Rectangle 8"/>
          <p:cNvSpPr/>
          <p:nvPr/>
        </p:nvSpPr>
        <p:spPr>
          <a:xfrm>
            <a:off x="3974286"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RXD</a:t>
            </a:r>
          </a:p>
        </p:txBody>
      </p:sp>
      <p:sp>
        <p:nvSpPr>
          <p:cNvPr id="10" name="Rounded Rectangle 9"/>
          <p:cNvSpPr/>
          <p:nvPr/>
        </p:nvSpPr>
        <p:spPr>
          <a:xfrm>
            <a:off x="5655429"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RIXS</a:t>
            </a:r>
          </a:p>
        </p:txBody>
      </p:sp>
      <p:sp>
        <p:nvSpPr>
          <p:cNvPr id="11" name="Rounded Rectangle 10"/>
          <p:cNvSpPr/>
          <p:nvPr/>
        </p:nvSpPr>
        <p:spPr>
          <a:xfrm>
            <a:off x="7336572"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err="1" smtClean="0">
                <a:solidFill>
                  <a:schemeClr val="tx1"/>
                </a:solidFill>
              </a:rPr>
              <a:t>nIXS</a:t>
            </a:r>
            <a:endParaRPr lang="en-US" sz="2000" dirty="0" smtClean="0">
              <a:solidFill>
                <a:schemeClr val="tx1"/>
              </a:solidFill>
            </a:endParaRPr>
          </a:p>
        </p:txBody>
      </p:sp>
      <p:grpSp>
        <p:nvGrpSpPr>
          <p:cNvPr id="12" name="Group 11"/>
          <p:cNvGrpSpPr/>
          <p:nvPr/>
        </p:nvGrpSpPr>
        <p:grpSpPr>
          <a:xfrm>
            <a:off x="3260739" y="2184214"/>
            <a:ext cx="2139057" cy="4003354"/>
            <a:chOff x="2719492" y="2184214"/>
            <a:chExt cx="2139057" cy="4003354"/>
          </a:xfrm>
        </p:grpSpPr>
        <p:sp>
          <p:nvSpPr>
            <p:cNvPr id="13" name="Pie 12"/>
            <p:cNvSpPr/>
            <p:nvPr/>
          </p:nvSpPr>
          <p:spPr>
            <a:xfrm>
              <a:off x="2732351"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 name="Straight Connector 14"/>
            <p:cNvCxnSpPr/>
            <p:nvPr/>
          </p:nvCxnSpPr>
          <p:spPr>
            <a:xfrm>
              <a:off x="34692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4692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Arc 16"/>
            <p:cNvSpPr/>
            <p:nvPr/>
          </p:nvSpPr>
          <p:spPr>
            <a:xfrm>
              <a:off x="2719492"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 name="Straight Connector 17"/>
            <p:cNvCxnSpPr/>
            <p:nvPr/>
          </p:nvCxnSpPr>
          <p:spPr>
            <a:xfrm flipV="1">
              <a:off x="34692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42960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44909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47075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6690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0805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4" name="Delay 46"/>
            <p:cNvSpPr/>
            <p:nvPr/>
          </p:nvSpPr>
          <p:spPr>
            <a:xfrm rot="16028308">
              <a:off x="3200164" y="328497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26" name="Straight Arrow Connector 25"/>
            <p:cNvCxnSpPr/>
            <p:nvPr/>
          </p:nvCxnSpPr>
          <p:spPr>
            <a:xfrm>
              <a:off x="38626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flipV="1">
              <a:off x="3574041"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28" name="Delay 46"/>
            <p:cNvSpPr/>
            <p:nvPr/>
          </p:nvSpPr>
          <p:spPr>
            <a:xfrm rot="5979994">
              <a:off x="3545462" y="3292792"/>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29" name="Straight Arrow Connector 28"/>
            <p:cNvCxnSpPr/>
            <p:nvPr/>
          </p:nvCxnSpPr>
          <p:spPr>
            <a:xfrm>
              <a:off x="3726441" y="33501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grpSp>
      <p:grpSp>
        <p:nvGrpSpPr>
          <p:cNvPr id="30" name="Group 29"/>
          <p:cNvGrpSpPr/>
          <p:nvPr/>
        </p:nvGrpSpPr>
        <p:grpSpPr>
          <a:xfrm>
            <a:off x="1571420" y="2525441"/>
            <a:ext cx="2139057" cy="3662127"/>
            <a:chOff x="-99908" y="2525441"/>
            <a:chExt cx="2139057" cy="3662127"/>
          </a:xfrm>
        </p:grpSpPr>
        <p:sp>
          <p:nvSpPr>
            <p:cNvPr id="31" name="Pie 30"/>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2" name="Straight Connector 3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34" name="Arc 33"/>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5" name="Straight Connector 34"/>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41"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43" name="Straight Arrow Connector 42"/>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58" name="Group 57"/>
          <p:cNvGrpSpPr/>
          <p:nvPr/>
        </p:nvGrpSpPr>
        <p:grpSpPr>
          <a:xfrm>
            <a:off x="4950058" y="1933020"/>
            <a:ext cx="2139057" cy="4254548"/>
            <a:chOff x="-99908" y="1925406"/>
            <a:chExt cx="2139057" cy="4254548"/>
          </a:xfrm>
        </p:grpSpPr>
        <p:cxnSp>
          <p:nvCxnSpPr>
            <p:cNvPr id="59" name="Straight Connector 58"/>
            <p:cNvCxnSpPr/>
            <p:nvPr/>
          </p:nvCxnSpPr>
          <p:spPr>
            <a:xfrm>
              <a:off x="649885" y="5422599"/>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49885" y="5853734"/>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649885" y="2517827"/>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1476619" y="5065311"/>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1671599" y="5527518"/>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1888129" y="507292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849622" y="5065313"/>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1261133" y="506531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67" name="Delay 46"/>
            <p:cNvSpPr/>
            <p:nvPr/>
          </p:nvSpPr>
          <p:spPr>
            <a:xfrm rot="15986418">
              <a:off x="335776" y="328127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69" name="Straight Arrow Connector 68"/>
            <p:cNvCxnSpPr/>
            <p:nvPr/>
          </p:nvCxnSpPr>
          <p:spPr>
            <a:xfrm>
              <a:off x="1043213" y="5519904"/>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0" name="Delay 46"/>
            <p:cNvSpPr/>
            <p:nvPr/>
          </p:nvSpPr>
          <p:spPr>
            <a:xfrm rot="5974411">
              <a:off x="465355" y="3286874"/>
              <a:ext cx="284554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rgbClr val="FF0000"/>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71" name="Pie 70"/>
            <p:cNvSpPr/>
            <p:nvPr/>
          </p:nvSpPr>
          <p:spPr>
            <a:xfrm>
              <a:off x="-87049" y="2698710"/>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2" name="Arc 71"/>
            <p:cNvSpPr/>
            <p:nvPr/>
          </p:nvSpPr>
          <p:spPr>
            <a:xfrm>
              <a:off x="-99908" y="2726352"/>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3" name="Straight Arrow Connector 72"/>
            <p:cNvCxnSpPr/>
            <p:nvPr/>
          </p:nvCxnSpPr>
          <p:spPr>
            <a:xfrm flipH="1" flipV="1">
              <a:off x="754641" y="33044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74" name="Straight Arrow Connector 73"/>
            <p:cNvCxnSpPr/>
            <p:nvPr/>
          </p:nvCxnSpPr>
          <p:spPr>
            <a:xfrm>
              <a:off x="907041" y="33425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75" name="Straight Arrow Connector 74"/>
            <p:cNvCxnSpPr/>
            <p:nvPr/>
          </p:nvCxnSpPr>
          <p:spPr>
            <a:xfrm flipV="1">
              <a:off x="792741" y="3644900"/>
              <a:ext cx="0" cy="46997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810244" y="2781300"/>
              <a:ext cx="0" cy="52344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6626924" y="2525441"/>
            <a:ext cx="2139057" cy="3662127"/>
            <a:chOff x="6265584" y="2525441"/>
            <a:chExt cx="2139057" cy="3662127"/>
          </a:xfrm>
        </p:grpSpPr>
        <p:sp>
          <p:nvSpPr>
            <p:cNvPr id="78" name="Pie 77"/>
            <p:cNvSpPr/>
            <p:nvPr/>
          </p:nvSpPr>
          <p:spPr>
            <a:xfrm>
              <a:off x="6278443"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79" name="Straight Connector 78"/>
            <p:cNvCxnSpPr/>
            <p:nvPr/>
          </p:nvCxnSpPr>
          <p:spPr>
            <a:xfrm>
              <a:off x="7015377"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7015377"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81" name="Arc 80"/>
            <p:cNvSpPr/>
            <p:nvPr/>
          </p:nvSpPr>
          <p:spPr>
            <a:xfrm>
              <a:off x="6265584"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2" name="Straight Connector 81"/>
            <p:cNvCxnSpPr/>
            <p:nvPr/>
          </p:nvCxnSpPr>
          <p:spPr>
            <a:xfrm flipV="1">
              <a:off x="7015377"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V="1">
              <a:off x="7842111"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8037091"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8253621"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7215114"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7626625"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88" name="Delay 46"/>
            <p:cNvSpPr/>
            <p:nvPr/>
          </p:nvSpPr>
          <p:spPr>
            <a:xfrm rot="16663366">
              <a:off x="7377977" y="3864650"/>
              <a:ext cx="1162067"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4">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90" name="Straight Arrow Connector 89"/>
            <p:cNvCxnSpPr/>
            <p:nvPr/>
          </p:nvCxnSpPr>
          <p:spPr>
            <a:xfrm>
              <a:off x="7408705"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flipV="1">
              <a:off x="7148355"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92" name="Delay 46"/>
            <p:cNvSpPr/>
            <p:nvPr/>
          </p:nvSpPr>
          <p:spPr>
            <a:xfrm rot="6927349">
              <a:off x="7543423" y="3932403"/>
              <a:ext cx="145435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grpSp>
        <p:nvGrpSpPr>
          <p:cNvPr id="25" name="Group 24"/>
          <p:cNvGrpSpPr/>
          <p:nvPr/>
        </p:nvGrpSpPr>
        <p:grpSpPr>
          <a:xfrm>
            <a:off x="-92997" y="2301819"/>
            <a:ext cx="2139057" cy="3885749"/>
            <a:chOff x="-92997" y="2301819"/>
            <a:chExt cx="2139057" cy="3885749"/>
          </a:xfrm>
        </p:grpSpPr>
        <p:sp>
          <p:nvSpPr>
            <p:cNvPr id="106" name="Pie 10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7" name="Arc 10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4" name="Straight Connector 93"/>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102"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89" name="Straight Arrow Connector 8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6838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Gold (</a:t>
            </a:r>
            <a:r>
              <a:rPr lang="en-US" sz="2400" dirty="0"/>
              <a:t>Au) – </a:t>
            </a:r>
            <a:r>
              <a:rPr lang="en-US" sz="2400" dirty="0" smtClean="0"/>
              <a:t>4f</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1" name="Picture 20" descr="Haverkort_16.pdf"/>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28036" y1="20677" x2="28036" y2="20677"/>
                        <a14:foregroundMark x1="45176" y1="21053" x2="45176" y2="21053"/>
                        <a14:foregroundMark x1="38933" y1="11090" x2="38933" y2="11090"/>
                        <a14:foregroundMark x1="29966" y1="9586" x2="29966" y2="9586"/>
                        <a14:foregroundMark x1="25880" y1="12406" x2="25880" y2="12406"/>
                        <a14:foregroundMark x1="25880" y1="12406" x2="25880" y2="12406"/>
                        <a14:foregroundMark x1="23269" y1="18609" x2="23269" y2="18609"/>
                        <a14:foregroundMark x1="1249" y1="1692" x2="1476" y2="97180"/>
                        <a14:foregroundMark x1="20091" y1="3383" x2="18275" y2="96053"/>
                        <a14:foregroundMark x1="23383" y1="90789" x2="81952" y2="93233"/>
                        <a14:foregroundMark x1="23156" y1="84962" x2="87401" y2="85150"/>
                        <a14:foregroundMark x1="90579" y1="69549" x2="96935" y2="69549"/>
                        <a14:foregroundMark x1="10443" y1="14474" x2="10329" y2="70489"/>
                        <a14:foregroundMark x1="15664" y1="24624" x2="15323" y2="72556"/>
                        <a14:foregroundMark x1="22928" y1="6767" x2="97503" y2="6579"/>
                        <a14:foregroundMark x1="90125" y1="75188" x2="94665" y2="75376"/>
                        <a14:foregroundMark x1="22474" y1="78195" x2="87060" y2="78195"/>
                      </a14:backgroundRemoval>
                    </a14:imgEffect>
                  </a14:imgLayer>
                </a14:imgProps>
              </a:ext>
              <a:ext uri="{28A0092B-C50C-407E-A947-70E740481C1C}">
                <a14:useLocalDpi xmlns:a14="http://schemas.microsoft.com/office/drawing/2010/main"/>
              </a:ext>
            </a:extLst>
          </a:blip>
          <a:srcRect/>
          <a:stretch/>
        </p:blipFill>
        <p:spPr>
          <a:xfrm>
            <a:off x="246239" y="1125220"/>
            <a:ext cx="7362707" cy="3304540"/>
          </a:xfrm>
          <a:prstGeom prst="rect">
            <a:avLst/>
          </a:prstGeom>
        </p:spPr>
      </p:pic>
      <p:sp>
        <p:nvSpPr>
          <p:cNvPr id="9" name="Donut 8"/>
          <p:cNvSpPr/>
          <p:nvPr/>
        </p:nvSpPr>
        <p:spPr>
          <a:xfrm>
            <a:off x="7785507" y="1527154"/>
            <a:ext cx="825500" cy="4168530"/>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Minus 9"/>
          <p:cNvSpPr/>
          <p:nvPr/>
        </p:nvSpPr>
        <p:spPr>
          <a:xfrm>
            <a:off x="975360" y="3733493"/>
            <a:ext cx="6633586"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380049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Gold (</a:t>
            </a:r>
            <a:r>
              <a:rPr lang="en-US" sz="2400" dirty="0"/>
              <a:t>Au) – </a:t>
            </a:r>
            <a:r>
              <a:rPr lang="en-US" sz="2400" dirty="0" smtClean="0"/>
              <a:t>4d</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1" name="Picture 20" descr="Haverkort_16.pdf"/>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28036" y1="20677" x2="28036" y2="20677"/>
                        <a14:foregroundMark x1="45176" y1="21053" x2="45176" y2="21053"/>
                        <a14:foregroundMark x1="38933" y1="11090" x2="38933" y2="11090"/>
                        <a14:foregroundMark x1="29966" y1="9586" x2="29966" y2="9586"/>
                        <a14:foregroundMark x1="25880" y1="12406" x2="25880" y2="12406"/>
                        <a14:foregroundMark x1="25880" y1="12406" x2="25880" y2="12406"/>
                        <a14:foregroundMark x1="23269" y1="18609" x2="23269" y2="18609"/>
                        <a14:foregroundMark x1="1249" y1="1692" x2="1476" y2="97180"/>
                        <a14:foregroundMark x1="20091" y1="3383" x2="18275" y2="96053"/>
                        <a14:foregroundMark x1="23383" y1="90789" x2="81952" y2="93233"/>
                        <a14:foregroundMark x1="23156" y1="84962" x2="87401" y2="85150"/>
                        <a14:foregroundMark x1="90579" y1="69549" x2="96935" y2="69549"/>
                        <a14:foregroundMark x1="10443" y1="14474" x2="10329" y2="70489"/>
                        <a14:foregroundMark x1="15664" y1="24624" x2="15323" y2="72556"/>
                        <a14:foregroundMark x1="22928" y1="6767" x2="97503" y2="6579"/>
                        <a14:foregroundMark x1="90125" y1="75188" x2="94665" y2="75376"/>
                        <a14:foregroundMark x1="22474" y1="78195" x2="87060" y2="78195"/>
                      </a14:backgroundRemoval>
                    </a14:imgEffect>
                  </a14:imgLayer>
                </a14:imgProps>
              </a:ext>
              <a:ext uri="{28A0092B-C50C-407E-A947-70E740481C1C}">
                <a14:useLocalDpi xmlns:a14="http://schemas.microsoft.com/office/drawing/2010/main"/>
              </a:ext>
            </a:extLst>
          </a:blip>
          <a:srcRect/>
          <a:stretch/>
        </p:blipFill>
        <p:spPr>
          <a:xfrm>
            <a:off x="246239" y="1125220"/>
            <a:ext cx="7362707" cy="3304540"/>
          </a:xfrm>
          <a:prstGeom prst="rect">
            <a:avLst/>
          </a:prstGeom>
        </p:spPr>
      </p:pic>
      <p:sp>
        <p:nvSpPr>
          <p:cNvPr id="9" name="Donut 8"/>
          <p:cNvSpPr/>
          <p:nvPr/>
        </p:nvSpPr>
        <p:spPr>
          <a:xfrm>
            <a:off x="6827520" y="3576320"/>
            <a:ext cx="1056639" cy="2312404"/>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Minus 9"/>
          <p:cNvSpPr/>
          <p:nvPr/>
        </p:nvSpPr>
        <p:spPr>
          <a:xfrm>
            <a:off x="1188720" y="2656533"/>
            <a:ext cx="478536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81344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Gold (</a:t>
            </a:r>
            <a:r>
              <a:rPr lang="en-US" sz="2400" dirty="0"/>
              <a:t>Au) – </a:t>
            </a:r>
            <a:r>
              <a:rPr lang="en-US" sz="2400" dirty="0" smtClean="0"/>
              <a:t>4p</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1" name="Picture 20" descr="Haverkort_16.pdf"/>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28036" y1="20677" x2="28036" y2="20677"/>
                        <a14:foregroundMark x1="45176" y1="21053" x2="45176" y2="21053"/>
                        <a14:foregroundMark x1="38933" y1="11090" x2="38933" y2="11090"/>
                        <a14:foregroundMark x1="29966" y1="9586" x2="29966" y2="9586"/>
                        <a14:foregroundMark x1="25880" y1="12406" x2="25880" y2="12406"/>
                        <a14:foregroundMark x1="25880" y1="12406" x2="25880" y2="12406"/>
                        <a14:foregroundMark x1="23269" y1="18609" x2="23269" y2="18609"/>
                        <a14:foregroundMark x1="1249" y1="1692" x2="1476" y2="97180"/>
                        <a14:foregroundMark x1="20091" y1="3383" x2="18275" y2="96053"/>
                        <a14:foregroundMark x1="23383" y1="90789" x2="81952" y2="93233"/>
                        <a14:foregroundMark x1="23156" y1="84962" x2="87401" y2="85150"/>
                        <a14:foregroundMark x1="90579" y1="69549" x2="96935" y2="69549"/>
                        <a14:foregroundMark x1="10443" y1="14474" x2="10329" y2="70489"/>
                        <a14:foregroundMark x1="15664" y1="24624" x2="15323" y2="72556"/>
                        <a14:foregroundMark x1="22928" y1="6767" x2="97503" y2="6579"/>
                        <a14:foregroundMark x1="90125" y1="75188" x2="94665" y2="75376"/>
                        <a14:foregroundMark x1="22474" y1="78195" x2="87060" y2="78195"/>
                      </a14:backgroundRemoval>
                    </a14:imgEffect>
                  </a14:imgLayer>
                </a14:imgProps>
              </a:ext>
              <a:ext uri="{28A0092B-C50C-407E-A947-70E740481C1C}">
                <a14:useLocalDpi xmlns:a14="http://schemas.microsoft.com/office/drawing/2010/main"/>
              </a:ext>
            </a:extLst>
          </a:blip>
          <a:srcRect/>
          <a:stretch/>
        </p:blipFill>
        <p:spPr>
          <a:xfrm>
            <a:off x="246239" y="1125220"/>
            <a:ext cx="7362707" cy="3304540"/>
          </a:xfrm>
          <a:prstGeom prst="rect">
            <a:avLst/>
          </a:prstGeom>
        </p:spPr>
      </p:pic>
      <p:sp>
        <p:nvSpPr>
          <p:cNvPr id="9" name="Donut 8"/>
          <p:cNvSpPr/>
          <p:nvPr/>
        </p:nvSpPr>
        <p:spPr>
          <a:xfrm>
            <a:off x="5933440" y="4277360"/>
            <a:ext cx="1330959" cy="1743444"/>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Minus 9"/>
          <p:cNvSpPr/>
          <p:nvPr/>
        </p:nvSpPr>
        <p:spPr>
          <a:xfrm>
            <a:off x="5080000" y="2361893"/>
            <a:ext cx="281432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81344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Gold (</a:t>
            </a:r>
            <a:r>
              <a:rPr lang="en-US" sz="2400" dirty="0"/>
              <a:t>Au) – </a:t>
            </a:r>
            <a:r>
              <a:rPr lang="en-US" sz="2400" dirty="0" smtClean="0"/>
              <a:t>4s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1" name="Picture 20" descr="Haverkort_16.pdf"/>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28036" y1="20677" x2="28036" y2="20677"/>
                        <a14:foregroundMark x1="45176" y1="21053" x2="45176" y2="21053"/>
                        <a14:foregroundMark x1="38933" y1="11090" x2="38933" y2="11090"/>
                        <a14:foregroundMark x1="29966" y1="9586" x2="29966" y2="9586"/>
                        <a14:foregroundMark x1="25880" y1="12406" x2="25880" y2="12406"/>
                        <a14:foregroundMark x1="25880" y1="12406" x2="25880" y2="12406"/>
                        <a14:foregroundMark x1="23269" y1="18609" x2="23269" y2="18609"/>
                        <a14:foregroundMark x1="1249" y1="1692" x2="1476" y2="97180"/>
                        <a14:foregroundMark x1="20091" y1="3383" x2="18275" y2="96053"/>
                        <a14:foregroundMark x1="23383" y1="90789" x2="81952" y2="93233"/>
                        <a14:foregroundMark x1="23156" y1="84962" x2="87401" y2="85150"/>
                        <a14:foregroundMark x1="90579" y1="69549" x2="96935" y2="69549"/>
                        <a14:foregroundMark x1="10443" y1="14474" x2="10329" y2="70489"/>
                        <a14:foregroundMark x1="15664" y1="24624" x2="15323" y2="72556"/>
                        <a14:foregroundMark x1="22928" y1="6767" x2="97503" y2="6579"/>
                        <a14:foregroundMark x1="90125" y1="75188" x2="94665" y2="75376"/>
                        <a14:foregroundMark x1="22474" y1="78195" x2="87060" y2="78195"/>
                      </a14:backgroundRemoval>
                    </a14:imgEffect>
                  </a14:imgLayer>
                </a14:imgProps>
              </a:ext>
              <a:ext uri="{28A0092B-C50C-407E-A947-70E740481C1C}">
                <a14:useLocalDpi xmlns:a14="http://schemas.microsoft.com/office/drawing/2010/main"/>
              </a:ext>
            </a:extLst>
          </a:blip>
          <a:srcRect/>
          <a:stretch/>
        </p:blipFill>
        <p:spPr>
          <a:xfrm>
            <a:off x="246239" y="1125220"/>
            <a:ext cx="7362707" cy="3304540"/>
          </a:xfrm>
          <a:prstGeom prst="rect">
            <a:avLst/>
          </a:prstGeom>
        </p:spPr>
      </p:pic>
      <p:sp>
        <p:nvSpPr>
          <p:cNvPr id="9" name="Donut 8"/>
          <p:cNvSpPr/>
          <p:nvPr/>
        </p:nvSpPr>
        <p:spPr>
          <a:xfrm>
            <a:off x="5743347" y="4785360"/>
            <a:ext cx="454253" cy="1072884"/>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Minus 9"/>
          <p:cNvSpPr/>
          <p:nvPr/>
        </p:nvSpPr>
        <p:spPr>
          <a:xfrm>
            <a:off x="802640" y="2351733"/>
            <a:ext cx="78232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rot="20251787">
            <a:off x="1425652" y="2654240"/>
            <a:ext cx="5172834" cy="1367203"/>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760 </a:t>
            </a:r>
            <a:r>
              <a:rPr lang="en-US" sz="2400" dirty="0" err="1"/>
              <a:t>eV</a:t>
            </a:r>
            <a:r>
              <a:rPr lang="en-US" sz="2400" dirty="0"/>
              <a:t> or</a:t>
            </a:r>
          </a:p>
          <a:p>
            <a:pPr algn="ctr"/>
            <a:r>
              <a:rPr lang="en-US" sz="2400" dirty="0"/>
              <a:t>880000 </a:t>
            </a:r>
            <a:r>
              <a:rPr lang="en-US" sz="2400" dirty="0" smtClean="0"/>
              <a:t>Kelvin</a:t>
            </a:r>
            <a:endParaRPr lang="en-US" sz="2400" dirty="0"/>
          </a:p>
        </p:txBody>
      </p:sp>
    </p:spTree>
    <p:extLst>
      <p:ext uri="{BB962C8B-B14F-4D97-AF65-F5344CB8AC3E}">
        <p14:creationId xmlns:p14="http://schemas.microsoft.com/office/powerpoint/2010/main" val="376481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Naming conventions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1" name="Rounded Rectangle 10"/>
          <p:cNvSpPr/>
          <p:nvPr/>
        </p:nvSpPr>
        <p:spPr>
          <a:xfrm>
            <a:off x="490080" y="1080948"/>
            <a:ext cx="3868560" cy="5269052"/>
          </a:xfrm>
          <a:prstGeom prst="roundRect">
            <a:avLst>
              <a:gd name="adj" fmla="val 4872"/>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2400" dirty="0">
              <a:solidFill>
                <a:schemeClr val="tx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1262795913"/>
              </p:ext>
            </p:extLst>
          </p:nvPr>
        </p:nvGraphicFramePr>
        <p:xfrm>
          <a:off x="646880" y="1158240"/>
          <a:ext cx="3600000" cy="5130800"/>
        </p:xfrm>
        <a:graphic>
          <a:graphicData uri="http://schemas.openxmlformats.org/drawingml/2006/table">
            <a:tbl>
              <a:tblPr firstRow="1" bandRow="1">
                <a:tableStyleId>{5C22544A-7EE6-4342-B048-85BDC9FD1C3A}</a:tableStyleId>
              </a:tblPr>
              <a:tblGrid>
                <a:gridCol w="455445"/>
                <a:gridCol w="426720"/>
                <a:gridCol w="538480"/>
                <a:gridCol w="1459355"/>
                <a:gridCol w="720000"/>
              </a:tblGrid>
              <a:tr h="370840">
                <a:tc>
                  <a:txBody>
                    <a:bodyPr/>
                    <a:lstStyle/>
                    <a:p>
                      <a:r>
                        <a:rPr lang="en-US" sz="1800" dirty="0" smtClean="0"/>
                        <a:t>n</a:t>
                      </a:r>
                      <a:endParaRPr lang="en-US" sz="1800" dirty="0"/>
                    </a:p>
                  </a:txBody>
                  <a:tcPr/>
                </a:tc>
                <a:tc>
                  <a:txBody>
                    <a:bodyPr/>
                    <a:lstStyle/>
                    <a:p>
                      <a:r>
                        <a:rPr lang="en-US" sz="1800" dirty="0" smtClean="0"/>
                        <a:t>l</a:t>
                      </a:r>
                      <a:endParaRPr lang="en-US" sz="1800" dirty="0"/>
                    </a:p>
                  </a:txBody>
                  <a:tcPr/>
                </a:tc>
                <a:tc>
                  <a:txBody>
                    <a:bodyPr/>
                    <a:lstStyle/>
                    <a:p>
                      <a:r>
                        <a:rPr lang="en-US" sz="1800" dirty="0" smtClean="0"/>
                        <a:t>j</a:t>
                      </a:r>
                      <a:endParaRPr lang="en-US" sz="1800" dirty="0"/>
                    </a:p>
                  </a:txBody>
                  <a:tcPr/>
                </a:tc>
                <a:tc>
                  <a:txBody>
                    <a:bodyPr/>
                    <a:lstStyle/>
                    <a:p>
                      <a:r>
                        <a:rPr lang="en-US" sz="1800" dirty="0" smtClean="0"/>
                        <a:t>degeneracy</a:t>
                      </a:r>
                      <a:endParaRPr lang="en-US" sz="1800" dirty="0"/>
                    </a:p>
                  </a:txBody>
                  <a:tcPr/>
                </a:tc>
                <a:tc>
                  <a:txBody>
                    <a:bodyPr/>
                    <a:lstStyle/>
                    <a:p>
                      <a:r>
                        <a:rPr lang="en-US" sz="1800" dirty="0" smtClean="0"/>
                        <a:t>edge</a:t>
                      </a:r>
                      <a:endParaRPr lang="en-US" sz="1800" dirty="0"/>
                    </a:p>
                  </a:txBody>
                  <a:tcPr/>
                </a:tc>
              </a:tr>
              <a:tr h="187960">
                <a:tc>
                  <a:txBody>
                    <a:bodyPr/>
                    <a:lstStyle/>
                    <a:p>
                      <a:r>
                        <a:rPr lang="en-US" sz="1800" dirty="0" smtClean="0"/>
                        <a:t>1</a:t>
                      </a:r>
                      <a:endParaRPr lang="en-US" sz="1800" dirty="0"/>
                    </a:p>
                  </a:txBody>
                  <a:tcPr/>
                </a:tc>
                <a:tc>
                  <a:txBody>
                    <a:bodyPr/>
                    <a:lstStyle/>
                    <a:p>
                      <a:r>
                        <a:rPr lang="en-US" sz="1800" dirty="0" smtClean="0"/>
                        <a:t>s</a:t>
                      </a:r>
                      <a:endParaRPr lang="en-US" sz="1800" dirty="0"/>
                    </a:p>
                  </a:txBody>
                  <a:tcPr/>
                </a:tc>
                <a:tc>
                  <a:txBody>
                    <a:bodyPr/>
                    <a:lstStyle/>
                    <a:p>
                      <a:r>
                        <a:rPr lang="en-US" sz="1800" dirty="0" smtClean="0"/>
                        <a:t>1/2</a:t>
                      </a:r>
                      <a:endParaRPr lang="en-US" sz="1800" dirty="0"/>
                    </a:p>
                  </a:txBody>
                  <a:tcPr/>
                </a:tc>
                <a:tc>
                  <a:txBody>
                    <a:bodyPr/>
                    <a:lstStyle/>
                    <a:p>
                      <a:r>
                        <a:rPr lang="en-US" sz="1800" dirty="0" smtClean="0"/>
                        <a:t>2</a:t>
                      </a:r>
                      <a:endParaRPr lang="en-US" sz="1800" dirty="0"/>
                    </a:p>
                  </a:txBody>
                  <a:tcPr/>
                </a:tc>
                <a:tc>
                  <a:txBody>
                    <a:bodyPr/>
                    <a:lstStyle/>
                    <a:p>
                      <a:r>
                        <a:rPr lang="en-US" sz="1800" dirty="0" smtClean="0"/>
                        <a:t>K</a:t>
                      </a:r>
                      <a:endParaRPr lang="en-US" sz="1800" dirty="0"/>
                    </a:p>
                  </a:txBody>
                  <a:tcPr/>
                </a:tc>
              </a:tr>
              <a:tr h="208280">
                <a:tc>
                  <a:txBody>
                    <a:bodyPr/>
                    <a:lstStyle/>
                    <a:p>
                      <a:r>
                        <a:rPr lang="en-US" sz="1800" dirty="0" smtClean="0"/>
                        <a:t>2</a:t>
                      </a:r>
                      <a:endParaRPr lang="en-US" sz="1800" dirty="0"/>
                    </a:p>
                  </a:txBody>
                  <a:tcPr/>
                </a:tc>
                <a:tc>
                  <a:txBody>
                    <a:bodyPr/>
                    <a:lstStyle/>
                    <a:p>
                      <a:r>
                        <a:rPr lang="en-US" sz="1800" dirty="0" smtClean="0"/>
                        <a:t>s</a:t>
                      </a:r>
                      <a:endParaRPr lang="en-US" sz="1800" dirty="0"/>
                    </a:p>
                  </a:txBody>
                  <a:tcPr/>
                </a:tc>
                <a:tc>
                  <a:txBody>
                    <a:bodyPr/>
                    <a:lstStyle/>
                    <a:p>
                      <a:r>
                        <a:rPr lang="en-US" sz="1800" dirty="0" smtClean="0"/>
                        <a:t>1/2</a:t>
                      </a:r>
                      <a:endParaRPr lang="en-US" sz="1800" dirty="0"/>
                    </a:p>
                  </a:txBody>
                  <a:tcPr/>
                </a:tc>
                <a:tc>
                  <a:txBody>
                    <a:bodyPr/>
                    <a:lstStyle/>
                    <a:p>
                      <a:r>
                        <a:rPr lang="en-US" sz="1800" dirty="0" smtClean="0"/>
                        <a:t>2</a:t>
                      </a:r>
                      <a:endParaRPr lang="en-US" sz="1800" dirty="0"/>
                    </a:p>
                  </a:txBody>
                  <a:tcPr/>
                </a:tc>
                <a:tc>
                  <a:txBody>
                    <a:bodyPr/>
                    <a:lstStyle/>
                    <a:p>
                      <a:r>
                        <a:rPr lang="en-US" sz="1800" dirty="0" smtClean="0"/>
                        <a:t>L</a:t>
                      </a:r>
                      <a:r>
                        <a:rPr lang="en-US" sz="1800" baseline="-25000" dirty="0" smtClean="0"/>
                        <a:t>1</a:t>
                      </a:r>
                      <a:endParaRPr lang="en-US" sz="1800" dirty="0"/>
                    </a:p>
                  </a:txBody>
                  <a:tcPr/>
                </a:tc>
              </a:tr>
              <a:tr h="254000">
                <a:tc>
                  <a:txBody>
                    <a:bodyPr/>
                    <a:lstStyle/>
                    <a:p>
                      <a:endParaRPr lang="en-US" sz="1800"/>
                    </a:p>
                  </a:txBody>
                  <a:tcPr/>
                </a:tc>
                <a:tc>
                  <a:txBody>
                    <a:bodyPr/>
                    <a:lstStyle/>
                    <a:p>
                      <a:r>
                        <a:rPr lang="en-US" sz="1800" dirty="0" smtClean="0"/>
                        <a:t>p</a:t>
                      </a:r>
                      <a:endParaRPr lang="en-US" sz="1800" dirty="0"/>
                    </a:p>
                  </a:txBody>
                  <a:tcPr/>
                </a:tc>
                <a:tc>
                  <a:txBody>
                    <a:bodyPr/>
                    <a:lstStyle/>
                    <a:p>
                      <a:r>
                        <a:rPr lang="en-US" sz="1800" dirty="0" smtClean="0"/>
                        <a:t>1/2 </a:t>
                      </a:r>
                      <a:endParaRPr lang="en-US" sz="1800" dirty="0"/>
                    </a:p>
                  </a:txBody>
                  <a:tcPr/>
                </a:tc>
                <a:tc>
                  <a:txBody>
                    <a:bodyPr/>
                    <a:lstStyle/>
                    <a:p>
                      <a:r>
                        <a:rPr lang="en-US" sz="1800" dirty="0" smtClean="0"/>
                        <a:t>2</a:t>
                      </a:r>
                      <a:endParaRPr lang="en-US" sz="1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L</a:t>
                      </a:r>
                      <a:r>
                        <a:rPr lang="en-US" sz="1800" baseline="-25000" dirty="0" smtClean="0"/>
                        <a:t>2</a:t>
                      </a:r>
                      <a:endParaRPr lang="en-US" sz="1800" dirty="0" smtClean="0"/>
                    </a:p>
                  </a:txBody>
                  <a:tcPr/>
                </a:tc>
              </a:tr>
              <a:tr h="248920">
                <a:tc>
                  <a:txBody>
                    <a:bodyPr/>
                    <a:lstStyle/>
                    <a:p>
                      <a:endParaRPr lang="en-US" sz="1800"/>
                    </a:p>
                  </a:txBody>
                  <a:tcPr/>
                </a:tc>
                <a:tc>
                  <a:txBody>
                    <a:bodyPr/>
                    <a:lstStyle/>
                    <a:p>
                      <a:endParaRPr lang="en-US" sz="1800"/>
                    </a:p>
                  </a:txBody>
                  <a:tcPr/>
                </a:tc>
                <a:tc>
                  <a:txBody>
                    <a:bodyPr/>
                    <a:lstStyle/>
                    <a:p>
                      <a:r>
                        <a:rPr lang="en-US" sz="1800" dirty="0" smtClean="0"/>
                        <a:t>3/2 </a:t>
                      </a:r>
                      <a:endParaRPr lang="en-US" sz="1800" dirty="0"/>
                    </a:p>
                  </a:txBody>
                  <a:tcPr/>
                </a:tc>
                <a:tc>
                  <a:txBody>
                    <a:bodyPr/>
                    <a:lstStyle/>
                    <a:p>
                      <a:r>
                        <a:rPr lang="en-US" sz="1800" dirty="0" smtClean="0"/>
                        <a:t>4</a:t>
                      </a:r>
                      <a:endParaRPr lang="en-US" sz="1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L</a:t>
                      </a:r>
                      <a:r>
                        <a:rPr lang="en-US" sz="1800" baseline="-25000" dirty="0" smtClean="0"/>
                        <a:t>3</a:t>
                      </a:r>
                    </a:p>
                  </a:txBody>
                  <a:tcPr/>
                </a:tc>
              </a:tr>
              <a:tr h="213360">
                <a:tc>
                  <a:txBody>
                    <a:bodyPr/>
                    <a:lstStyle/>
                    <a:p>
                      <a:r>
                        <a:rPr lang="en-US" sz="1800" dirty="0" smtClean="0"/>
                        <a:t>3</a:t>
                      </a:r>
                      <a:endParaRPr lang="en-US" sz="1800" dirty="0"/>
                    </a:p>
                  </a:txBody>
                  <a:tcPr/>
                </a:tc>
                <a:tc>
                  <a:txBody>
                    <a:bodyPr/>
                    <a:lstStyle/>
                    <a:p>
                      <a:r>
                        <a:rPr lang="en-US" sz="1800" dirty="0" smtClean="0"/>
                        <a:t>s</a:t>
                      </a:r>
                      <a:endParaRPr lang="en-US" sz="1800" dirty="0"/>
                    </a:p>
                  </a:txBody>
                  <a:tcPr/>
                </a:tc>
                <a:tc>
                  <a:txBody>
                    <a:bodyPr/>
                    <a:lstStyle/>
                    <a:p>
                      <a:r>
                        <a:rPr lang="en-US" sz="1800" dirty="0" smtClean="0"/>
                        <a:t>1/2</a:t>
                      </a:r>
                      <a:endParaRPr lang="en-US" sz="1800" dirty="0"/>
                    </a:p>
                  </a:txBody>
                  <a:tcPr/>
                </a:tc>
                <a:tc>
                  <a:txBody>
                    <a:bodyPr/>
                    <a:lstStyle/>
                    <a:p>
                      <a:endParaRPr lang="en-US" sz="1800" dirty="0"/>
                    </a:p>
                  </a:txBody>
                  <a:tcPr/>
                </a:tc>
                <a:tc>
                  <a:txBody>
                    <a:bodyPr/>
                    <a:lstStyle/>
                    <a:p>
                      <a:r>
                        <a:rPr lang="en-US" sz="1800" dirty="0" smtClean="0"/>
                        <a:t>M</a:t>
                      </a:r>
                      <a:r>
                        <a:rPr lang="en-US" sz="1800" baseline="-25000" dirty="0" smtClean="0"/>
                        <a:t>1</a:t>
                      </a:r>
                      <a:endParaRPr lang="en-US" sz="1800" baseline="-25000" dirty="0"/>
                    </a:p>
                  </a:txBody>
                  <a:tcPr/>
                </a:tc>
              </a:tr>
              <a:tr h="198120">
                <a:tc>
                  <a:txBody>
                    <a:bodyPr/>
                    <a:lstStyle/>
                    <a:p>
                      <a:endParaRPr lang="en-US" sz="1800"/>
                    </a:p>
                  </a:txBody>
                  <a:tcPr/>
                </a:tc>
                <a:tc>
                  <a:txBody>
                    <a:bodyPr/>
                    <a:lstStyle/>
                    <a:p>
                      <a:r>
                        <a:rPr lang="en-US" sz="1800" dirty="0" smtClean="0"/>
                        <a:t>p</a:t>
                      </a:r>
                      <a:endParaRPr lang="en-US" sz="1800" dirty="0"/>
                    </a:p>
                  </a:txBody>
                  <a:tcPr/>
                </a:tc>
                <a:tc>
                  <a:txBody>
                    <a:bodyPr/>
                    <a:lstStyle/>
                    <a:p>
                      <a:r>
                        <a:rPr lang="en-US" sz="1800" dirty="0" smtClean="0"/>
                        <a:t>1/2</a:t>
                      </a:r>
                      <a:endParaRPr lang="en-US" sz="1800" dirty="0"/>
                    </a:p>
                  </a:txBody>
                  <a:tcPr/>
                </a:tc>
                <a:tc>
                  <a:txBody>
                    <a:bodyPr/>
                    <a:lstStyle/>
                    <a:p>
                      <a:endParaRPr lang="en-US" sz="1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M</a:t>
                      </a:r>
                      <a:r>
                        <a:rPr lang="en-US" sz="1800" baseline="-25000" dirty="0" smtClean="0"/>
                        <a:t>2</a:t>
                      </a:r>
                    </a:p>
                  </a:txBody>
                  <a:tcPr/>
                </a:tc>
              </a:tr>
              <a:tr h="0">
                <a:tc>
                  <a:txBody>
                    <a:bodyPr/>
                    <a:lstStyle/>
                    <a:p>
                      <a:endParaRPr lang="en-US" sz="1800"/>
                    </a:p>
                  </a:txBody>
                  <a:tcPr/>
                </a:tc>
                <a:tc>
                  <a:txBody>
                    <a:bodyPr/>
                    <a:lstStyle/>
                    <a:p>
                      <a:endParaRPr lang="en-US" sz="1800"/>
                    </a:p>
                  </a:txBody>
                  <a:tcPr/>
                </a:tc>
                <a:tc>
                  <a:txBody>
                    <a:bodyPr/>
                    <a:lstStyle/>
                    <a:p>
                      <a:r>
                        <a:rPr lang="en-US" sz="1800" dirty="0" smtClean="0"/>
                        <a:t>3/2</a:t>
                      </a:r>
                      <a:endParaRPr lang="en-US" sz="1800" dirty="0"/>
                    </a:p>
                  </a:txBody>
                  <a:tcPr/>
                </a:tc>
                <a:tc>
                  <a:txBody>
                    <a:bodyPr/>
                    <a:lstStyle/>
                    <a:p>
                      <a:endParaRPr lang="en-US" sz="180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M</a:t>
                      </a:r>
                      <a:r>
                        <a:rPr lang="en-US" sz="1800" baseline="-25000" dirty="0" smtClean="0"/>
                        <a:t>3</a:t>
                      </a:r>
                    </a:p>
                  </a:txBody>
                  <a:tcPr/>
                </a:tc>
              </a:tr>
              <a:tr h="0">
                <a:tc>
                  <a:txBody>
                    <a:bodyPr/>
                    <a:lstStyle/>
                    <a:p>
                      <a:endParaRPr lang="en-US" sz="1800"/>
                    </a:p>
                  </a:txBody>
                  <a:tcPr/>
                </a:tc>
                <a:tc>
                  <a:txBody>
                    <a:bodyPr/>
                    <a:lstStyle/>
                    <a:p>
                      <a:r>
                        <a:rPr lang="en-US" sz="1800" dirty="0" smtClean="0"/>
                        <a:t>d</a:t>
                      </a:r>
                      <a:endParaRPr lang="en-US" sz="1800" dirty="0"/>
                    </a:p>
                  </a:txBody>
                  <a:tcPr/>
                </a:tc>
                <a:tc>
                  <a:txBody>
                    <a:bodyPr/>
                    <a:lstStyle/>
                    <a:p>
                      <a:r>
                        <a:rPr lang="en-US" sz="1800" dirty="0" smtClean="0"/>
                        <a:t>3/2</a:t>
                      </a:r>
                      <a:endParaRPr lang="en-US" sz="1800" dirty="0"/>
                    </a:p>
                  </a:txBody>
                  <a:tcPr/>
                </a:tc>
                <a:tc>
                  <a:txBody>
                    <a:bodyPr/>
                    <a:lstStyle/>
                    <a:p>
                      <a:endParaRPr lang="en-US" sz="1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M</a:t>
                      </a:r>
                      <a:r>
                        <a:rPr lang="en-US" sz="1800" baseline="-25000" dirty="0" smtClean="0"/>
                        <a:t>4</a:t>
                      </a:r>
                    </a:p>
                  </a:txBody>
                  <a:tcPr/>
                </a:tc>
              </a:tr>
              <a:tr h="162560">
                <a:tc>
                  <a:txBody>
                    <a:bodyPr/>
                    <a:lstStyle/>
                    <a:p>
                      <a:endParaRPr lang="en-US" sz="1800" dirty="0"/>
                    </a:p>
                  </a:txBody>
                  <a:tcPr/>
                </a:tc>
                <a:tc>
                  <a:txBody>
                    <a:bodyPr/>
                    <a:lstStyle/>
                    <a:p>
                      <a:endParaRPr lang="en-US" sz="1800"/>
                    </a:p>
                  </a:txBody>
                  <a:tcPr/>
                </a:tc>
                <a:tc>
                  <a:txBody>
                    <a:bodyPr/>
                    <a:lstStyle/>
                    <a:p>
                      <a:r>
                        <a:rPr lang="en-US" sz="1800" dirty="0" smtClean="0"/>
                        <a:t>5/2</a:t>
                      </a:r>
                      <a:endParaRPr lang="en-US" sz="1800" dirty="0"/>
                    </a:p>
                  </a:txBody>
                  <a:tcPr/>
                </a:tc>
                <a:tc>
                  <a:txBody>
                    <a:bodyPr/>
                    <a:lstStyle/>
                    <a:p>
                      <a:endParaRPr lang="en-US" sz="1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M</a:t>
                      </a:r>
                      <a:r>
                        <a:rPr lang="en-US" sz="1800" baseline="-25000" dirty="0" smtClean="0"/>
                        <a:t>5</a:t>
                      </a:r>
                    </a:p>
                  </a:txBody>
                  <a:tcPr/>
                </a:tc>
              </a:tr>
              <a:tr h="127000">
                <a:tc>
                  <a:txBody>
                    <a:bodyPr/>
                    <a:lstStyle/>
                    <a:p>
                      <a:r>
                        <a:rPr lang="en-US" sz="1800" dirty="0" smtClean="0"/>
                        <a:t>4</a:t>
                      </a:r>
                      <a:endParaRPr lang="en-US" sz="1800" dirty="0"/>
                    </a:p>
                  </a:txBody>
                  <a:tcPr/>
                </a:tc>
                <a:tc>
                  <a:txBody>
                    <a:bodyPr/>
                    <a:lstStyle/>
                    <a:p>
                      <a:r>
                        <a:rPr lang="en-US" sz="1800" dirty="0" smtClean="0"/>
                        <a:t>s</a:t>
                      </a:r>
                      <a:endParaRPr lang="en-US" sz="1800" dirty="0"/>
                    </a:p>
                  </a:txBody>
                  <a:tcPr/>
                </a:tc>
                <a:tc>
                  <a:txBody>
                    <a:bodyPr/>
                    <a:lstStyle/>
                    <a:p>
                      <a:r>
                        <a:rPr lang="en-US" sz="1800" dirty="0" smtClean="0"/>
                        <a:t>1/2</a:t>
                      </a:r>
                      <a:endParaRPr lang="en-US" sz="1800" dirty="0"/>
                    </a:p>
                  </a:txBody>
                  <a:tcPr/>
                </a:tc>
                <a:tc>
                  <a:txBody>
                    <a:bodyPr/>
                    <a:lstStyle/>
                    <a:p>
                      <a:endParaRPr lang="en-US" sz="1800" dirty="0"/>
                    </a:p>
                  </a:txBody>
                  <a:tcPr/>
                </a:tc>
                <a:tc>
                  <a:txBody>
                    <a:bodyPr/>
                    <a:lstStyle/>
                    <a:p>
                      <a:r>
                        <a:rPr lang="en-US" sz="1800" dirty="0" smtClean="0"/>
                        <a:t>N</a:t>
                      </a:r>
                      <a:r>
                        <a:rPr lang="en-US" sz="1800" baseline="-25000" dirty="0" smtClean="0"/>
                        <a:t>1</a:t>
                      </a:r>
                      <a:endParaRPr lang="en-US" sz="1800" baseline="-25000" dirty="0"/>
                    </a:p>
                  </a:txBody>
                  <a:tcPr/>
                </a:tc>
              </a:tr>
              <a:tr h="254000">
                <a:tc>
                  <a:txBody>
                    <a:bodyPr/>
                    <a:lstStyle/>
                    <a:p>
                      <a:endParaRPr lang="en-US" sz="1800" dirty="0"/>
                    </a:p>
                  </a:txBody>
                  <a:tcPr/>
                </a:tc>
                <a:tc>
                  <a:txBody>
                    <a:bodyPr/>
                    <a:lstStyle/>
                    <a:p>
                      <a:r>
                        <a:rPr lang="en-US" sz="1800" dirty="0" smtClean="0"/>
                        <a:t>p</a:t>
                      </a:r>
                      <a:endParaRPr lang="en-US" sz="1800" dirty="0"/>
                    </a:p>
                  </a:txBody>
                  <a:tcPr/>
                </a:tc>
                <a:tc>
                  <a:txBody>
                    <a:bodyPr/>
                    <a:lstStyle/>
                    <a:p>
                      <a:r>
                        <a:rPr lang="en-US" sz="1800" dirty="0" smtClean="0"/>
                        <a:t>1/2</a:t>
                      </a:r>
                      <a:endParaRPr lang="en-US" sz="1800" dirty="0"/>
                    </a:p>
                  </a:txBody>
                  <a:tcPr/>
                </a:tc>
                <a:tc>
                  <a:txBody>
                    <a:bodyPr/>
                    <a:lstStyle/>
                    <a:p>
                      <a:endParaRPr lang="en-US" sz="1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N</a:t>
                      </a:r>
                      <a:r>
                        <a:rPr lang="en-US" sz="1800" baseline="-25000" dirty="0" smtClean="0"/>
                        <a:t>2</a:t>
                      </a:r>
                    </a:p>
                  </a:txBody>
                  <a:tcPr/>
                </a:tc>
              </a:tr>
              <a:tr h="0">
                <a:tc>
                  <a:txBody>
                    <a:bodyPr/>
                    <a:lstStyle/>
                    <a:p>
                      <a:endParaRPr lang="en-US" sz="1800" dirty="0"/>
                    </a:p>
                  </a:txBody>
                  <a:tcPr/>
                </a:tc>
                <a:tc>
                  <a:txBody>
                    <a:bodyPr/>
                    <a:lstStyle/>
                    <a:p>
                      <a:endParaRPr lang="en-US" sz="1800" dirty="0"/>
                    </a:p>
                  </a:txBody>
                  <a:tcPr/>
                </a:tc>
                <a:tc>
                  <a:txBody>
                    <a:bodyPr/>
                    <a:lstStyle/>
                    <a:p>
                      <a:r>
                        <a:rPr lang="en-US" sz="1800" dirty="0" smtClean="0"/>
                        <a:t>3/2</a:t>
                      </a:r>
                      <a:endParaRPr lang="en-US" sz="1800" dirty="0"/>
                    </a:p>
                  </a:txBody>
                  <a:tcPr/>
                </a:tc>
                <a:tc>
                  <a:txBody>
                    <a:bodyPr/>
                    <a:lstStyle/>
                    <a:p>
                      <a:endParaRPr lang="en-US" sz="18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800" dirty="0" smtClean="0"/>
                        <a:t>N</a:t>
                      </a:r>
                      <a:r>
                        <a:rPr lang="en-US" sz="1800" baseline="-25000" dirty="0" smtClean="0"/>
                        <a:t>3</a:t>
                      </a:r>
                    </a:p>
                  </a:txBody>
                  <a:tcPr/>
                </a:tc>
              </a:tr>
              <a:tr h="370840">
                <a:tc>
                  <a:txBody>
                    <a:bodyPr/>
                    <a:lstStyle/>
                    <a:p>
                      <a:endParaRPr lang="en-US" sz="1800" dirty="0"/>
                    </a:p>
                  </a:txBody>
                  <a:tcPr/>
                </a:tc>
                <a:tc>
                  <a:txBody>
                    <a:bodyPr/>
                    <a:lstStyle/>
                    <a:p>
                      <a:r>
                        <a:rPr lang="en-US" sz="1800" dirty="0" smtClean="0"/>
                        <a:t>…</a:t>
                      </a:r>
                      <a:endParaRPr lang="en-US" sz="1800" dirty="0"/>
                    </a:p>
                  </a:txBody>
                  <a:tcPr/>
                </a:tc>
                <a:tc>
                  <a:txBody>
                    <a:bodyPr/>
                    <a:lstStyle/>
                    <a:p>
                      <a:endParaRPr lang="en-US" sz="1800" dirty="0"/>
                    </a:p>
                  </a:txBody>
                  <a:tcPr/>
                </a:tc>
                <a:tc>
                  <a:txBody>
                    <a:bodyPr/>
                    <a:lstStyle/>
                    <a:p>
                      <a:endParaRPr lang="en-US" sz="1800"/>
                    </a:p>
                  </a:txBody>
                  <a:tcPr/>
                </a:tc>
                <a:tc>
                  <a:txBody>
                    <a:bodyPr/>
                    <a:lstStyle/>
                    <a:p>
                      <a:endParaRPr lang="en-US" sz="1800" dirty="0"/>
                    </a:p>
                  </a:txBody>
                  <a:tcPr/>
                </a:tc>
              </a:tr>
            </a:tbl>
          </a:graphicData>
        </a:graphic>
      </p:graphicFrame>
      <p:sp>
        <p:nvSpPr>
          <p:cNvPr id="5" name="TextBox 4"/>
          <p:cNvSpPr txBox="1"/>
          <p:nvPr/>
        </p:nvSpPr>
        <p:spPr>
          <a:xfrm>
            <a:off x="5781040" y="1227574"/>
            <a:ext cx="415498" cy="369332"/>
          </a:xfrm>
          <a:prstGeom prst="rect">
            <a:avLst/>
          </a:prstGeom>
          <a:noFill/>
        </p:spPr>
        <p:txBody>
          <a:bodyPr wrap="none" rtlCol="0">
            <a:spAutoFit/>
          </a:bodyPr>
          <a:lstStyle/>
          <a:p>
            <a:r>
              <a:rPr lang="en-US" dirty="0" smtClean="0"/>
              <a:t>N</a:t>
            </a:r>
            <a:r>
              <a:rPr lang="en-US" baseline="-25000" dirty="0" smtClean="0"/>
              <a:t>1</a:t>
            </a:r>
            <a:endParaRPr lang="en-US" baseline="-25000" dirty="0"/>
          </a:p>
        </p:txBody>
      </p:sp>
      <p:sp>
        <p:nvSpPr>
          <p:cNvPr id="13" name="TextBox 12"/>
          <p:cNvSpPr txBox="1"/>
          <p:nvPr/>
        </p:nvSpPr>
        <p:spPr>
          <a:xfrm>
            <a:off x="6207760" y="1227574"/>
            <a:ext cx="415498" cy="369332"/>
          </a:xfrm>
          <a:prstGeom prst="rect">
            <a:avLst/>
          </a:prstGeom>
          <a:noFill/>
        </p:spPr>
        <p:txBody>
          <a:bodyPr wrap="none" rtlCol="0">
            <a:spAutoFit/>
          </a:bodyPr>
          <a:lstStyle/>
          <a:p>
            <a:r>
              <a:rPr lang="en-US" dirty="0" smtClean="0"/>
              <a:t>N</a:t>
            </a:r>
            <a:r>
              <a:rPr lang="en-US" baseline="-25000" dirty="0" smtClean="0"/>
              <a:t>2</a:t>
            </a:r>
            <a:endParaRPr lang="en-US" baseline="-25000" dirty="0"/>
          </a:p>
        </p:txBody>
      </p:sp>
      <p:sp>
        <p:nvSpPr>
          <p:cNvPr id="14" name="TextBox 13"/>
          <p:cNvSpPr txBox="1"/>
          <p:nvPr/>
        </p:nvSpPr>
        <p:spPr>
          <a:xfrm>
            <a:off x="6501338" y="1227574"/>
            <a:ext cx="415498" cy="369332"/>
          </a:xfrm>
          <a:prstGeom prst="rect">
            <a:avLst/>
          </a:prstGeom>
          <a:noFill/>
        </p:spPr>
        <p:txBody>
          <a:bodyPr wrap="none" rtlCol="0">
            <a:spAutoFit/>
          </a:bodyPr>
          <a:lstStyle/>
          <a:p>
            <a:r>
              <a:rPr lang="en-US" dirty="0" smtClean="0"/>
              <a:t>N</a:t>
            </a:r>
            <a:r>
              <a:rPr lang="en-US" baseline="-25000" dirty="0" smtClean="0"/>
              <a:t>3</a:t>
            </a:r>
            <a:endParaRPr lang="en-US" baseline="-25000" dirty="0"/>
          </a:p>
        </p:txBody>
      </p:sp>
      <p:sp>
        <p:nvSpPr>
          <p:cNvPr id="15" name="TextBox 14"/>
          <p:cNvSpPr txBox="1"/>
          <p:nvPr/>
        </p:nvSpPr>
        <p:spPr>
          <a:xfrm>
            <a:off x="6916836" y="1227574"/>
            <a:ext cx="415498" cy="369332"/>
          </a:xfrm>
          <a:prstGeom prst="rect">
            <a:avLst/>
          </a:prstGeom>
          <a:noFill/>
        </p:spPr>
        <p:txBody>
          <a:bodyPr wrap="none" rtlCol="0">
            <a:spAutoFit/>
          </a:bodyPr>
          <a:lstStyle/>
          <a:p>
            <a:r>
              <a:rPr lang="en-US" dirty="0" smtClean="0"/>
              <a:t>N</a:t>
            </a:r>
            <a:r>
              <a:rPr lang="en-US" baseline="-25000" dirty="0" smtClean="0"/>
              <a:t>4</a:t>
            </a:r>
            <a:endParaRPr lang="en-US" baseline="-25000" dirty="0"/>
          </a:p>
        </p:txBody>
      </p:sp>
      <p:sp>
        <p:nvSpPr>
          <p:cNvPr id="16" name="TextBox 15"/>
          <p:cNvSpPr txBox="1"/>
          <p:nvPr/>
        </p:nvSpPr>
        <p:spPr>
          <a:xfrm>
            <a:off x="7220574" y="1227574"/>
            <a:ext cx="411666" cy="369332"/>
          </a:xfrm>
          <a:prstGeom prst="rect">
            <a:avLst/>
          </a:prstGeom>
          <a:noFill/>
        </p:spPr>
        <p:txBody>
          <a:bodyPr wrap="none" rtlCol="0">
            <a:spAutoFit/>
          </a:bodyPr>
          <a:lstStyle/>
          <a:p>
            <a:r>
              <a:rPr lang="en-US" dirty="0" smtClean="0"/>
              <a:t>N</a:t>
            </a:r>
            <a:r>
              <a:rPr lang="en-US" baseline="-25000" dirty="0" smtClean="0"/>
              <a:t>5</a:t>
            </a:r>
            <a:endParaRPr lang="en-US" baseline="-25000" dirty="0"/>
          </a:p>
        </p:txBody>
      </p:sp>
      <p:sp>
        <p:nvSpPr>
          <p:cNvPr id="17" name="TextBox 16"/>
          <p:cNvSpPr txBox="1"/>
          <p:nvPr/>
        </p:nvSpPr>
        <p:spPr>
          <a:xfrm>
            <a:off x="7920552" y="1227574"/>
            <a:ext cx="530915" cy="369332"/>
          </a:xfrm>
          <a:prstGeom prst="rect">
            <a:avLst/>
          </a:prstGeom>
          <a:noFill/>
        </p:spPr>
        <p:txBody>
          <a:bodyPr wrap="none" rtlCol="0">
            <a:spAutoFit/>
          </a:bodyPr>
          <a:lstStyle/>
          <a:p>
            <a:r>
              <a:rPr lang="en-US" dirty="0" smtClean="0"/>
              <a:t>N</a:t>
            </a:r>
            <a:r>
              <a:rPr lang="en-US" baseline="-25000" dirty="0" smtClean="0"/>
              <a:t>6,7</a:t>
            </a:r>
            <a:endParaRPr lang="en-US" baseline="-25000" dirty="0"/>
          </a:p>
        </p:txBody>
      </p:sp>
      <p:cxnSp>
        <p:nvCxnSpPr>
          <p:cNvPr id="12" name="Straight Connector 11"/>
          <p:cNvCxnSpPr/>
          <p:nvPr/>
        </p:nvCxnSpPr>
        <p:spPr>
          <a:xfrm flipV="1">
            <a:off x="5994400" y="1596906"/>
            <a:ext cx="0" cy="3442454"/>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6390640" y="1596906"/>
            <a:ext cx="0" cy="3330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flipV="1">
            <a:off x="6715760" y="1596906"/>
            <a:ext cx="0" cy="2954774"/>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7332334" y="1596906"/>
            <a:ext cx="0" cy="2304534"/>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7393294" y="1596906"/>
            <a:ext cx="0" cy="2304534"/>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8199120" y="1596906"/>
            <a:ext cx="0" cy="17093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133313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Gold (Au) – valence band</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1" name="Picture 20" descr="Haverkort_16.pdf"/>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28036" y1="20677" x2="28036" y2="20677"/>
                        <a14:foregroundMark x1="45176" y1="21053" x2="45176" y2="21053"/>
                        <a14:foregroundMark x1="38933" y1="11090" x2="38933" y2="11090"/>
                        <a14:foregroundMark x1="29966" y1="9586" x2="29966" y2="9586"/>
                        <a14:foregroundMark x1="25880" y1="12406" x2="25880" y2="12406"/>
                        <a14:foregroundMark x1="25880" y1="12406" x2="25880" y2="12406"/>
                        <a14:foregroundMark x1="23269" y1="18609" x2="23269" y2="18609"/>
                        <a14:foregroundMark x1="1249" y1="1692" x2="1476" y2="97180"/>
                        <a14:foregroundMark x1="20091" y1="3383" x2="18275" y2="96053"/>
                        <a14:foregroundMark x1="23383" y1="90789" x2="81952" y2="93233"/>
                        <a14:foregroundMark x1="23156" y1="84962" x2="87401" y2="85150"/>
                        <a14:foregroundMark x1="90579" y1="69549" x2="96935" y2="69549"/>
                        <a14:foregroundMark x1="10443" y1="14474" x2="10329" y2="70489"/>
                        <a14:foregroundMark x1="15664" y1="24624" x2="15323" y2="72556"/>
                        <a14:foregroundMark x1="22928" y1="6767" x2="97503" y2="6579"/>
                        <a14:foregroundMark x1="90125" y1="75188" x2="94665" y2="75376"/>
                        <a14:foregroundMark x1="22474" y1="78195" x2="87060" y2="78195"/>
                      </a14:backgroundRemoval>
                    </a14:imgEffect>
                  </a14:imgLayer>
                </a14:imgProps>
              </a:ext>
              <a:ext uri="{28A0092B-C50C-407E-A947-70E740481C1C}">
                <a14:useLocalDpi xmlns:a14="http://schemas.microsoft.com/office/drawing/2010/main"/>
              </a:ext>
            </a:extLst>
          </a:blip>
          <a:srcRect/>
          <a:stretch/>
        </p:blipFill>
        <p:spPr>
          <a:xfrm>
            <a:off x="246239" y="1125220"/>
            <a:ext cx="7362707" cy="3304540"/>
          </a:xfrm>
          <a:prstGeom prst="rect">
            <a:avLst/>
          </a:prstGeom>
        </p:spPr>
      </p:pic>
      <p:sp>
        <p:nvSpPr>
          <p:cNvPr id="9" name="Donut 8"/>
          <p:cNvSpPr/>
          <p:nvPr/>
        </p:nvSpPr>
        <p:spPr>
          <a:xfrm>
            <a:off x="8269040" y="5212080"/>
            <a:ext cx="444640" cy="696964"/>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Minus 9"/>
          <p:cNvSpPr/>
          <p:nvPr/>
        </p:nvSpPr>
        <p:spPr>
          <a:xfrm>
            <a:off x="91440" y="2981653"/>
            <a:ext cx="6065520" cy="501650"/>
          </a:xfrm>
          <a:prstGeom prst="mathMinus">
            <a:avLst>
              <a:gd name="adj1" fmla="val 154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47585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Example on Gold (Au</a:t>
            </a:r>
            <a:r>
              <a:rPr lang="en-US" sz="2400" dirty="0" smtClean="0"/>
              <a:t>) – valence band</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descr="gold0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68875"/>
          </a:xfrm>
          <a:prstGeom prst="rect">
            <a:avLst/>
          </a:prstGeom>
        </p:spPr>
      </p:pic>
    </p:spTree>
    <p:extLst>
      <p:ext uri="{BB962C8B-B14F-4D97-AF65-F5344CB8AC3E}">
        <p14:creationId xmlns:p14="http://schemas.microsoft.com/office/powerpoint/2010/main" val="310454208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Example on Gold (Au</a:t>
            </a:r>
            <a:r>
              <a:rPr lang="en-US" sz="2400" dirty="0" smtClean="0"/>
              <a:t>) – valence band</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descr="gold03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8920" y="1571660"/>
            <a:ext cx="2365375" cy="4794250"/>
          </a:xfrm>
          <a:prstGeom prst="rect">
            <a:avLst/>
          </a:prstGeom>
        </p:spPr>
      </p:pic>
      <p:sp>
        <p:nvSpPr>
          <p:cNvPr id="24" name="TextBox 23"/>
          <p:cNvSpPr txBox="1"/>
          <p:nvPr/>
        </p:nvSpPr>
        <p:spPr>
          <a:xfrm>
            <a:off x="7150100" y="1197848"/>
            <a:ext cx="1264777" cy="369332"/>
          </a:xfrm>
          <a:prstGeom prst="rect">
            <a:avLst/>
          </a:prstGeom>
          <a:noFill/>
        </p:spPr>
        <p:txBody>
          <a:bodyPr wrap="none" rtlCol="0">
            <a:spAutoFit/>
          </a:bodyPr>
          <a:lstStyle/>
          <a:p>
            <a:r>
              <a:rPr lang="en-US" dirty="0" smtClean="0"/>
              <a:t>Experiment</a:t>
            </a:r>
            <a:endParaRPr lang="en-US" dirty="0"/>
          </a:p>
        </p:txBody>
      </p:sp>
    </p:spTree>
    <p:extLst>
      <p:ext uri="{BB962C8B-B14F-4D97-AF65-F5344CB8AC3E}">
        <p14:creationId xmlns:p14="http://schemas.microsoft.com/office/powerpoint/2010/main" val="295139807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Example on Gold (Au</a:t>
            </a:r>
            <a:r>
              <a:rPr lang="en-US" sz="2400" dirty="0" smtClean="0"/>
              <a:t>) – valence band</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gold03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795" y="1571660"/>
            <a:ext cx="4254500" cy="4794250"/>
          </a:xfrm>
          <a:prstGeom prst="rect">
            <a:avLst/>
          </a:prstGeom>
        </p:spPr>
      </p:pic>
      <p:sp>
        <p:nvSpPr>
          <p:cNvPr id="8" name="TextBox 7"/>
          <p:cNvSpPr txBox="1"/>
          <p:nvPr/>
        </p:nvSpPr>
        <p:spPr>
          <a:xfrm>
            <a:off x="7150100" y="1197848"/>
            <a:ext cx="1264777" cy="369332"/>
          </a:xfrm>
          <a:prstGeom prst="rect">
            <a:avLst/>
          </a:prstGeom>
          <a:noFill/>
        </p:spPr>
        <p:txBody>
          <a:bodyPr wrap="none" rtlCol="0">
            <a:spAutoFit/>
          </a:bodyPr>
          <a:lstStyle/>
          <a:p>
            <a:r>
              <a:rPr lang="en-US" dirty="0" smtClean="0"/>
              <a:t>Experiment</a:t>
            </a:r>
            <a:endParaRPr lang="en-US" dirty="0"/>
          </a:p>
        </p:txBody>
      </p:sp>
      <p:sp>
        <p:nvSpPr>
          <p:cNvPr id="9" name="TextBox 8"/>
          <p:cNvSpPr txBox="1"/>
          <p:nvPr/>
        </p:nvSpPr>
        <p:spPr>
          <a:xfrm>
            <a:off x="4510900" y="1197848"/>
            <a:ext cx="2558137" cy="369332"/>
          </a:xfrm>
          <a:prstGeom prst="rect">
            <a:avLst/>
          </a:prstGeom>
          <a:noFill/>
        </p:spPr>
        <p:txBody>
          <a:bodyPr wrap="none" rtlCol="0">
            <a:spAutoFit/>
          </a:bodyPr>
          <a:lstStyle/>
          <a:p>
            <a:r>
              <a:rPr lang="en-US" dirty="0" smtClean="0"/>
              <a:t>Density functional theory</a:t>
            </a:r>
            <a:endParaRPr lang="en-US" dirty="0"/>
          </a:p>
        </p:txBody>
      </p:sp>
      <p:sp>
        <p:nvSpPr>
          <p:cNvPr id="10" name="TextBox 9"/>
          <p:cNvSpPr txBox="1"/>
          <p:nvPr/>
        </p:nvSpPr>
        <p:spPr>
          <a:xfrm>
            <a:off x="6629400" y="5156200"/>
            <a:ext cx="305943" cy="923330"/>
          </a:xfrm>
          <a:prstGeom prst="rect">
            <a:avLst/>
          </a:prstGeom>
          <a:noFill/>
        </p:spPr>
        <p:txBody>
          <a:bodyPr wrap="none" rtlCol="0">
            <a:spAutoFit/>
          </a:bodyPr>
          <a:lstStyle/>
          <a:p>
            <a:r>
              <a:rPr lang="en-US" dirty="0" smtClean="0">
                <a:solidFill>
                  <a:schemeClr val="accent3"/>
                </a:solidFill>
              </a:rPr>
              <a:t>s</a:t>
            </a:r>
          </a:p>
          <a:p>
            <a:r>
              <a:rPr lang="en-US" dirty="0" smtClean="0">
                <a:solidFill>
                  <a:srgbClr val="0000FF"/>
                </a:solidFill>
              </a:rPr>
              <a:t>p</a:t>
            </a:r>
          </a:p>
          <a:p>
            <a:r>
              <a:rPr lang="en-US" dirty="0">
                <a:solidFill>
                  <a:srgbClr val="FF0000"/>
                </a:solidFill>
              </a:rPr>
              <a:t>d</a:t>
            </a:r>
          </a:p>
        </p:txBody>
      </p:sp>
    </p:spTree>
    <p:extLst>
      <p:ext uri="{BB962C8B-B14F-4D97-AF65-F5344CB8AC3E}">
        <p14:creationId xmlns:p14="http://schemas.microsoft.com/office/powerpoint/2010/main" val="244094866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Example on Gold (Au</a:t>
            </a:r>
            <a:r>
              <a:rPr lang="en-US" sz="2400" dirty="0" smtClean="0"/>
              <a:t>) – valence band</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gold03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 y="1567180"/>
            <a:ext cx="8842375" cy="4794250"/>
          </a:xfrm>
          <a:prstGeom prst="rect">
            <a:avLst/>
          </a:prstGeom>
        </p:spPr>
      </p:pic>
      <p:sp>
        <p:nvSpPr>
          <p:cNvPr id="5" name="TextBox 4"/>
          <p:cNvSpPr txBox="1"/>
          <p:nvPr/>
        </p:nvSpPr>
        <p:spPr>
          <a:xfrm>
            <a:off x="7150100" y="1197848"/>
            <a:ext cx="1264777" cy="369332"/>
          </a:xfrm>
          <a:prstGeom prst="rect">
            <a:avLst/>
          </a:prstGeom>
          <a:noFill/>
        </p:spPr>
        <p:txBody>
          <a:bodyPr wrap="none" rtlCol="0">
            <a:spAutoFit/>
          </a:bodyPr>
          <a:lstStyle/>
          <a:p>
            <a:r>
              <a:rPr lang="en-US" dirty="0" smtClean="0"/>
              <a:t>Experiment</a:t>
            </a:r>
            <a:endParaRPr lang="en-US" dirty="0"/>
          </a:p>
        </p:txBody>
      </p:sp>
      <p:sp>
        <p:nvSpPr>
          <p:cNvPr id="8" name="TextBox 7"/>
          <p:cNvSpPr txBox="1"/>
          <p:nvPr/>
        </p:nvSpPr>
        <p:spPr>
          <a:xfrm>
            <a:off x="4510900" y="1197848"/>
            <a:ext cx="2558137" cy="369332"/>
          </a:xfrm>
          <a:prstGeom prst="rect">
            <a:avLst/>
          </a:prstGeom>
          <a:noFill/>
        </p:spPr>
        <p:txBody>
          <a:bodyPr wrap="none" rtlCol="0">
            <a:spAutoFit/>
          </a:bodyPr>
          <a:lstStyle/>
          <a:p>
            <a:r>
              <a:rPr lang="en-US" dirty="0" smtClean="0"/>
              <a:t>Density functional theory</a:t>
            </a:r>
            <a:endParaRPr lang="en-US" dirty="0"/>
          </a:p>
        </p:txBody>
      </p:sp>
      <p:sp>
        <p:nvSpPr>
          <p:cNvPr id="9" name="TextBox 8"/>
          <p:cNvSpPr txBox="1"/>
          <p:nvPr/>
        </p:nvSpPr>
        <p:spPr>
          <a:xfrm>
            <a:off x="6629400" y="5156200"/>
            <a:ext cx="305943" cy="923330"/>
          </a:xfrm>
          <a:prstGeom prst="rect">
            <a:avLst/>
          </a:prstGeom>
          <a:noFill/>
        </p:spPr>
        <p:txBody>
          <a:bodyPr wrap="none" rtlCol="0">
            <a:spAutoFit/>
          </a:bodyPr>
          <a:lstStyle/>
          <a:p>
            <a:r>
              <a:rPr lang="en-US" dirty="0" smtClean="0">
                <a:solidFill>
                  <a:schemeClr val="accent3"/>
                </a:solidFill>
              </a:rPr>
              <a:t>s</a:t>
            </a:r>
          </a:p>
          <a:p>
            <a:r>
              <a:rPr lang="en-US" dirty="0" smtClean="0">
                <a:solidFill>
                  <a:srgbClr val="0000FF"/>
                </a:solidFill>
              </a:rPr>
              <a:t>p</a:t>
            </a:r>
          </a:p>
          <a:p>
            <a:r>
              <a:rPr lang="en-US" dirty="0">
                <a:solidFill>
                  <a:srgbClr val="FF0000"/>
                </a:solidFill>
              </a:rPr>
              <a:t>d</a:t>
            </a:r>
          </a:p>
        </p:txBody>
      </p:sp>
    </p:spTree>
    <p:extLst>
      <p:ext uri="{BB962C8B-B14F-4D97-AF65-F5344CB8AC3E}">
        <p14:creationId xmlns:p14="http://schemas.microsoft.com/office/powerpoint/2010/main" val="2440948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Second talk</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9" name="Rounded Rectangle 8"/>
          <p:cNvSpPr/>
          <p:nvPr/>
        </p:nvSpPr>
        <p:spPr>
          <a:xfrm>
            <a:off x="3974286"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RXD</a:t>
            </a:r>
          </a:p>
        </p:txBody>
      </p:sp>
      <p:sp>
        <p:nvSpPr>
          <p:cNvPr id="10" name="Rounded Rectangle 9"/>
          <p:cNvSpPr/>
          <p:nvPr/>
        </p:nvSpPr>
        <p:spPr>
          <a:xfrm>
            <a:off x="5655429"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RIXS</a:t>
            </a:r>
          </a:p>
        </p:txBody>
      </p:sp>
      <p:sp>
        <p:nvSpPr>
          <p:cNvPr id="11" name="Rounded Rectangle 10"/>
          <p:cNvSpPr/>
          <p:nvPr/>
        </p:nvSpPr>
        <p:spPr>
          <a:xfrm>
            <a:off x="7336572"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err="1" smtClean="0">
                <a:solidFill>
                  <a:schemeClr val="tx1"/>
                </a:solidFill>
              </a:rPr>
              <a:t>nIXS</a:t>
            </a:r>
            <a:endParaRPr lang="en-US" sz="2000" dirty="0" smtClean="0">
              <a:solidFill>
                <a:schemeClr val="tx1"/>
              </a:solidFill>
            </a:endParaRPr>
          </a:p>
        </p:txBody>
      </p:sp>
      <p:grpSp>
        <p:nvGrpSpPr>
          <p:cNvPr id="12" name="Group 11"/>
          <p:cNvGrpSpPr/>
          <p:nvPr/>
        </p:nvGrpSpPr>
        <p:grpSpPr>
          <a:xfrm>
            <a:off x="3260739" y="2184214"/>
            <a:ext cx="2139057" cy="4003354"/>
            <a:chOff x="2719492" y="2184214"/>
            <a:chExt cx="2139057" cy="4003354"/>
          </a:xfrm>
        </p:grpSpPr>
        <p:sp>
          <p:nvSpPr>
            <p:cNvPr id="13" name="Pie 12"/>
            <p:cNvSpPr/>
            <p:nvPr/>
          </p:nvSpPr>
          <p:spPr>
            <a:xfrm>
              <a:off x="2732351"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5" name="Straight Connector 14"/>
            <p:cNvCxnSpPr/>
            <p:nvPr/>
          </p:nvCxnSpPr>
          <p:spPr>
            <a:xfrm>
              <a:off x="34692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34692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7" name="Arc 16"/>
            <p:cNvSpPr/>
            <p:nvPr/>
          </p:nvSpPr>
          <p:spPr>
            <a:xfrm>
              <a:off x="2719492"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8" name="Straight Connector 17"/>
            <p:cNvCxnSpPr/>
            <p:nvPr/>
          </p:nvCxnSpPr>
          <p:spPr>
            <a:xfrm flipV="1">
              <a:off x="34692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42960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44909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47075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36690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40805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4" name="Delay 46"/>
            <p:cNvSpPr/>
            <p:nvPr/>
          </p:nvSpPr>
          <p:spPr>
            <a:xfrm rot="16028308">
              <a:off x="3200164" y="328497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26" name="Straight Arrow Connector 25"/>
            <p:cNvCxnSpPr/>
            <p:nvPr/>
          </p:nvCxnSpPr>
          <p:spPr>
            <a:xfrm>
              <a:off x="38626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flipV="1">
              <a:off x="3574041"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28" name="Delay 46"/>
            <p:cNvSpPr/>
            <p:nvPr/>
          </p:nvSpPr>
          <p:spPr>
            <a:xfrm rot="5979994">
              <a:off x="3545462" y="3292792"/>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29" name="Straight Arrow Connector 28"/>
            <p:cNvCxnSpPr/>
            <p:nvPr/>
          </p:nvCxnSpPr>
          <p:spPr>
            <a:xfrm>
              <a:off x="3726441" y="33501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grpSp>
      <p:grpSp>
        <p:nvGrpSpPr>
          <p:cNvPr id="58" name="Group 57"/>
          <p:cNvGrpSpPr/>
          <p:nvPr/>
        </p:nvGrpSpPr>
        <p:grpSpPr>
          <a:xfrm>
            <a:off x="4950058" y="1933020"/>
            <a:ext cx="2139057" cy="4254548"/>
            <a:chOff x="-99908" y="1925406"/>
            <a:chExt cx="2139057" cy="4254548"/>
          </a:xfrm>
        </p:grpSpPr>
        <p:cxnSp>
          <p:nvCxnSpPr>
            <p:cNvPr id="59" name="Straight Connector 58"/>
            <p:cNvCxnSpPr/>
            <p:nvPr/>
          </p:nvCxnSpPr>
          <p:spPr>
            <a:xfrm>
              <a:off x="649885" y="5422599"/>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649885" y="5853734"/>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V="1">
              <a:off x="649885" y="2517827"/>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p:nvPr/>
          </p:nvCxnSpPr>
          <p:spPr>
            <a:xfrm flipV="1">
              <a:off x="1476619" y="5065311"/>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flipV="1">
              <a:off x="1671599" y="5527518"/>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1888129" y="507292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a:off x="849622" y="5065313"/>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6" name="Straight Arrow Connector 65"/>
            <p:cNvCxnSpPr/>
            <p:nvPr/>
          </p:nvCxnSpPr>
          <p:spPr>
            <a:xfrm>
              <a:off x="1261133" y="506531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67" name="Delay 46"/>
            <p:cNvSpPr/>
            <p:nvPr/>
          </p:nvSpPr>
          <p:spPr>
            <a:xfrm rot="15986418">
              <a:off x="335776" y="328127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69" name="Straight Arrow Connector 68"/>
            <p:cNvCxnSpPr/>
            <p:nvPr/>
          </p:nvCxnSpPr>
          <p:spPr>
            <a:xfrm>
              <a:off x="1043213" y="5519904"/>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70" name="Delay 46"/>
            <p:cNvSpPr/>
            <p:nvPr/>
          </p:nvSpPr>
          <p:spPr>
            <a:xfrm rot="5974411">
              <a:off x="465355" y="3286874"/>
              <a:ext cx="284554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rgbClr val="FF0000"/>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71" name="Pie 70"/>
            <p:cNvSpPr/>
            <p:nvPr/>
          </p:nvSpPr>
          <p:spPr>
            <a:xfrm>
              <a:off x="-87049" y="2698710"/>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2" name="Arc 71"/>
            <p:cNvSpPr/>
            <p:nvPr/>
          </p:nvSpPr>
          <p:spPr>
            <a:xfrm>
              <a:off x="-99908" y="2726352"/>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73" name="Straight Arrow Connector 72"/>
            <p:cNvCxnSpPr/>
            <p:nvPr/>
          </p:nvCxnSpPr>
          <p:spPr>
            <a:xfrm flipH="1" flipV="1">
              <a:off x="754641" y="33044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74" name="Straight Arrow Connector 73"/>
            <p:cNvCxnSpPr/>
            <p:nvPr/>
          </p:nvCxnSpPr>
          <p:spPr>
            <a:xfrm>
              <a:off x="907041" y="3342579"/>
              <a:ext cx="958050" cy="2215425"/>
            </a:xfrm>
            <a:prstGeom prst="straightConnector1">
              <a:avLst/>
            </a:prstGeom>
            <a:ln>
              <a:prstDash val="dash"/>
              <a:tailEnd type="arrow" w="lg" len="lg"/>
            </a:ln>
          </p:spPr>
          <p:style>
            <a:lnRef idx="2">
              <a:schemeClr val="accent2"/>
            </a:lnRef>
            <a:fillRef idx="0">
              <a:schemeClr val="accent2"/>
            </a:fillRef>
            <a:effectRef idx="1">
              <a:schemeClr val="accent2"/>
            </a:effectRef>
            <a:fontRef idx="minor">
              <a:schemeClr val="tx1"/>
            </a:fontRef>
          </p:style>
        </p:cxnSp>
        <p:cxnSp>
          <p:nvCxnSpPr>
            <p:cNvPr id="75" name="Straight Arrow Connector 74"/>
            <p:cNvCxnSpPr/>
            <p:nvPr/>
          </p:nvCxnSpPr>
          <p:spPr>
            <a:xfrm flipV="1">
              <a:off x="792741" y="3644900"/>
              <a:ext cx="0" cy="46997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810244" y="2781300"/>
              <a:ext cx="0" cy="52344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77" name="Group 76"/>
          <p:cNvGrpSpPr/>
          <p:nvPr/>
        </p:nvGrpSpPr>
        <p:grpSpPr>
          <a:xfrm>
            <a:off x="6626924" y="2525441"/>
            <a:ext cx="2139057" cy="3662127"/>
            <a:chOff x="6265584" y="2525441"/>
            <a:chExt cx="2139057" cy="3662127"/>
          </a:xfrm>
        </p:grpSpPr>
        <p:sp>
          <p:nvSpPr>
            <p:cNvPr id="78" name="Pie 77"/>
            <p:cNvSpPr/>
            <p:nvPr/>
          </p:nvSpPr>
          <p:spPr>
            <a:xfrm>
              <a:off x="6278443"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79" name="Straight Connector 78"/>
            <p:cNvCxnSpPr/>
            <p:nvPr/>
          </p:nvCxnSpPr>
          <p:spPr>
            <a:xfrm>
              <a:off x="7015377"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a:off x="7015377"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81" name="Arc 80"/>
            <p:cNvSpPr/>
            <p:nvPr/>
          </p:nvSpPr>
          <p:spPr>
            <a:xfrm>
              <a:off x="6265584"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82" name="Straight Connector 81"/>
            <p:cNvCxnSpPr/>
            <p:nvPr/>
          </p:nvCxnSpPr>
          <p:spPr>
            <a:xfrm flipV="1">
              <a:off x="7015377"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83" name="Straight Arrow Connector 82"/>
            <p:cNvCxnSpPr/>
            <p:nvPr/>
          </p:nvCxnSpPr>
          <p:spPr>
            <a:xfrm flipV="1">
              <a:off x="7842111"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4" name="Straight Arrow Connector 83"/>
            <p:cNvCxnSpPr/>
            <p:nvPr/>
          </p:nvCxnSpPr>
          <p:spPr>
            <a:xfrm flipV="1">
              <a:off x="8037091"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flipV="1">
              <a:off x="8253621"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a:off x="7215114"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7626625"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88" name="Delay 46"/>
            <p:cNvSpPr/>
            <p:nvPr/>
          </p:nvSpPr>
          <p:spPr>
            <a:xfrm rot="16663366">
              <a:off x="7377977" y="3864650"/>
              <a:ext cx="1162067"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4">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90" name="Straight Arrow Connector 89"/>
            <p:cNvCxnSpPr/>
            <p:nvPr/>
          </p:nvCxnSpPr>
          <p:spPr>
            <a:xfrm>
              <a:off x="7408705"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p:nvPr/>
          </p:nvCxnSpPr>
          <p:spPr>
            <a:xfrm flipH="1" flipV="1">
              <a:off x="7148355"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92" name="Delay 46"/>
            <p:cNvSpPr/>
            <p:nvPr/>
          </p:nvSpPr>
          <p:spPr>
            <a:xfrm rot="6927349">
              <a:off x="7543423" y="3932403"/>
              <a:ext cx="145435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Tree>
    <p:extLst>
      <p:ext uri="{BB962C8B-B14F-4D97-AF65-F5344CB8AC3E}">
        <p14:creationId xmlns:p14="http://schemas.microsoft.com/office/powerpoint/2010/main" val="393447617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ld0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68875"/>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Example on Gold (Au</a:t>
            </a:r>
            <a:r>
              <a:rPr lang="en-US" sz="2400" dirty="0" smtClean="0"/>
              <a:t>) – valence band</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10454208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ld0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68875"/>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Example on Gold (Au</a:t>
            </a:r>
            <a:r>
              <a:rPr lang="en-US" sz="2400" dirty="0" smtClean="0"/>
              <a:t>) – valence band</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10454208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ld06.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841875"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Example on Gold (Au</a:t>
            </a:r>
            <a:r>
              <a:rPr lang="en-US" sz="2400" dirty="0" smtClean="0"/>
              <a:t>) – </a:t>
            </a:r>
            <a:r>
              <a:rPr lang="en-US" sz="2400" dirty="0"/>
              <a:t>4f core level</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10454208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ld08.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6740" y="581660"/>
            <a:ext cx="6635750" cy="51752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Example on Gold (Au</a:t>
            </a:r>
            <a:r>
              <a:rPr lang="en-US" sz="2400" dirty="0" smtClean="0"/>
              <a:t>) – XPS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10454208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2p</a:t>
            </a:r>
            <a:r>
              <a:rPr lang="en-US" sz="2400" baseline="-25000" dirty="0" smtClean="0"/>
              <a:t>3/2</a:t>
            </a:r>
            <a:r>
              <a:rPr lang="en-US" sz="2400" dirty="0" smtClean="0"/>
              <a:t> PES of Ni metal is not a delta function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descr="Ni06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84750"/>
          </a:xfrm>
          <a:prstGeom prst="rect">
            <a:avLst/>
          </a:prstGeom>
        </p:spPr>
      </p:pic>
    </p:spTree>
    <p:extLst>
      <p:ext uri="{BB962C8B-B14F-4D97-AF65-F5344CB8AC3E}">
        <p14:creationId xmlns:p14="http://schemas.microsoft.com/office/powerpoint/2010/main" val="24053422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06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2p</a:t>
            </a:r>
            <a:r>
              <a:rPr lang="en-US" sz="2400" baseline="-25000" dirty="0" smtClean="0"/>
              <a:t>3/2</a:t>
            </a:r>
            <a:r>
              <a:rPr lang="en-US" sz="2400" dirty="0" smtClean="0"/>
              <a:t> PES of Ni metal is not a delta function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009787092"/>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06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2p</a:t>
            </a:r>
            <a:r>
              <a:rPr lang="en-US" sz="2400" baseline="-25000" dirty="0" smtClean="0"/>
              <a:t>3/2</a:t>
            </a:r>
            <a:r>
              <a:rPr lang="en-US" sz="2400" dirty="0" smtClean="0"/>
              <a:t> PES of Ni metal is not a delta function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00978709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pic>
        <p:nvPicPr>
          <p:cNvPr id="2" name="Picture 1" descr="resU0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2228081"/>
            <a:ext cx="4762500" cy="8397875"/>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Edge singularity – a model with core-valence interaction</a:t>
            </a:r>
            <a:endParaRPr lang="en-US" sz="2400" dirty="0"/>
          </a:p>
        </p:txBody>
      </p:sp>
      <p:grpSp>
        <p:nvGrpSpPr>
          <p:cNvPr id="41" name="Group 40"/>
          <p:cNvGrpSpPr/>
          <p:nvPr/>
        </p:nvGrpSpPr>
        <p:grpSpPr>
          <a:xfrm>
            <a:off x="590551" y="2463366"/>
            <a:ext cx="3819735" cy="3401013"/>
            <a:chOff x="590551" y="2463366"/>
            <a:chExt cx="3819735" cy="3401013"/>
          </a:xfrm>
        </p:grpSpPr>
        <p:sp>
          <p:nvSpPr>
            <p:cNvPr id="42" name="Rounded Rectangle 41"/>
            <p:cNvSpPr/>
            <p:nvPr/>
          </p:nvSpPr>
          <p:spPr>
            <a:xfrm>
              <a:off x="2081953" y="2463366"/>
              <a:ext cx="2328333" cy="844209"/>
            </a:xfrm>
            <a:prstGeom prst="roundRect">
              <a:avLst>
                <a:gd name="adj" fmla="val 22993"/>
              </a:avLst>
            </a:prstGeom>
            <a:ln/>
          </p:spPr>
          <p:style>
            <a:lnRef idx="0">
              <a:schemeClr val="accent6"/>
            </a:lnRef>
            <a:fillRef idx="3">
              <a:schemeClr val="accent6"/>
            </a:fillRef>
            <a:effectRef idx="3">
              <a:schemeClr val="accent6"/>
            </a:effectRef>
            <a:fontRef idx="minor">
              <a:schemeClr val="lt1"/>
            </a:fontRef>
          </p:style>
          <p:txBody>
            <a:bodyPr rtlCol="0" anchor="t"/>
            <a:lstStyle/>
            <a:p>
              <a:pPr algn="ctr"/>
              <a:r>
                <a:rPr lang="en-US" sz="2000" dirty="0" smtClean="0">
                  <a:solidFill>
                    <a:schemeClr val="tx1"/>
                  </a:solidFill>
                </a:rPr>
                <a:t>Core – valence interaction: Q</a:t>
              </a:r>
            </a:p>
            <a:p>
              <a:pPr marL="342900" indent="-342900" algn="ctr">
                <a:buFont typeface="Arial"/>
                <a:buChar char="•"/>
              </a:pPr>
              <a:endParaRPr lang="en-US" sz="2400" dirty="0">
                <a:solidFill>
                  <a:schemeClr val="tx1"/>
                </a:solidFill>
              </a:endParaRPr>
            </a:p>
          </p:txBody>
        </p:sp>
        <p:sp>
          <p:nvSpPr>
            <p:cNvPr id="43" name="Freeform 42"/>
            <p:cNvSpPr/>
            <p:nvPr/>
          </p:nvSpPr>
          <p:spPr>
            <a:xfrm>
              <a:off x="1422400" y="2903455"/>
              <a:ext cx="1290320" cy="563060"/>
            </a:xfrm>
            <a:custGeom>
              <a:avLst/>
              <a:gdLst>
                <a:gd name="connsiteX0" fmla="*/ 0 w 1290320"/>
                <a:gd name="connsiteY0" fmla="*/ 0 h 926515"/>
                <a:gd name="connsiteX1" fmla="*/ 518160 w 1290320"/>
                <a:gd name="connsiteY1" fmla="*/ 904240 h 926515"/>
                <a:gd name="connsiteX2" fmla="*/ 1290320 w 1290320"/>
                <a:gd name="connsiteY2" fmla="*/ 650240 h 926515"/>
              </a:gdLst>
              <a:ahLst/>
              <a:cxnLst>
                <a:cxn ang="0">
                  <a:pos x="connsiteX0" y="connsiteY0"/>
                </a:cxn>
                <a:cxn ang="0">
                  <a:pos x="connsiteX1" y="connsiteY1"/>
                </a:cxn>
                <a:cxn ang="0">
                  <a:pos x="connsiteX2" y="connsiteY2"/>
                </a:cxn>
              </a:cxnLst>
              <a:rect l="l" t="t" r="r" b="b"/>
              <a:pathLst>
                <a:path w="1290320" h="926515">
                  <a:moveTo>
                    <a:pt x="0" y="0"/>
                  </a:moveTo>
                  <a:cubicBezTo>
                    <a:pt x="151553" y="397933"/>
                    <a:pt x="303107" y="795867"/>
                    <a:pt x="518160" y="904240"/>
                  </a:cubicBezTo>
                  <a:cubicBezTo>
                    <a:pt x="733213" y="1012613"/>
                    <a:pt x="1159933" y="692573"/>
                    <a:pt x="1290320" y="650240"/>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44" name="Freeform 43"/>
            <p:cNvSpPr/>
            <p:nvPr/>
          </p:nvSpPr>
          <p:spPr>
            <a:xfrm>
              <a:off x="1678510" y="3281680"/>
              <a:ext cx="1013890" cy="2026920"/>
            </a:xfrm>
            <a:custGeom>
              <a:avLst/>
              <a:gdLst>
                <a:gd name="connsiteX0" fmla="*/ 175868 w 683868"/>
                <a:gd name="connsiteY0" fmla="*/ 1788160 h 1788160"/>
                <a:gd name="connsiteX1" fmla="*/ 419708 w 683868"/>
                <a:gd name="connsiteY1" fmla="*/ 1402080 h 1788160"/>
                <a:gd name="connsiteX2" fmla="*/ 3148 w 683868"/>
                <a:gd name="connsiteY2" fmla="*/ 904240 h 1788160"/>
                <a:gd name="connsiteX3" fmla="*/ 683868 w 683868"/>
                <a:gd name="connsiteY3" fmla="*/ 0 h 1788160"/>
              </a:gdLst>
              <a:ahLst/>
              <a:cxnLst>
                <a:cxn ang="0">
                  <a:pos x="connsiteX0" y="connsiteY0"/>
                </a:cxn>
                <a:cxn ang="0">
                  <a:pos x="connsiteX1" y="connsiteY1"/>
                </a:cxn>
                <a:cxn ang="0">
                  <a:pos x="connsiteX2" y="connsiteY2"/>
                </a:cxn>
                <a:cxn ang="0">
                  <a:pos x="connsiteX3" y="connsiteY3"/>
                </a:cxn>
              </a:cxnLst>
              <a:rect l="l" t="t" r="r" b="b"/>
              <a:pathLst>
                <a:path w="683868" h="1788160">
                  <a:moveTo>
                    <a:pt x="175868" y="1788160"/>
                  </a:moveTo>
                  <a:cubicBezTo>
                    <a:pt x="312181" y="1668780"/>
                    <a:pt x="448495" y="1549400"/>
                    <a:pt x="419708" y="1402080"/>
                  </a:cubicBezTo>
                  <a:cubicBezTo>
                    <a:pt x="390921" y="1254760"/>
                    <a:pt x="-40879" y="1137920"/>
                    <a:pt x="3148" y="904240"/>
                  </a:cubicBezTo>
                  <a:cubicBezTo>
                    <a:pt x="47175" y="670560"/>
                    <a:pt x="683868" y="0"/>
                    <a:pt x="683868" y="0"/>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45" name="Donut 44"/>
            <p:cNvSpPr/>
            <p:nvPr/>
          </p:nvSpPr>
          <p:spPr>
            <a:xfrm>
              <a:off x="1070219" y="4971943"/>
              <a:ext cx="886068" cy="892436"/>
            </a:xfrm>
            <a:prstGeom prst="donut">
              <a:avLst>
                <a:gd name="adj" fmla="val 809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sp>
          <p:nvSpPr>
            <p:cNvPr id="46" name="Donut 45"/>
            <p:cNvSpPr/>
            <p:nvPr/>
          </p:nvSpPr>
          <p:spPr>
            <a:xfrm>
              <a:off x="590551" y="2568749"/>
              <a:ext cx="886068" cy="892436"/>
            </a:xfrm>
            <a:prstGeom prst="donut">
              <a:avLst>
                <a:gd name="adj" fmla="val 809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95139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pic>
        <p:nvPicPr>
          <p:cNvPr id="2" name="Picture 1" descr="resU02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444634"/>
            <a:ext cx="4762500" cy="57150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Edge </a:t>
            </a:r>
            <a:r>
              <a:rPr lang="en-US" sz="2400" dirty="0" smtClean="0"/>
              <a:t>singularity – </a:t>
            </a:r>
            <a:r>
              <a:rPr lang="en-US" sz="2400" dirty="0"/>
              <a:t>a model with core-valence </a:t>
            </a:r>
            <a:r>
              <a:rPr lang="en-US" sz="2400" dirty="0" smtClean="0"/>
              <a:t>interaction</a:t>
            </a:r>
            <a:endParaRPr lang="en-US" sz="2400" dirty="0"/>
          </a:p>
        </p:txBody>
      </p:sp>
    </p:spTree>
    <p:extLst>
      <p:ext uri="{BB962C8B-B14F-4D97-AF65-F5344CB8AC3E}">
        <p14:creationId xmlns:p14="http://schemas.microsoft.com/office/powerpoint/2010/main" val="263638859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Edge singularity – a model with core-valence </a:t>
            </a:r>
            <a:r>
              <a:rPr lang="en-US" sz="2400" dirty="0" smtClean="0"/>
              <a:t>interaction</a:t>
            </a:r>
            <a:endParaRPr lang="en-US" sz="2400" dirty="0"/>
          </a:p>
        </p:txBody>
      </p:sp>
      <p:pic>
        <p:nvPicPr>
          <p:cNvPr id="2" name="Picture 1" descr="resU05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53000"/>
          </a:xfrm>
          <a:prstGeom prst="rect">
            <a:avLst/>
          </a:prstGeom>
        </p:spPr>
      </p:pic>
    </p:spTree>
    <p:extLst>
      <p:ext uri="{BB962C8B-B14F-4D97-AF65-F5344CB8AC3E}">
        <p14:creationId xmlns:p14="http://schemas.microsoft.com/office/powerpoint/2010/main" val="26363885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First talk</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sp>
        <p:nvSpPr>
          <p:cNvPr id="25" name="Rounded Rectangle 24"/>
          <p:cNvSpPr/>
          <p:nvPr/>
        </p:nvSpPr>
        <p:spPr>
          <a:xfrm>
            <a:off x="2293143"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XAS</a:t>
            </a:r>
          </a:p>
        </p:txBody>
      </p:sp>
      <p:grpSp>
        <p:nvGrpSpPr>
          <p:cNvPr id="26" name="Group 25"/>
          <p:cNvGrpSpPr/>
          <p:nvPr/>
        </p:nvGrpSpPr>
        <p:grpSpPr>
          <a:xfrm>
            <a:off x="1571420" y="2525441"/>
            <a:ext cx="2139057" cy="3662127"/>
            <a:chOff x="-99908" y="2525441"/>
            <a:chExt cx="2139057" cy="3662127"/>
          </a:xfrm>
        </p:grpSpPr>
        <p:sp>
          <p:nvSpPr>
            <p:cNvPr id="29" name="Pie 28"/>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0" name="Straight Connector 29"/>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32" name="Arc 31"/>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3" name="Straight Connector 32"/>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9"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40" name="Straight Arrow Connector 3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41" name="Group 40"/>
          <p:cNvGrpSpPr/>
          <p:nvPr/>
        </p:nvGrpSpPr>
        <p:grpSpPr>
          <a:xfrm>
            <a:off x="-92997" y="2301819"/>
            <a:ext cx="2139057" cy="3885749"/>
            <a:chOff x="-92997" y="2301819"/>
            <a:chExt cx="2139057" cy="3885749"/>
          </a:xfrm>
        </p:grpSpPr>
        <p:sp>
          <p:nvSpPr>
            <p:cNvPr id="42" name="Pie 41"/>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Arc 42"/>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4" name="Straight Connector 43"/>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54"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55" name="Straight Arrow Connector 54"/>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56" name="Rounded Rectangle 55"/>
          <p:cNvSpPr/>
          <p:nvPr/>
        </p:nvSpPr>
        <p:spPr>
          <a:xfrm>
            <a:off x="622222" y="1589129"/>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Slide 92</a:t>
            </a:r>
            <a:endParaRPr lang="en-US" sz="2000" dirty="0" smtClean="0">
              <a:solidFill>
                <a:schemeClr val="tx1"/>
              </a:solidFill>
            </a:endParaRPr>
          </a:p>
        </p:txBody>
      </p:sp>
      <p:sp>
        <p:nvSpPr>
          <p:cNvPr id="57" name="Rounded Rectangle 56"/>
          <p:cNvSpPr/>
          <p:nvPr/>
        </p:nvSpPr>
        <p:spPr>
          <a:xfrm>
            <a:off x="2320757" y="1589129"/>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Slide 14</a:t>
            </a:r>
            <a:endParaRPr lang="en-US" sz="2000" dirty="0" smtClean="0">
              <a:solidFill>
                <a:schemeClr val="tx1"/>
              </a:solidFill>
            </a:endParaRPr>
          </a:p>
        </p:txBody>
      </p:sp>
    </p:spTree>
    <p:extLst>
      <p:ext uri="{BB962C8B-B14F-4D97-AF65-F5344CB8AC3E}">
        <p14:creationId xmlns:p14="http://schemas.microsoft.com/office/powerpoint/2010/main" val="220345858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Edge singularity – a model with core-valence </a:t>
            </a:r>
            <a:r>
              <a:rPr lang="en-US" sz="2400" dirty="0" smtClean="0"/>
              <a:t>interaction</a:t>
            </a:r>
            <a:endParaRPr lang="en-US" sz="2400" dirty="0"/>
          </a:p>
        </p:txBody>
      </p:sp>
      <p:pic>
        <p:nvPicPr>
          <p:cNvPr id="2" name="Picture 1" descr="resU07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53000"/>
          </a:xfrm>
          <a:prstGeom prst="rect">
            <a:avLst/>
          </a:prstGeom>
        </p:spPr>
      </p:pic>
    </p:spTree>
    <p:extLst>
      <p:ext uri="{BB962C8B-B14F-4D97-AF65-F5344CB8AC3E}">
        <p14:creationId xmlns:p14="http://schemas.microsoft.com/office/powerpoint/2010/main" val="263638859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Edge singularity – a model with core-valence </a:t>
            </a:r>
            <a:r>
              <a:rPr lang="en-US" sz="2400" dirty="0" smtClean="0"/>
              <a:t>interaction</a:t>
            </a:r>
            <a:endParaRPr lang="en-US" sz="2400" dirty="0"/>
          </a:p>
        </p:txBody>
      </p:sp>
      <p:pic>
        <p:nvPicPr>
          <p:cNvPr id="2" name="Picture 1" descr="resU1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53000"/>
          </a:xfrm>
          <a:prstGeom prst="rect">
            <a:avLst/>
          </a:prstGeom>
        </p:spPr>
      </p:pic>
    </p:spTree>
    <p:extLst>
      <p:ext uri="{BB962C8B-B14F-4D97-AF65-F5344CB8AC3E}">
        <p14:creationId xmlns:p14="http://schemas.microsoft.com/office/powerpoint/2010/main" val="263638859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Edge singularity – a model with core-valence </a:t>
            </a:r>
            <a:r>
              <a:rPr lang="en-US" sz="2400" dirty="0" smtClean="0"/>
              <a:t>interaction</a:t>
            </a:r>
            <a:endParaRPr lang="en-US" sz="2400" dirty="0"/>
          </a:p>
        </p:txBody>
      </p:sp>
      <p:pic>
        <p:nvPicPr>
          <p:cNvPr id="2" name="Picture 1" descr="resU12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26954"/>
            <a:ext cx="4762500" cy="4953000"/>
          </a:xfrm>
          <a:prstGeom prst="rect">
            <a:avLst/>
          </a:prstGeom>
        </p:spPr>
      </p:pic>
    </p:spTree>
    <p:extLst>
      <p:ext uri="{BB962C8B-B14F-4D97-AF65-F5344CB8AC3E}">
        <p14:creationId xmlns:p14="http://schemas.microsoft.com/office/powerpoint/2010/main" val="263638859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Edge singularity – a model with core-valence </a:t>
            </a:r>
            <a:r>
              <a:rPr lang="en-US" sz="2400" dirty="0" smtClean="0"/>
              <a:t>interaction</a:t>
            </a:r>
            <a:endParaRPr lang="en-US" sz="2400" dirty="0"/>
          </a:p>
        </p:txBody>
      </p:sp>
      <p:pic>
        <p:nvPicPr>
          <p:cNvPr id="2" name="Picture 1" descr="resU15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53000"/>
          </a:xfrm>
          <a:prstGeom prst="rect">
            <a:avLst/>
          </a:prstGeom>
        </p:spPr>
      </p:pic>
    </p:spTree>
    <p:extLst>
      <p:ext uri="{BB962C8B-B14F-4D97-AF65-F5344CB8AC3E}">
        <p14:creationId xmlns:p14="http://schemas.microsoft.com/office/powerpoint/2010/main" val="263638859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Edge singularity</a:t>
            </a:r>
            <a:endParaRPr lang="en-US" sz="2400" dirty="0"/>
          </a:p>
        </p:txBody>
      </p:sp>
      <p:pic>
        <p:nvPicPr>
          <p:cNvPr id="2" name="Picture 1" descr="resU17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53000"/>
          </a:xfrm>
          <a:prstGeom prst="rect">
            <a:avLst/>
          </a:prstGeom>
        </p:spPr>
      </p:pic>
    </p:spTree>
    <p:extLst>
      <p:ext uri="{BB962C8B-B14F-4D97-AF65-F5344CB8AC3E}">
        <p14:creationId xmlns:p14="http://schemas.microsoft.com/office/powerpoint/2010/main" val="263638859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Edge singularity – a model with core-valence </a:t>
            </a:r>
            <a:r>
              <a:rPr lang="en-US" sz="2400" dirty="0" smtClean="0"/>
              <a:t>interaction</a:t>
            </a:r>
            <a:endParaRPr lang="en-US" sz="2400" dirty="0"/>
          </a:p>
        </p:txBody>
      </p:sp>
      <p:pic>
        <p:nvPicPr>
          <p:cNvPr id="2" name="Picture 1" descr="resU2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26954"/>
            <a:ext cx="4762500" cy="4953000"/>
          </a:xfrm>
          <a:prstGeom prst="rect">
            <a:avLst/>
          </a:prstGeom>
        </p:spPr>
      </p:pic>
    </p:spTree>
    <p:extLst>
      <p:ext uri="{BB962C8B-B14F-4D97-AF65-F5344CB8AC3E}">
        <p14:creationId xmlns:p14="http://schemas.microsoft.com/office/powerpoint/2010/main" val="263638859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Edge singularity – a model with core-valence </a:t>
            </a:r>
            <a:r>
              <a:rPr lang="en-US" sz="2400" dirty="0" smtClean="0"/>
              <a:t>interaction</a:t>
            </a:r>
            <a:endParaRPr lang="en-US" sz="2400" dirty="0"/>
          </a:p>
        </p:txBody>
      </p:sp>
      <p:pic>
        <p:nvPicPr>
          <p:cNvPr id="2" name="Picture 1" descr="resU22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53000"/>
          </a:xfrm>
          <a:prstGeom prst="rect">
            <a:avLst/>
          </a:prstGeom>
        </p:spPr>
      </p:pic>
    </p:spTree>
    <p:extLst>
      <p:ext uri="{BB962C8B-B14F-4D97-AF65-F5344CB8AC3E}">
        <p14:creationId xmlns:p14="http://schemas.microsoft.com/office/powerpoint/2010/main" val="263638859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Edge singularity – a model with core-valence </a:t>
            </a:r>
            <a:r>
              <a:rPr lang="en-US" sz="2400" dirty="0" smtClean="0"/>
              <a:t>interaction</a:t>
            </a:r>
            <a:endParaRPr lang="en-US" sz="2400" dirty="0"/>
          </a:p>
        </p:txBody>
      </p:sp>
      <p:pic>
        <p:nvPicPr>
          <p:cNvPr id="2" name="Picture 1" descr="resU25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53000"/>
          </a:xfrm>
          <a:prstGeom prst="rect">
            <a:avLst/>
          </a:prstGeom>
        </p:spPr>
      </p:pic>
    </p:spTree>
    <p:extLst>
      <p:ext uri="{BB962C8B-B14F-4D97-AF65-F5344CB8AC3E}">
        <p14:creationId xmlns:p14="http://schemas.microsoft.com/office/powerpoint/2010/main" val="263638859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2p</a:t>
            </a:r>
            <a:r>
              <a:rPr lang="en-US" sz="2400" baseline="-25000" dirty="0"/>
              <a:t>3/2</a:t>
            </a:r>
            <a:r>
              <a:rPr lang="en-US" sz="2400" dirty="0"/>
              <a:t> PES of Ni metal is not a delta function</a:t>
            </a:r>
          </a:p>
        </p:txBody>
      </p:sp>
      <p:pic>
        <p:nvPicPr>
          <p:cNvPr id="21" name="Picture 20" descr="Ni06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84750"/>
          </a:xfrm>
          <a:prstGeom prst="rect">
            <a:avLst/>
          </a:prstGeom>
        </p:spPr>
      </p:pic>
    </p:spTree>
    <p:extLst>
      <p:ext uri="{BB962C8B-B14F-4D97-AF65-F5344CB8AC3E}">
        <p14:creationId xmlns:p14="http://schemas.microsoft.com/office/powerpoint/2010/main" val="358992204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ld06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841875"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4f</a:t>
            </a:r>
            <a:r>
              <a:rPr lang="en-US" sz="2400" baseline="-25000" dirty="0" smtClean="0"/>
              <a:t>7/2</a:t>
            </a:r>
            <a:r>
              <a:rPr lang="en-US" sz="2400" dirty="0" smtClean="0"/>
              <a:t> PES of Au metal is not a delta function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5967890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Start with X-ray Absorption Spectroscopy</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93" name="Group 92"/>
          <p:cNvGrpSpPr/>
          <p:nvPr/>
        </p:nvGrpSpPr>
        <p:grpSpPr>
          <a:xfrm>
            <a:off x="-99908" y="2525441"/>
            <a:ext cx="2561994" cy="3662127"/>
            <a:chOff x="-99908" y="2525441"/>
            <a:chExt cx="2561994" cy="3662127"/>
          </a:xfrm>
        </p:grpSpPr>
        <p:sp>
          <p:nvSpPr>
            <p:cNvPr id="94" name="Pie 93"/>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5" name="Straight Connector 94"/>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97" name="Arc 96"/>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98" name="Straight Connector 97"/>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2" name="Straight Arrow Connector 101"/>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3" name="Straight Arrow Connector 102"/>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04"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05" name="TextBox 104"/>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06" name="Straight Arrow Connector 105"/>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7163507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ld06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841875"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4f</a:t>
            </a:r>
            <a:r>
              <a:rPr lang="en-US" sz="2400" baseline="-25000" dirty="0" smtClean="0"/>
              <a:t>7/2</a:t>
            </a:r>
            <a:r>
              <a:rPr lang="en-US" sz="2400" dirty="0" smtClean="0"/>
              <a:t> PES of Au metal is not a delta function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22041720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ld6c.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841875"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4f</a:t>
            </a:r>
            <a:r>
              <a:rPr lang="en-US" sz="2400" baseline="-25000" dirty="0" smtClean="0"/>
              <a:t>7/2</a:t>
            </a:r>
            <a:r>
              <a:rPr lang="en-US" sz="2400" dirty="0" smtClean="0"/>
              <a:t> PES of Au metal is not a delta function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22041720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5" name="Group 24"/>
          <p:cNvGrpSpPr/>
          <p:nvPr/>
        </p:nvGrpSpPr>
        <p:grpSpPr>
          <a:xfrm>
            <a:off x="-92997" y="2301819"/>
            <a:ext cx="2139057" cy="3885749"/>
            <a:chOff x="-92997" y="2301819"/>
            <a:chExt cx="2139057" cy="3885749"/>
          </a:xfrm>
        </p:grpSpPr>
        <p:sp>
          <p:nvSpPr>
            <p:cNvPr id="26" name="Pie 25"/>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7" name="Arc 26"/>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8" name="Straight Connector 27"/>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38"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9" name="Straight Arrow Connector 38"/>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2p</a:t>
            </a:r>
            <a:r>
              <a:rPr lang="en-US" sz="2400" baseline="-25000" dirty="0"/>
              <a:t>3/2</a:t>
            </a:r>
            <a:r>
              <a:rPr lang="en-US" sz="2400" dirty="0"/>
              <a:t> PES of Ni metal is not a delta function</a:t>
            </a:r>
          </a:p>
        </p:txBody>
      </p:sp>
      <p:pic>
        <p:nvPicPr>
          <p:cNvPr id="21" name="Picture 20" descr="Ni06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84750"/>
          </a:xfrm>
          <a:prstGeom prst="rect">
            <a:avLst/>
          </a:prstGeom>
        </p:spPr>
      </p:pic>
      <p:pic>
        <p:nvPicPr>
          <p:cNvPr id="3" name="Picture 2" descr="resNi.pdf"/>
          <p:cNvPicPr>
            <a:picLocks noChangeAspect="1"/>
          </p:cNvPicPr>
          <p:nvPr/>
        </p:nvPicPr>
        <p:blipFill>
          <a:blip r:embed="rId4">
            <a:duotone>
              <a:prstClr val="black"/>
              <a:srgbClr val="FF0102">
                <a:tint val="45000"/>
                <a:satMod val="400000"/>
              </a:srgbClr>
            </a:duotone>
            <a:extLst>
              <a:ext uri="{28A0092B-C50C-407E-A947-70E740481C1C}">
                <a14:useLocalDpi xmlns:a14="http://schemas.microsoft.com/office/drawing/2010/main" val="0"/>
              </a:ext>
            </a:extLst>
          </a:blip>
          <a:stretch>
            <a:fillRect/>
          </a:stretch>
        </p:blipFill>
        <p:spPr>
          <a:xfrm>
            <a:off x="2631440" y="1463040"/>
            <a:ext cx="5701030" cy="4320736"/>
          </a:xfrm>
          <a:prstGeom prst="rect">
            <a:avLst/>
          </a:prstGeom>
        </p:spPr>
      </p:pic>
      <p:grpSp>
        <p:nvGrpSpPr>
          <p:cNvPr id="22" name="Group 21"/>
          <p:cNvGrpSpPr/>
          <p:nvPr/>
        </p:nvGrpSpPr>
        <p:grpSpPr>
          <a:xfrm>
            <a:off x="590551" y="2463366"/>
            <a:ext cx="3819735" cy="3401013"/>
            <a:chOff x="590551" y="2463366"/>
            <a:chExt cx="3819735" cy="3401013"/>
          </a:xfrm>
        </p:grpSpPr>
        <p:sp>
          <p:nvSpPr>
            <p:cNvPr id="23" name="Rounded Rectangle 22"/>
            <p:cNvSpPr/>
            <p:nvPr/>
          </p:nvSpPr>
          <p:spPr>
            <a:xfrm>
              <a:off x="2081953" y="2463366"/>
              <a:ext cx="2328333" cy="844209"/>
            </a:xfrm>
            <a:prstGeom prst="roundRect">
              <a:avLst>
                <a:gd name="adj" fmla="val 22993"/>
              </a:avLst>
            </a:prstGeom>
            <a:ln/>
          </p:spPr>
          <p:style>
            <a:lnRef idx="0">
              <a:schemeClr val="accent6"/>
            </a:lnRef>
            <a:fillRef idx="3">
              <a:schemeClr val="accent6"/>
            </a:fillRef>
            <a:effectRef idx="3">
              <a:schemeClr val="accent6"/>
            </a:effectRef>
            <a:fontRef idx="minor">
              <a:schemeClr val="lt1"/>
            </a:fontRef>
          </p:style>
          <p:txBody>
            <a:bodyPr rtlCol="0" anchor="t"/>
            <a:lstStyle/>
            <a:p>
              <a:pPr algn="ctr"/>
              <a:r>
                <a:rPr lang="en-US" sz="2000" dirty="0" smtClean="0">
                  <a:solidFill>
                    <a:schemeClr val="tx1"/>
                  </a:solidFill>
                </a:rPr>
                <a:t>Core – valence interaction: Q</a:t>
              </a:r>
            </a:p>
            <a:p>
              <a:pPr marL="342900" indent="-342900" algn="ctr">
                <a:buFont typeface="Arial"/>
                <a:buChar char="•"/>
              </a:pPr>
              <a:endParaRPr lang="en-US" sz="2400" dirty="0">
                <a:solidFill>
                  <a:schemeClr val="tx1"/>
                </a:solidFill>
              </a:endParaRPr>
            </a:p>
          </p:txBody>
        </p:sp>
        <p:sp>
          <p:nvSpPr>
            <p:cNvPr id="40" name="Freeform 39"/>
            <p:cNvSpPr/>
            <p:nvPr/>
          </p:nvSpPr>
          <p:spPr>
            <a:xfrm>
              <a:off x="1422400" y="2903455"/>
              <a:ext cx="1290320" cy="563060"/>
            </a:xfrm>
            <a:custGeom>
              <a:avLst/>
              <a:gdLst>
                <a:gd name="connsiteX0" fmla="*/ 0 w 1290320"/>
                <a:gd name="connsiteY0" fmla="*/ 0 h 926515"/>
                <a:gd name="connsiteX1" fmla="*/ 518160 w 1290320"/>
                <a:gd name="connsiteY1" fmla="*/ 904240 h 926515"/>
                <a:gd name="connsiteX2" fmla="*/ 1290320 w 1290320"/>
                <a:gd name="connsiteY2" fmla="*/ 650240 h 926515"/>
              </a:gdLst>
              <a:ahLst/>
              <a:cxnLst>
                <a:cxn ang="0">
                  <a:pos x="connsiteX0" y="connsiteY0"/>
                </a:cxn>
                <a:cxn ang="0">
                  <a:pos x="connsiteX1" y="connsiteY1"/>
                </a:cxn>
                <a:cxn ang="0">
                  <a:pos x="connsiteX2" y="connsiteY2"/>
                </a:cxn>
              </a:cxnLst>
              <a:rect l="l" t="t" r="r" b="b"/>
              <a:pathLst>
                <a:path w="1290320" h="926515">
                  <a:moveTo>
                    <a:pt x="0" y="0"/>
                  </a:moveTo>
                  <a:cubicBezTo>
                    <a:pt x="151553" y="397933"/>
                    <a:pt x="303107" y="795867"/>
                    <a:pt x="518160" y="904240"/>
                  </a:cubicBezTo>
                  <a:cubicBezTo>
                    <a:pt x="733213" y="1012613"/>
                    <a:pt x="1159933" y="692573"/>
                    <a:pt x="1290320" y="650240"/>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41" name="Freeform 40"/>
            <p:cNvSpPr/>
            <p:nvPr/>
          </p:nvSpPr>
          <p:spPr>
            <a:xfrm>
              <a:off x="1678510" y="3281680"/>
              <a:ext cx="1013890" cy="2026920"/>
            </a:xfrm>
            <a:custGeom>
              <a:avLst/>
              <a:gdLst>
                <a:gd name="connsiteX0" fmla="*/ 175868 w 683868"/>
                <a:gd name="connsiteY0" fmla="*/ 1788160 h 1788160"/>
                <a:gd name="connsiteX1" fmla="*/ 419708 w 683868"/>
                <a:gd name="connsiteY1" fmla="*/ 1402080 h 1788160"/>
                <a:gd name="connsiteX2" fmla="*/ 3148 w 683868"/>
                <a:gd name="connsiteY2" fmla="*/ 904240 h 1788160"/>
                <a:gd name="connsiteX3" fmla="*/ 683868 w 683868"/>
                <a:gd name="connsiteY3" fmla="*/ 0 h 1788160"/>
              </a:gdLst>
              <a:ahLst/>
              <a:cxnLst>
                <a:cxn ang="0">
                  <a:pos x="connsiteX0" y="connsiteY0"/>
                </a:cxn>
                <a:cxn ang="0">
                  <a:pos x="connsiteX1" y="connsiteY1"/>
                </a:cxn>
                <a:cxn ang="0">
                  <a:pos x="connsiteX2" y="connsiteY2"/>
                </a:cxn>
                <a:cxn ang="0">
                  <a:pos x="connsiteX3" y="connsiteY3"/>
                </a:cxn>
              </a:cxnLst>
              <a:rect l="l" t="t" r="r" b="b"/>
              <a:pathLst>
                <a:path w="683868" h="1788160">
                  <a:moveTo>
                    <a:pt x="175868" y="1788160"/>
                  </a:moveTo>
                  <a:cubicBezTo>
                    <a:pt x="312181" y="1668780"/>
                    <a:pt x="448495" y="1549400"/>
                    <a:pt x="419708" y="1402080"/>
                  </a:cubicBezTo>
                  <a:cubicBezTo>
                    <a:pt x="390921" y="1254760"/>
                    <a:pt x="-40879" y="1137920"/>
                    <a:pt x="3148" y="904240"/>
                  </a:cubicBezTo>
                  <a:cubicBezTo>
                    <a:pt x="47175" y="670560"/>
                    <a:pt x="683868" y="0"/>
                    <a:pt x="683868" y="0"/>
                  </a:cubicBezTo>
                </a:path>
              </a:pathLst>
            </a:custGeom>
          </p:spPr>
          <p:style>
            <a:lnRef idx="3">
              <a:schemeClr val="accent6"/>
            </a:lnRef>
            <a:fillRef idx="0">
              <a:schemeClr val="accent6"/>
            </a:fillRef>
            <a:effectRef idx="2">
              <a:schemeClr val="accent6"/>
            </a:effectRef>
            <a:fontRef idx="minor">
              <a:schemeClr val="tx1"/>
            </a:fontRef>
          </p:style>
          <p:txBody>
            <a:bodyPr rtlCol="0" anchor="ctr"/>
            <a:lstStyle/>
            <a:p>
              <a:pPr algn="ctr"/>
              <a:endParaRPr lang="en-US"/>
            </a:p>
          </p:txBody>
        </p:sp>
        <p:sp>
          <p:nvSpPr>
            <p:cNvPr id="42" name="Donut 41"/>
            <p:cNvSpPr/>
            <p:nvPr/>
          </p:nvSpPr>
          <p:spPr>
            <a:xfrm>
              <a:off x="1070219" y="4971943"/>
              <a:ext cx="886068" cy="892436"/>
            </a:xfrm>
            <a:prstGeom prst="donut">
              <a:avLst>
                <a:gd name="adj" fmla="val 809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sp>
          <p:nvSpPr>
            <p:cNvPr id="43" name="Donut 42"/>
            <p:cNvSpPr/>
            <p:nvPr/>
          </p:nvSpPr>
          <p:spPr>
            <a:xfrm>
              <a:off x="590551" y="2568749"/>
              <a:ext cx="886068" cy="892436"/>
            </a:xfrm>
            <a:prstGeom prst="donut">
              <a:avLst>
                <a:gd name="adj" fmla="val 809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69318000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Q250U0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78375" cy="4953000"/>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Multiple peaks from metal to correlated metal to insulator</a:t>
            </a:r>
            <a:endParaRPr lang="en-US" sz="2400" dirty="0"/>
          </a:p>
        </p:txBody>
      </p:sp>
      <p:sp>
        <p:nvSpPr>
          <p:cNvPr id="21" name="Rounded Rectangle 20"/>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2" name="Group 21"/>
          <p:cNvGrpSpPr/>
          <p:nvPr/>
        </p:nvGrpSpPr>
        <p:grpSpPr>
          <a:xfrm>
            <a:off x="-92997" y="2301819"/>
            <a:ext cx="2139057" cy="3885749"/>
            <a:chOff x="-92997" y="2301819"/>
            <a:chExt cx="2139057" cy="3885749"/>
          </a:xfrm>
        </p:grpSpPr>
        <p:sp>
          <p:nvSpPr>
            <p:cNvPr id="23" name="Pie 22"/>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Arc 39"/>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1" name="Straight Connector 40"/>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51"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52" name="Straight Arrow Connector 51"/>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24" name="Rounded Rectangle 23"/>
          <p:cNvSpPr/>
          <p:nvPr/>
        </p:nvSpPr>
        <p:spPr>
          <a:xfrm>
            <a:off x="3450870" y="1086597"/>
            <a:ext cx="5081130" cy="2281520"/>
          </a:xfrm>
          <a:prstGeom prst="roundRect">
            <a:avLst>
              <a:gd name="adj" fmla="val 804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Groundstate: </a:t>
            </a:r>
            <a:r>
              <a:rPr lang="en-US" sz="2000" dirty="0" smtClean="0">
                <a:solidFill>
                  <a:schemeClr val="tx1"/>
                </a:solidFill>
                <a:latin typeface="Symbol" charset="2"/>
                <a:cs typeface="Symbol" charset="2"/>
              </a:rPr>
              <a:t>y</a:t>
            </a:r>
            <a:r>
              <a:rPr lang="en-US" sz="2000" dirty="0" smtClean="0">
                <a:solidFill>
                  <a:schemeClr val="tx1"/>
                </a:solidFill>
              </a:rPr>
              <a:t> = </a:t>
            </a:r>
            <a:r>
              <a:rPr lang="en-US" sz="2000" dirty="0" smtClean="0">
                <a:solidFill>
                  <a:schemeClr val="tx1"/>
                </a:solidFill>
                <a:latin typeface="Symbol" charset="2"/>
                <a:cs typeface="Symbol" charset="2"/>
              </a:rPr>
              <a:t>a</a:t>
            </a:r>
            <a:r>
              <a:rPr lang="en-US" sz="2000" dirty="0" smtClean="0">
                <a:solidFill>
                  <a:schemeClr val="tx1"/>
                </a:solidFill>
              </a:rPr>
              <a:t> s</a:t>
            </a:r>
            <a:r>
              <a:rPr lang="en-US" sz="2000" baseline="30000" dirty="0" smtClean="0">
                <a:solidFill>
                  <a:schemeClr val="tx1"/>
                </a:solidFill>
              </a:rPr>
              <a:t>0</a:t>
            </a:r>
            <a:r>
              <a:rPr lang="en-US" sz="2000" dirty="0" smtClean="0">
                <a:solidFill>
                  <a:schemeClr val="tx1"/>
                </a:solidFill>
              </a:rPr>
              <a:t> + </a:t>
            </a:r>
            <a:r>
              <a:rPr lang="en-US" sz="2000" dirty="0" smtClean="0">
                <a:solidFill>
                  <a:schemeClr val="tx1"/>
                </a:solidFill>
                <a:latin typeface="Symbol" charset="2"/>
                <a:cs typeface="Symbol" charset="2"/>
              </a:rPr>
              <a:t>b</a:t>
            </a:r>
            <a:r>
              <a:rPr lang="en-US" sz="2000" dirty="0" smtClean="0">
                <a:solidFill>
                  <a:schemeClr val="tx1"/>
                </a:solidFill>
              </a:rPr>
              <a:t> s</a:t>
            </a:r>
            <a:r>
              <a:rPr lang="en-US" sz="2000" baseline="30000" dirty="0" smtClean="0">
                <a:solidFill>
                  <a:schemeClr val="tx1"/>
                </a:solidFill>
              </a:rPr>
              <a:t>1</a:t>
            </a:r>
            <a:r>
              <a:rPr lang="en-US" sz="2000" dirty="0" smtClean="0">
                <a:solidFill>
                  <a:schemeClr val="tx1"/>
                </a:solidFill>
              </a:rPr>
              <a:t> + </a:t>
            </a:r>
            <a:r>
              <a:rPr lang="en-US" sz="2000" dirty="0" smtClean="0">
                <a:solidFill>
                  <a:schemeClr val="tx1"/>
                </a:solidFill>
                <a:latin typeface="Symbol" charset="2"/>
                <a:cs typeface="Symbol" charset="2"/>
              </a:rPr>
              <a:t>g</a:t>
            </a:r>
            <a:r>
              <a:rPr lang="en-US" sz="2000" dirty="0" smtClean="0">
                <a:solidFill>
                  <a:schemeClr val="tx1"/>
                </a:solidFill>
              </a:rPr>
              <a:t> s</a:t>
            </a:r>
            <a:r>
              <a:rPr lang="en-US" sz="2000" baseline="30000" dirty="0" smtClean="0">
                <a:solidFill>
                  <a:schemeClr val="tx1"/>
                </a:solidFill>
              </a:rPr>
              <a:t>2</a:t>
            </a:r>
            <a:endParaRPr lang="en-US" sz="2000" dirty="0" smtClean="0">
              <a:solidFill>
                <a:schemeClr val="tx1"/>
              </a:solidFill>
            </a:endParaRPr>
          </a:p>
          <a:p>
            <a:endParaRPr lang="en-US" sz="2000" dirty="0">
              <a:solidFill>
                <a:schemeClr val="tx1"/>
              </a:solidFill>
            </a:endParaRPr>
          </a:p>
          <a:p>
            <a:r>
              <a:rPr lang="en-US" sz="2000" dirty="0" smtClean="0">
                <a:solidFill>
                  <a:schemeClr val="tx1"/>
                </a:solidFill>
              </a:rPr>
              <a:t>Final states:			Energy:</a:t>
            </a:r>
          </a:p>
          <a:p>
            <a:r>
              <a:rPr lang="en-US" sz="2000" u="sng" dirty="0" smtClean="0">
                <a:solidFill>
                  <a:schemeClr val="tx1"/>
                </a:solidFill>
              </a:rPr>
              <a:t>c</a:t>
            </a:r>
            <a:r>
              <a:rPr lang="en-US" sz="2000" dirty="0" smtClean="0">
                <a:solidFill>
                  <a:schemeClr val="tx1"/>
                </a:solidFill>
              </a:rPr>
              <a:t>s</a:t>
            </a:r>
            <a:r>
              <a:rPr lang="en-US" sz="2000" baseline="30000" dirty="0" smtClean="0">
                <a:solidFill>
                  <a:schemeClr val="tx1"/>
                </a:solidFill>
              </a:rPr>
              <a:t>0					</a:t>
            </a:r>
            <a:r>
              <a:rPr lang="en-US" sz="2000" dirty="0" smtClean="0">
                <a:solidFill>
                  <a:schemeClr val="tx1"/>
                </a:solidFill>
              </a:rPr>
              <a:t>½ U + Q</a:t>
            </a:r>
            <a:endParaRPr lang="en-US" sz="2000" dirty="0">
              <a:solidFill>
                <a:schemeClr val="tx1"/>
              </a:solidFill>
            </a:endParaRPr>
          </a:p>
          <a:p>
            <a:r>
              <a:rPr lang="en-US" sz="2000" u="sng" dirty="0" smtClean="0">
                <a:solidFill>
                  <a:schemeClr val="tx1"/>
                </a:solidFill>
              </a:rPr>
              <a:t>c</a:t>
            </a:r>
            <a:r>
              <a:rPr lang="en-US" sz="2000" dirty="0" smtClean="0">
                <a:solidFill>
                  <a:schemeClr val="tx1"/>
                </a:solidFill>
              </a:rPr>
              <a:t>s</a:t>
            </a:r>
            <a:r>
              <a:rPr lang="en-US" sz="2000" baseline="30000" dirty="0" smtClean="0">
                <a:solidFill>
                  <a:schemeClr val="tx1"/>
                </a:solidFill>
              </a:rPr>
              <a:t>1					</a:t>
            </a:r>
            <a:r>
              <a:rPr lang="en-US" sz="2000" dirty="0" smtClean="0">
                <a:solidFill>
                  <a:schemeClr val="tx1"/>
                </a:solidFill>
              </a:rPr>
              <a:t>0 </a:t>
            </a:r>
          </a:p>
          <a:p>
            <a:r>
              <a:rPr lang="en-US" sz="2000" u="sng" dirty="0" smtClean="0">
                <a:solidFill>
                  <a:schemeClr val="tx1"/>
                </a:solidFill>
              </a:rPr>
              <a:t>c</a:t>
            </a:r>
            <a:r>
              <a:rPr lang="en-US" sz="2000" dirty="0" smtClean="0">
                <a:solidFill>
                  <a:schemeClr val="tx1"/>
                </a:solidFill>
              </a:rPr>
              <a:t>s</a:t>
            </a:r>
            <a:r>
              <a:rPr lang="en-US" sz="2000" baseline="30000" dirty="0" smtClean="0">
                <a:solidFill>
                  <a:schemeClr val="tx1"/>
                </a:solidFill>
              </a:rPr>
              <a:t>2					</a:t>
            </a:r>
            <a:r>
              <a:rPr lang="en-US" sz="2000" dirty="0" smtClean="0">
                <a:solidFill>
                  <a:schemeClr val="tx1"/>
                </a:solidFill>
              </a:rPr>
              <a:t>½ </a:t>
            </a:r>
            <a:r>
              <a:rPr lang="en-US" sz="2000" dirty="0">
                <a:solidFill>
                  <a:schemeClr val="tx1"/>
                </a:solidFill>
              </a:rPr>
              <a:t>U </a:t>
            </a:r>
            <a:r>
              <a:rPr lang="en-US" sz="2000" dirty="0" smtClean="0">
                <a:solidFill>
                  <a:schemeClr val="tx1"/>
                </a:solidFill>
              </a:rPr>
              <a:t>- </a:t>
            </a:r>
            <a:r>
              <a:rPr lang="en-US" sz="2000" dirty="0">
                <a:solidFill>
                  <a:schemeClr val="tx1"/>
                </a:solidFill>
              </a:rPr>
              <a:t>Q</a:t>
            </a:r>
          </a:p>
          <a:p>
            <a:endParaRPr lang="en-US" sz="2000" dirty="0">
              <a:solidFill>
                <a:schemeClr val="tx1"/>
              </a:solidFill>
            </a:endParaRPr>
          </a:p>
          <a:p>
            <a:pPr algn="ctr"/>
            <a:endParaRPr lang="en-US" sz="2000" dirty="0" smtClean="0">
              <a:solidFill>
                <a:schemeClr val="tx1"/>
              </a:solidFill>
            </a:endParaRPr>
          </a:p>
          <a:p>
            <a:pPr algn="ctr"/>
            <a:endParaRPr lang="en-US" sz="2000" dirty="0" smtClean="0">
              <a:solidFill>
                <a:schemeClr val="tx1"/>
              </a:solidFill>
            </a:endParaRPr>
          </a:p>
        </p:txBody>
      </p:sp>
      <p:grpSp>
        <p:nvGrpSpPr>
          <p:cNvPr id="4" name="Group 3"/>
          <p:cNvGrpSpPr/>
          <p:nvPr/>
        </p:nvGrpSpPr>
        <p:grpSpPr>
          <a:xfrm>
            <a:off x="4658374" y="5117505"/>
            <a:ext cx="3878071" cy="622496"/>
            <a:chOff x="4658374" y="5117505"/>
            <a:chExt cx="3878071" cy="622496"/>
          </a:xfrm>
        </p:grpSpPr>
        <p:sp>
          <p:nvSpPr>
            <p:cNvPr id="3" name="TextBox 2"/>
            <p:cNvSpPr txBox="1"/>
            <p:nvPr/>
          </p:nvSpPr>
          <p:spPr>
            <a:xfrm>
              <a:off x="6278880" y="511750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1</a:t>
              </a:r>
              <a:endParaRPr lang="en-US" sz="3200" baseline="30000" dirty="0"/>
            </a:p>
          </p:txBody>
        </p:sp>
        <p:sp>
          <p:nvSpPr>
            <p:cNvPr id="25" name="TextBox 24"/>
            <p:cNvSpPr txBox="1"/>
            <p:nvPr/>
          </p:nvSpPr>
          <p:spPr>
            <a:xfrm>
              <a:off x="7879094" y="512766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2</a:t>
              </a:r>
              <a:endParaRPr lang="en-US" sz="3200" baseline="30000" dirty="0"/>
            </a:p>
          </p:txBody>
        </p:sp>
        <p:sp>
          <p:nvSpPr>
            <p:cNvPr id="26" name="TextBox 25"/>
            <p:cNvSpPr txBox="1"/>
            <p:nvPr/>
          </p:nvSpPr>
          <p:spPr>
            <a:xfrm>
              <a:off x="4658374" y="515522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0</a:t>
              </a:r>
              <a:endParaRPr lang="en-US" sz="3200" baseline="30000" dirty="0"/>
            </a:p>
          </p:txBody>
        </p:sp>
      </p:grpSp>
    </p:spTree>
    <p:extLst>
      <p:ext uri="{BB962C8B-B14F-4D97-AF65-F5344CB8AC3E}">
        <p14:creationId xmlns:p14="http://schemas.microsoft.com/office/powerpoint/2010/main" val="165784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Multiple peaks from metal to correlated metal to insulator</a:t>
            </a:r>
            <a:endParaRPr lang="en-US" sz="2400" dirty="0"/>
          </a:p>
        </p:txBody>
      </p:sp>
      <p:sp>
        <p:nvSpPr>
          <p:cNvPr id="21" name="Rounded Rectangle 20"/>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2" name="Group 21"/>
          <p:cNvGrpSpPr/>
          <p:nvPr/>
        </p:nvGrpSpPr>
        <p:grpSpPr>
          <a:xfrm>
            <a:off x="-92997" y="2301819"/>
            <a:ext cx="2139057" cy="3885749"/>
            <a:chOff x="-92997" y="2301819"/>
            <a:chExt cx="2139057" cy="3885749"/>
          </a:xfrm>
        </p:grpSpPr>
        <p:sp>
          <p:nvSpPr>
            <p:cNvPr id="23" name="Pie 22"/>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Arc 39"/>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1" name="Straight Connector 40"/>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51"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52" name="Straight Arrow Connector 51"/>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
        <p:nvSpPr>
          <p:cNvPr id="24" name="Rounded Rectangle 23"/>
          <p:cNvSpPr/>
          <p:nvPr/>
        </p:nvSpPr>
        <p:spPr>
          <a:xfrm>
            <a:off x="2306320" y="1086597"/>
            <a:ext cx="6225680" cy="884444"/>
          </a:xfrm>
          <a:prstGeom prst="roundRect">
            <a:avLst>
              <a:gd name="adj" fmla="val 19989"/>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Multiple peaks can be used to determine mixed valence contributions to ground-state – measure of correlations</a:t>
            </a:r>
            <a:endParaRPr lang="en-US" sz="2000" dirty="0">
              <a:solidFill>
                <a:schemeClr val="tx1"/>
              </a:solidFill>
            </a:endParaRPr>
          </a:p>
          <a:p>
            <a:pPr algn="ctr"/>
            <a:endParaRPr lang="en-US" sz="2000" dirty="0" smtClean="0">
              <a:solidFill>
                <a:schemeClr val="tx1"/>
              </a:solidFill>
            </a:endParaRPr>
          </a:p>
          <a:p>
            <a:pPr algn="ctr"/>
            <a:endParaRPr lang="en-US" sz="2000" dirty="0" smtClean="0">
              <a:solidFill>
                <a:schemeClr val="tx1"/>
              </a:solidFill>
            </a:endParaRPr>
          </a:p>
        </p:txBody>
      </p:sp>
      <p:sp>
        <p:nvSpPr>
          <p:cNvPr id="26" name="Rounded Rectangle 25"/>
          <p:cNvSpPr/>
          <p:nvPr/>
        </p:nvSpPr>
        <p:spPr>
          <a:xfrm>
            <a:off x="2306320" y="2071639"/>
            <a:ext cx="6225680" cy="1132262"/>
          </a:xfrm>
          <a:prstGeom prst="roundRect">
            <a:avLst>
              <a:gd name="adj" fmla="val 1729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For an fully itinerant system the different possible valences are statistically distributed. </a:t>
            </a:r>
            <a:endParaRPr lang="en-US" sz="2000" dirty="0">
              <a:solidFill>
                <a:schemeClr val="tx1"/>
              </a:solidFill>
            </a:endParaRPr>
          </a:p>
          <a:p>
            <a:r>
              <a:rPr lang="en-US" sz="2000" dirty="0" smtClean="0">
                <a:solidFill>
                  <a:schemeClr val="tx1"/>
                </a:solidFill>
              </a:rPr>
              <a:t>example of H</a:t>
            </a:r>
            <a:r>
              <a:rPr lang="en-US" sz="2000" baseline="-25000" dirty="0" smtClean="0">
                <a:solidFill>
                  <a:schemeClr val="tx1"/>
                </a:solidFill>
              </a:rPr>
              <a:t>2</a:t>
            </a:r>
            <a:r>
              <a:rPr lang="en-US" sz="2000" dirty="0" smtClean="0">
                <a:solidFill>
                  <a:schemeClr val="tx1"/>
                </a:solidFill>
              </a:rPr>
              <a:t> molecule</a:t>
            </a:r>
            <a:endParaRPr lang="en-US" sz="2000" dirty="0">
              <a:solidFill>
                <a:schemeClr val="tx1"/>
              </a:solidFill>
            </a:endParaRPr>
          </a:p>
          <a:p>
            <a:pPr algn="ctr"/>
            <a:endParaRPr lang="en-US" sz="2000" dirty="0" smtClean="0">
              <a:solidFill>
                <a:schemeClr val="tx1"/>
              </a:solidFill>
            </a:endParaRPr>
          </a:p>
          <a:p>
            <a:pPr algn="ctr"/>
            <a:endParaRPr lang="en-US" sz="2000" dirty="0" smtClean="0">
              <a:solidFill>
                <a:schemeClr val="tx1"/>
              </a:solidFill>
            </a:endParaRPr>
          </a:p>
        </p:txBody>
      </p:sp>
      <p:sp>
        <p:nvSpPr>
          <p:cNvPr id="27" name="Rounded Rectangle 26"/>
          <p:cNvSpPr/>
          <p:nvPr/>
        </p:nvSpPr>
        <p:spPr>
          <a:xfrm>
            <a:off x="2306320" y="4289541"/>
            <a:ext cx="6225680" cy="1132262"/>
          </a:xfrm>
          <a:prstGeom prst="roundRect">
            <a:avLst>
              <a:gd name="adj" fmla="val 1729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For a strongly correlated system only one valence contributes to the ground-state.</a:t>
            </a:r>
            <a:endParaRPr lang="en-US" sz="2000" dirty="0">
              <a:solidFill>
                <a:schemeClr val="tx1"/>
              </a:solidFill>
            </a:endParaRPr>
          </a:p>
          <a:p>
            <a:r>
              <a:rPr lang="en-US" sz="2000" dirty="0" smtClean="0">
                <a:solidFill>
                  <a:schemeClr val="tx1"/>
                </a:solidFill>
              </a:rPr>
              <a:t>example of H</a:t>
            </a:r>
            <a:r>
              <a:rPr lang="en-US" sz="2000" baseline="-25000" dirty="0" smtClean="0">
                <a:solidFill>
                  <a:schemeClr val="tx1"/>
                </a:solidFill>
              </a:rPr>
              <a:t>2</a:t>
            </a:r>
            <a:r>
              <a:rPr lang="en-US" sz="2000" dirty="0" smtClean="0">
                <a:solidFill>
                  <a:schemeClr val="tx1"/>
                </a:solidFill>
              </a:rPr>
              <a:t> molecule</a:t>
            </a:r>
            <a:endParaRPr lang="en-US" sz="2000" dirty="0">
              <a:solidFill>
                <a:schemeClr val="tx1"/>
              </a:solidFill>
            </a:endParaRPr>
          </a:p>
          <a:p>
            <a:pPr algn="ctr"/>
            <a:endParaRPr lang="en-US" sz="2000" dirty="0" smtClean="0">
              <a:solidFill>
                <a:schemeClr val="tx1"/>
              </a:solidFill>
            </a:endParaRPr>
          </a:p>
          <a:p>
            <a:pPr algn="ctr"/>
            <a:endParaRPr lang="en-US" sz="2000" dirty="0" smtClean="0">
              <a:solidFill>
                <a:schemeClr val="tx1"/>
              </a:solidFill>
            </a:endParaRPr>
          </a:p>
        </p:txBody>
      </p:sp>
      <p:sp>
        <p:nvSpPr>
          <p:cNvPr id="28" name="Rounded Rectangle 27"/>
          <p:cNvSpPr/>
          <p:nvPr/>
        </p:nvSpPr>
        <p:spPr>
          <a:xfrm>
            <a:off x="2306320" y="3304499"/>
            <a:ext cx="3797440" cy="884444"/>
          </a:xfrm>
          <a:prstGeom prst="roundRect">
            <a:avLst>
              <a:gd name="adj" fmla="val 1533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r"/>
            <a:r>
              <a:rPr lang="en-US" sz="2000" dirty="0" smtClean="0">
                <a:solidFill>
                  <a:schemeClr val="tx1"/>
                </a:solidFill>
              </a:rPr>
              <a:t>Groundstate: </a:t>
            </a:r>
            <a:r>
              <a:rPr lang="en-US" sz="2000" dirty="0">
                <a:solidFill>
                  <a:schemeClr val="tx1"/>
                </a:solidFill>
                <a:latin typeface="Symbol" charset="2"/>
                <a:cs typeface="Symbol" charset="2"/>
              </a:rPr>
              <a:t>y</a:t>
            </a:r>
            <a:r>
              <a:rPr lang="en-US" sz="2000" dirty="0">
                <a:solidFill>
                  <a:schemeClr val="tx1"/>
                </a:solidFill>
              </a:rPr>
              <a:t> = </a:t>
            </a:r>
            <a:r>
              <a:rPr lang="en-US" sz="2000" dirty="0">
                <a:solidFill>
                  <a:schemeClr val="tx1"/>
                </a:solidFill>
                <a:latin typeface="Symbol" charset="2"/>
                <a:cs typeface="Symbol" charset="2"/>
              </a:rPr>
              <a:t>a</a:t>
            </a:r>
            <a:r>
              <a:rPr lang="en-US" sz="2000" dirty="0">
                <a:solidFill>
                  <a:schemeClr val="tx1"/>
                </a:solidFill>
              </a:rPr>
              <a:t> s</a:t>
            </a:r>
            <a:r>
              <a:rPr lang="en-US" sz="2000" baseline="30000" dirty="0">
                <a:solidFill>
                  <a:schemeClr val="tx1"/>
                </a:solidFill>
              </a:rPr>
              <a:t>0</a:t>
            </a:r>
            <a:r>
              <a:rPr lang="en-US" sz="2000" dirty="0">
                <a:solidFill>
                  <a:schemeClr val="tx1"/>
                </a:solidFill>
              </a:rPr>
              <a:t> + </a:t>
            </a:r>
            <a:r>
              <a:rPr lang="en-US" sz="2000" dirty="0">
                <a:solidFill>
                  <a:schemeClr val="tx1"/>
                </a:solidFill>
                <a:latin typeface="Symbol" charset="2"/>
                <a:cs typeface="Symbol" charset="2"/>
              </a:rPr>
              <a:t>b</a:t>
            </a:r>
            <a:r>
              <a:rPr lang="en-US" sz="2000" dirty="0">
                <a:solidFill>
                  <a:schemeClr val="tx1"/>
                </a:solidFill>
              </a:rPr>
              <a:t> s</a:t>
            </a:r>
            <a:r>
              <a:rPr lang="en-US" sz="2000" baseline="30000" dirty="0">
                <a:solidFill>
                  <a:schemeClr val="tx1"/>
                </a:solidFill>
              </a:rPr>
              <a:t>1</a:t>
            </a:r>
            <a:r>
              <a:rPr lang="en-US" sz="2000" dirty="0">
                <a:solidFill>
                  <a:schemeClr val="tx1"/>
                </a:solidFill>
              </a:rPr>
              <a:t> + </a:t>
            </a:r>
            <a:r>
              <a:rPr lang="en-US" sz="2000" dirty="0">
                <a:solidFill>
                  <a:schemeClr val="tx1"/>
                </a:solidFill>
                <a:latin typeface="Symbol" charset="2"/>
                <a:cs typeface="Symbol" charset="2"/>
              </a:rPr>
              <a:t>g</a:t>
            </a:r>
            <a:r>
              <a:rPr lang="en-US" sz="2000" dirty="0">
                <a:solidFill>
                  <a:schemeClr val="tx1"/>
                </a:solidFill>
              </a:rPr>
              <a:t> s</a:t>
            </a:r>
            <a:r>
              <a:rPr lang="en-US" sz="2000" baseline="30000" dirty="0">
                <a:solidFill>
                  <a:schemeClr val="tx1"/>
                </a:solidFill>
              </a:rPr>
              <a:t>2</a:t>
            </a:r>
            <a:endParaRPr lang="en-US" sz="2000" dirty="0">
              <a:solidFill>
                <a:schemeClr val="tx1"/>
              </a:solidFill>
            </a:endParaRPr>
          </a:p>
          <a:p>
            <a:pPr algn="r"/>
            <a:r>
              <a:rPr lang="en-US" sz="2000" dirty="0">
                <a:solidFill>
                  <a:schemeClr val="tx1"/>
                </a:solidFill>
                <a:latin typeface="Symbol" charset="2"/>
                <a:cs typeface="Symbol" charset="2"/>
              </a:rPr>
              <a:t>y</a:t>
            </a:r>
            <a:r>
              <a:rPr lang="en-US" sz="2000" dirty="0">
                <a:solidFill>
                  <a:schemeClr val="tx1"/>
                </a:solidFill>
              </a:rPr>
              <a:t> = </a:t>
            </a:r>
            <a:r>
              <a:rPr lang="en-US" sz="2000" dirty="0" smtClean="0">
                <a:solidFill>
                  <a:schemeClr val="tx1"/>
                </a:solidFill>
              </a:rPr>
              <a:t>½ s</a:t>
            </a:r>
            <a:r>
              <a:rPr lang="en-US" sz="2000" baseline="30000" dirty="0" smtClean="0">
                <a:solidFill>
                  <a:schemeClr val="tx1"/>
                </a:solidFill>
              </a:rPr>
              <a:t>0</a:t>
            </a:r>
            <a:r>
              <a:rPr lang="en-US" sz="2000" dirty="0" smtClean="0">
                <a:solidFill>
                  <a:schemeClr val="tx1"/>
                </a:solidFill>
              </a:rPr>
              <a:t> </a:t>
            </a:r>
            <a:r>
              <a:rPr lang="en-US" sz="2000" dirty="0">
                <a:solidFill>
                  <a:schemeClr val="tx1"/>
                </a:solidFill>
              </a:rPr>
              <a:t>+ ¼</a:t>
            </a:r>
            <a:r>
              <a:rPr lang="en-US" sz="2000" dirty="0" smtClean="0">
                <a:solidFill>
                  <a:schemeClr val="tx1"/>
                </a:solidFill>
              </a:rPr>
              <a:t> s</a:t>
            </a:r>
            <a:r>
              <a:rPr lang="en-US" sz="2000" baseline="30000" dirty="0" smtClean="0">
                <a:solidFill>
                  <a:schemeClr val="tx1"/>
                </a:solidFill>
              </a:rPr>
              <a:t>1</a:t>
            </a:r>
            <a:r>
              <a:rPr lang="en-US" sz="2000" dirty="0" smtClean="0">
                <a:solidFill>
                  <a:schemeClr val="tx1"/>
                </a:solidFill>
              </a:rPr>
              <a:t> </a:t>
            </a:r>
            <a:r>
              <a:rPr lang="en-US" sz="2000" dirty="0">
                <a:solidFill>
                  <a:schemeClr val="tx1"/>
                </a:solidFill>
              </a:rPr>
              <a:t>+ </a:t>
            </a:r>
            <a:r>
              <a:rPr lang="en-US" sz="2000" dirty="0" smtClean="0">
                <a:solidFill>
                  <a:schemeClr val="tx1"/>
                </a:solidFill>
              </a:rPr>
              <a:t>½ s</a:t>
            </a:r>
            <a:r>
              <a:rPr lang="en-US" sz="2000" baseline="30000" dirty="0" smtClean="0">
                <a:solidFill>
                  <a:schemeClr val="tx1"/>
                </a:solidFill>
              </a:rPr>
              <a:t>2</a:t>
            </a:r>
            <a:endParaRPr lang="en-US" sz="2000" dirty="0">
              <a:solidFill>
                <a:schemeClr val="tx1"/>
              </a:solidFill>
            </a:endParaRPr>
          </a:p>
          <a:p>
            <a:pPr algn="r"/>
            <a:endParaRPr lang="en-US" sz="2000" dirty="0" smtClean="0">
              <a:solidFill>
                <a:schemeClr val="tx1"/>
              </a:solidFill>
            </a:endParaRPr>
          </a:p>
          <a:p>
            <a:pPr algn="ctr"/>
            <a:endParaRPr lang="en-US" sz="2000" dirty="0" smtClean="0">
              <a:solidFill>
                <a:schemeClr val="tx1"/>
              </a:solidFill>
            </a:endParaRPr>
          </a:p>
        </p:txBody>
      </p:sp>
      <p:sp>
        <p:nvSpPr>
          <p:cNvPr id="29" name="Rounded Rectangle 28"/>
          <p:cNvSpPr/>
          <p:nvPr/>
        </p:nvSpPr>
        <p:spPr>
          <a:xfrm>
            <a:off x="2306320" y="5522403"/>
            <a:ext cx="3797440" cy="884444"/>
          </a:xfrm>
          <a:prstGeom prst="roundRect">
            <a:avLst>
              <a:gd name="adj" fmla="val 1533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r"/>
            <a:r>
              <a:rPr lang="en-US" sz="2000" dirty="0" smtClean="0">
                <a:solidFill>
                  <a:schemeClr val="tx1"/>
                </a:solidFill>
              </a:rPr>
              <a:t>Groundstate: </a:t>
            </a:r>
            <a:r>
              <a:rPr lang="en-US" sz="2000" dirty="0">
                <a:solidFill>
                  <a:schemeClr val="tx1"/>
                </a:solidFill>
                <a:latin typeface="Symbol" charset="2"/>
                <a:cs typeface="Symbol" charset="2"/>
              </a:rPr>
              <a:t>y</a:t>
            </a:r>
            <a:r>
              <a:rPr lang="en-US" sz="2000" dirty="0">
                <a:solidFill>
                  <a:schemeClr val="tx1"/>
                </a:solidFill>
              </a:rPr>
              <a:t> = </a:t>
            </a:r>
            <a:r>
              <a:rPr lang="en-US" sz="2000" dirty="0">
                <a:solidFill>
                  <a:schemeClr val="tx1"/>
                </a:solidFill>
                <a:latin typeface="Symbol" charset="2"/>
                <a:cs typeface="Symbol" charset="2"/>
              </a:rPr>
              <a:t>a</a:t>
            </a:r>
            <a:r>
              <a:rPr lang="en-US" sz="2000" dirty="0">
                <a:solidFill>
                  <a:schemeClr val="tx1"/>
                </a:solidFill>
              </a:rPr>
              <a:t> s</a:t>
            </a:r>
            <a:r>
              <a:rPr lang="en-US" sz="2000" baseline="30000" dirty="0">
                <a:solidFill>
                  <a:schemeClr val="tx1"/>
                </a:solidFill>
              </a:rPr>
              <a:t>0</a:t>
            </a:r>
            <a:r>
              <a:rPr lang="en-US" sz="2000" dirty="0">
                <a:solidFill>
                  <a:schemeClr val="tx1"/>
                </a:solidFill>
              </a:rPr>
              <a:t> + </a:t>
            </a:r>
            <a:r>
              <a:rPr lang="en-US" sz="2000" dirty="0">
                <a:solidFill>
                  <a:schemeClr val="tx1"/>
                </a:solidFill>
                <a:latin typeface="Symbol" charset="2"/>
                <a:cs typeface="Symbol" charset="2"/>
              </a:rPr>
              <a:t>b</a:t>
            </a:r>
            <a:r>
              <a:rPr lang="en-US" sz="2000" dirty="0">
                <a:solidFill>
                  <a:schemeClr val="tx1"/>
                </a:solidFill>
              </a:rPr>
              <a:t> s</a:t>
            </a:r>
            <a:r>
              <a:rPr lang="en-US" sz="2000" baseline="30000" dirty="0">
                <a:solidFill>
                  <a:schemeClr val="tx1"/>
                </a:solidFill>
              </a:rPr>
              <a:t>1</a:t>
            </a:r>
            <a:r>
              <a:rPr lang="en-US" sz="2000" dirty="0">
                <a:solidFill>
                  <a:schemeClr val="tx1"/>
                </a:solidFill>
              </a:rPr>
              <a:t> + </a:t>
            </a:r>
            <a:r>
              <a:rPr lang="en-US" sz="2000" dirty="0">
                <a:solidFill>
                  <a:schemeClr val="tx1"/>
                </a:solidFill>
                <a:latin typeface="Symbol" charset="2"/>
                <a:cs typeface="Symbol" charset="2"/>
              </a:rPr>
              <a:t>g</a:t>
            </a:r>
            <a:r>
              <a:rPr lang="en-US" sz="2000" dirty="0">
                <a:solidFill>
                  <a:schemeClr val="tx1"/>
                </a:solidFill>
              </a:rPr>
              <a:t> s</a:t>
            </a:r>
            <a:r>
              <a:rPr lang="en-US" sz="2000" baseline="30000" dirty="0">
                <a:solidFill>
                  <a:schemeClr val="tx1"/>
                </a:solidFill>
              </a:rPr>
              <a:t>2</a:t>
            </a:r>
            <a:endParaRPr lang="en-US" sz="2000" dirty="0">
              <a:solidFill>
                <a:schemeClr val="tx1"/>
              </a:solidFill>
            </a:endParaRPr>
          </a:p>
          <a:p>
            <a:pPr algn="r"/>
            <a:r>
              <a:rPr lang="en-US" sz="2000" dirty="0">
                <a:solidFill>
                  <a:schemeClr val="tx1"/>
                </a:solidFill>
                <a:latin typeface="Symbol" charset="2"/>
                <a:cs typeface="Symbol" charset="2"/>
              </a:rPr>
              <a:t>y</a:t>
            </a:r>
            <a:r>
              <a:rPr lang="en-US" sz="2000" dirty="0">
                <a:solidFill>
                  <a:schemeClr val="tx1"/>
                </a:solidFill>
              </a:rPr>
              <a:t> = </a:t>
            </a:r>
            <a:r>
              <a:rPr lang="en-US" sz="2000" dirty="0" smtClean="0">
                <a:solidFill>
                  <a:schemeClr val="tx1"/>
                </a:solidFill>
              </a:rPr>
              <a:t>0 s</a:t>
            </a:r>
            <a:r>
              <a:rPr lang="en-US" sz="2000" baseline="30000" dirty="0" smtClean="0">
                <a:solidFill>
                  <a:schemeClr val="tx1"/>
                </a:solidFill>
              </a:rPr>
              <a:t>0</a:t>
            </a:r>
            <a:r>
              <a:rPr lang="en-US" sz="2000" dirty="0" smtClean="0">
                <a:solidFill>
                  <a:schemeClr val="tx1"/>
                </a:solidFill>
              </a:rPr>
              <a:t> </a:t>
            </a:r>
            <a:r>
              <a:rPr lang="en-US" sz="2000" dirty="0">
                <a:solidFill>
                  <a:schemeClr val="tx1"/>
                </a:solidFill>
              </a:rPr>
              <a:t>+ </a:t>
            </a:r>
            <a:r>
              <a:rPr lang="en-US" sz="2000" dirty="0" smtClean="0">
                <a:solidFill>
                  <a:schemeClr val="tx1"/>
                </a:solidFill>
              </a:rPr>
              <a:t>1 s</a:t>
            </a:r>
            <a:r>
              <a:rPr lang="en-US" sz="2000" baseline="30000" dirty="0" smtClean="0">
                <a:solidFill>
                  <a:schemeClr val="tx1"/>
                </a:solidFill>
              </a:rPr>
              <a:t>1</a:t>
            </a:r>
            <a:r>
              <a:rPr lang="en-US" sz="2000" dirty="0" smtClean="0">
                <a:solidFill>
                  <a:schemeClr val="tx1"/>
                </a:solidFill>
              </a:rPr>
              <a:t> </a:t>
            </a:r>
            <a:r>
              <a:rPr lang="en-US" sz="2000" dirty="0">
                <a:solidFill>
                  <a:schemeClr val="tx1"/>
                </a:solidFill>
              </a:rPr>
              <a:t>+ </a:t>
            </a:r>
            <a:r>
              <a:rPr lang="en-US" sz="2000" dirty="0" smtClean="0">
                <a:solidFill>
                  <a:schemeClr val="tx1"/>
                </a:solidFill>
              </a:rPr>
              <a:t>0 s</a:t>
            </a:r>
            <a:r>
              <a:rPr lang="en-US" sz="2000" baseline="30000" dirty="0" smtClean="0">
                <a:solidFill>
                  <a:schemeClr val="tx1"/>
                </a:solidFill>
              </a:rPr>
              <a:t>2</a:t>
            </a:r>
            <a:endParaRPr lang="en-US" sz="2000" dirty="0">
              <a:solidFill>
                <a:schemeClr val="tx1"/>
              </a:solidFill>
            </a:endParaRPr>
          </a:p>
          <a:p>
            <a:pPr algn="r"/>
            <a:endParaRPr lang="en-US" sz="2000" dirty="0" smtClean="0">
              <a:solidFill>
                <a:schemeClr val="tx1"/>
              </a:solidFill>
            </a:endParaRPr>
          </a:p>
          <a:p>
            <a:pPr algn="ctr"/>
            <a:endParaRPr lang="en-US" sz="2000" dirty="0" smtClean="0">
              <a:solidFill>
                <a:schemeClr val="tx1"/>
              </a:solidFill>
            </a:endParaRPr>
          </a:p>
        </p:txBody>
      </p:sp>
    </p:spTree>
    <p:extLst>
      <p:ext uri="{BB962C8B-B14F-4D97-AF65-F5344CB8AC3E}">
        <p14:creationId xmlns:p14="http://schemas.microsoft.com/office/powerpoint/2010/main" val="151139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SU0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7" name="Rounded Rectangle 26"/>
          <p:cNvSpPr/>
          <p:nvPr/>
        </p:nvSpPr>
        <p:spPr>
          <a:xfrm>
            <a:off x="612000" y="1159755"/>
            <a:ext cx="2896165" cy="2416565"/>
          </a:xfrm>
          <a:prstGeom prst="roundRect">
            <a:avLst>
              <a:gd name="adj" fmla="val 806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DMFT</a:t>
            </a:r>
          </a:p>
          <a:p>
            <a:pPr algn="ctr"/>
            <a:endParaRPr lang="en-US" sz="2000" dirty="0">
              <a:solidFill>
                <a:schemeClr val="tx1"/>
              </a:solidFill>
            </a:endParaRPr>
          </a:p>
          <a:p>
            <a:pPr algn="ctr"/>
            <a:r>
              <a:rPr lang="en-US" sz="2000" dirty="0" smtClean="0">
                <a:solidFill>
                  <a:schemeClr val="tx1"/>
                </a:solidFill>
              </a:rPr>
              <a:t>Locally all correlations</a:t>
            </a:r>
          </a:p>
          <a:p>
            <a:pPr algn="ctr"/>
            <a:endParaRPr lang="en-US" sz="2000" dirty="0">
              <a:solidFill>
                <a:schemeClr val="tx1"/>
              </a:solidFill>
            </a:endParaRPr>
          </a:p>
          <a:p>
            <a:pPr algn="ctr"/>
            <a:r>
              <a:rPr lang="en-US" sz="2000" dirty="0" smtClean="0">
                <a:solidFill>
                  <a:schemeClr val="tx1"/>
                </a:solidFill>
              </a:rPr>
              <a:t>Non-local mean-field</a:t>
            </a:r>
          </a:p>
          <a:p>
            <a:pPr algn="ctr"/>
            <a:endParaRPr lang="en-US" sz="2000" dirty="0">
              <a:solidFill>
                <a:schemeClr val="tx1"/>
              </a:solidFill>
            </a:endParaRPr>
          </a:p>
          <a:p>
            <a:pPr algn="ctr"/>
            <a:r>
              <a:rPr lang="en-US" sz="2000" dirty="0">
                <a:solidFill>
                  <a:schemeClr val="tx1"/>
                </a:solidFill>
              </a:rPr>
              <a:t>See talk of </a:t>
            </a:r>
            <a:r>
              <a:rPr lang="en-US" sz="2000" dirty="0" err="1">
                <a:solidFill>
                  <a:schemeClr val="tx1"/>
                </a:solidFill>
              </a:rPr>
              <a:t>Silke</a:t>
            </a:r>
            <a:r>
              <a:rPr lang="en-US" sz="2000" dirty="0">
                <a:solidFill>
                  <a:schemeClr val="tx1"/>
                </a:solidFill>
              </a:rPr>
              <a:t>?</a:t>
            </a:r>
          </a:p>
          <a:p>
            <a:pPr algn="ctr"/>
            <a:endParaRPr lang="en-US" sz="2000" dirty="0" smtClean="0">
              <a:solidFill>
                <a:schemeClr val="tx1"/>
              </a:solidFill>
            </a:endParaRPr>
          </a:p>
          <a:p>
            <a:pPr algn="ctr"/>
            <a:endParaRPr lang="en-US" sz="2000" dirty="0" smtClean="0">
              <a:solidFill>
                <a:schemeClr val="tx1"/>
              </a:solidFill>
            </a:endParaRPr>
          </a:p>
        </p:txBody>
      </p:sp>
    </p:spTree>
    <p:extLst>
      <p:ext uri="{BB962C8B-B14F-4D97-AF65-F5344CB8AC3E}">
        <p14:creationId xmlns:p14="http://schemas.microsoft.com/office/powerpoint/2010/main" val="335510952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02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1159755"/>
            <a:ext cx="2896165" cy="2416565"/>
          </a:xfrm>
          <a:prstGeom prst="roundRect">
            <a:avLst>
              <a:gd name="adj" fmla="val 806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DMFT</a:t>
            </a:r>
          </a:p>
          <a:p>
            <a:pPr algn="ctr"/>
            <a:endParaRPr lang="en-US" sz="2000" dirty="0">
              <a:solidFill>
                <a:schemeClr val="tx1"/>
              </a:solidFill>
            </a:endParaRPr>
          </a:p>
          <a:p>
            <a:pPr algn="ctr"/>
            <a:r>
              <a:rPr lang="en-US" sz="2000" dirty="0" smtClean="0">
                <a:solidFill>
                  <a:schemeClr val="tx1"/>
                </a:solidFill>
              </a:rPr>
              <a:t>Locally all correlations</a:t>
            </a:r>
          </a:p>
          <a:p>
            <a:pPr algn="ctr"/>
            <a:endParaRPr lang="en-US" sz="2000" dirty="0">
              <a:solidFill>
                <a:schemeClr val="tx1"/>
              </a:solidFill>
            </a:endParaRPr>
          </a:p>
          <a:p>
            <a:pPr algn="ctr"/>
            <a:r>
              <a:rPr lang="en-US" sz="2000" dirty="0" smtClean="0">
                <a:solidFill>
                  <a:schemeClr val="tx1"/>
                </a:solidFill>
              </a:rPr>
              <a:t>Non-local mean-field</a:t>
            </a:r>
          </a:p>
          <a:p>
            <a:pPr algn="ctr"/>
            <a:endParaRPr lang="en-US" sz="2000" dirty="0">
              <a:solidFill>
                <a:schemeClr val="tx1"/>
              </a:solidFill>
            </a:endParaRPr>
          </a:p>
          <a:p>
            <a:pPr algn="ctr"/>
            <a:r>
              <a:rPr lang="en-US" sz="2000" dirty="0">
                <a:solidFill>
                  <a:schemeClr val="tx1"/>
                </a:solidFill>
              </a:rPr>
              <a:t>See talk of </a:t>
            </a:r>
            <a:r>
              <a:rPr lang="en-US" sz="2000" dirty="0" err="1">
                <a:solidFill>
                  <a:schemeClr val="tx1"/>
                </a:solidFill>
              </a:rPr>
              <a:t>Silke</a:t>
            </a:r>
            <a:r>
              <a:rPr lang="en-US" sz="2000" dirty="0">
                <a:solidFill>
                  <a:schemeClr val="tx1"/>
                </a:solidFill>
              </a:rPr>
              <a:t>?</a:t>
            </a:r>
          </a:p>
          <a:p>
            <a:pPr algn="ctr"/>
            <a:endParaRPr lang="en-US" sz="2000" dirty="0" smtClean="0">
              <a:solidFill>
                <a:schemeClr val="tx1"/>
              </a:solidFill>
            </a:endParaRPr>
          </a:p>
          <a:p>
            <a:pPr algn="ctr"/>
            <a:endParaRPr lang="en-US" sz="2000" dirty="0" smtClean="0">
              <a:solidFill>
                <a:schemeClr val="tx1"/>
              </a:solidFill>
            </a:endParaRPr>
          </a:p>
        </p:txBody>
      </p:sp>
    </p:spTree>
    <p:extLst>
      <p:ext uri="{BB962C8B-B14F-4D97-AF65-F5344CB8AC3E}">
        <p14:creationId xmlns:p14="http://schemas.microsoft.com/office/powerpoint/2010/main" val="186328982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05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1159755"/>
            <a:ext cx="2896165" cy="2416565"/>
          </a:xfrm>
          <a:prstGeom prst="roundRect">
            <a:avLst>
              <a:gd name="adj" fmla="val 806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DMFT</a:t>
            </a:r>
          </a:p>
          <a:p>
            <a:pPr algn="ctr"/>
            <a:endParaRPr lang="en-US" sz="2000" dirty="0">
              <a:solidFill>
                <a:schemeClr val="tx1"/>
              </a:solidFill>
            </a:endParaRPr>
          </a:p>
          <a:p>
            <a:pPr algn="ctr"/>
            <a:r>
              <a:rPr lang="en-US" sz="2000" dirty="0" smtClean="0">
                <a:solidFill>
                  <a:schemeClr val="tx1"/>
                </a:solidFill>
              </a:rPr>
              <a:t>Locally all correlations</a:t>
            </a:r>
          </a:p>
          <a:p>
            <a:pPr algn="ctr"/>
            <a:endParaRPr lang="en-US" sz="2000" dirty="0">
              <a:solidFill>
                <a:schemeClr val="tx1"/>
              </a:solidFill>
            </a:endParaRPr>
          </a:p>
          <a:p>
            <a:pPr algn="ctr"/>
            <a:r>
              <a:rPr lang="en-US" sz="2000" dirty="0" smtClean="0">
                <a:solidFill>
                  <a:schemeClr val="tx1"/>
                </a:solidFill>
              </a:rPr>
              <a:t>Non-local mean-field</a:t>
            </a:r>
          </a:p>
          <a:p>
            <a:pPr algn="ctr"/>
            <a:endParaRPr lang="en-US" sz="2000" dirty="0">
              <a:solidFill>
                <a:schemeClr val="tx1"/>
              </a:solidFill>
            </a:endParaRPr>
          </a:p>
          <a:p>
            <a:pPr algn="ctr"/>
            <a:r>
              <a:rPr lang="en-US" sz="2000" dirty="0">
                <a:solidFill>
                  <a:schemeClr val="tx1"/>
                </a:solidFill>
              </a:rPr>
              <a:t>See talk of </a:t>
            </a:r>
            <a:r>
              <a:rPr lang="en-US" sz="2000" dirty="0" err="1">
                <a:solidFill>
                  <a:schemeClr val="tx1"/>
                </a:solidFill>
              </a:rPr>
              <a:t>Silke</a:t>
            </a:r>
            <a:r>
              <a:rPr lang="en-US" sz="2000" dirty="0">
                <a:solidFill>
                  <a:schemeClr val="tx1"/>
                </a:solidFill>
              </a:rPr>
              <a:t>?</a:t>
            </a:r>
          </a:p>
          <a:p>
            <a:pPr algn="ctr"/>
            <a:endParaRPr lang="en-US" sz="2000" dirty="0" smtClean="0">
              <a:solidFill>
                <a:schemeClr val="tx1"/>
              </a:solidFill>
            </a:endParaRPr>
          </a:p>
          <a:p>
            <a:pPr algn="ctr"/>
            <a:endParaRPr lang="en-US" sz="2000" dirty="0" smtClean="0">
              <a:solidFill>
                <a:schemeClr val="tx1"/>
              </a:solidFill>
            </a:endParaRPr>
          </a:p>
        </p:txBody>
      </p:sp>
    </p:spTree>
    <p:extLst>
      <p:ext uri="{BB962C8B-B14F-4D97-AF65-F5344CB8AC3E}">
        <p14:creationId xmlns:p14="http://schemas.microsoft.com/office/powerpoint/2010/main" val="186328982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07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1159755"/>
            <a:ext cx="2896165" cy="2416565"/>
          </a:xfrm>
          <a:prstGeom prst="roundRect">
            <a:avLst>
              <a:gd name="adj" fmla="val 806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DMFT</a:t>
            </a:r>
          </a:p>
          <a:p>
            <a:pPr algn="ctr"/>
            <a:endParaRPr lang="en-US" sz="2000" dirty="0">
              <a:solidFill>
                <a:schemeClr val="tx1"/>
              </a:solidFill>
            </a:endParaRPr>
          </a:p>
          <a:p>
            <a:pPr algn="ctr"/>
            <a:r>
              <a:rPr lang="en-US" sz="2000" dirty="0" smtClean="0">
                <a:solidFill>
                  <a:schemeClr val="tx1"/>
                </a:solidFill>
              </a:rPr>
              <a:t>Locally all correlations</a:t>
            </a:r>
          </a:p>
          <a:p>
            <a:pPr algn="ctr"/>
            <a:endParaRPr lang="en-US" sz="2000" dirty="0">
              <a:solidFill>
                <a:schemeClr val="tx1"/>
              </a:solidFill>
            </a:endParaRPr>
          </a:p>
          <a:p>
            <a:pPr algn="ctr"/>
            <a:r>
              <a:rPr lang="en-US" sz="2000" dirty="0" smtClean="0">
                <a:solidFill>
                  <a:schemeClr val="tx1"/>
                </a:solidFill>
              </a:rPr>
              <a:t>Non-local mean-field</a:t>
            </a:r>
          </a:p>
          <a:p>
            <a:pPr algn="ctr"/>
            <a:endParaRPr lang="en-US" sz="2000" dirty="0">
              <a:solidFill>
                <a:schemeClr val="tx1"/>
              </a:solidFill>
            </a:endParaRPr>
          </a:p>
          <a:p>
            <a:pPr algn="ctr"/>
            <a:r>
              <a:rPr lang="en-US" sz="2000" dirty="0">
                <a:solidFill>
                  <a:schemeClr val="tx1"/>
                </a:solidFill>
              </a:rPr>
              <a:t>See talk of </a:t>
            </a:r>
            <a:r>
              <a:rPr lang="en-US" sz="2000" dirty="0" err="1">
                <a:solidFill>
                  <a:schemeClr val="tx1"/>
                </a:solidFill>
              </a:rPr>
              <a:t>Silke</a:t>
            </a:r>
            <a:r>
              <a:rPr lang="en-US" sz="2000" dirty="0">
                <a:solidFill>
                  <a:schemeClr val="tx1"/>
                </a:solidFill>
              </a:rPr>
              <a:t>?</a:t>
            </a:r>
          </a:p>
          <a:p>
            <a:pPr algn="ctr"/>
            <a:endParaRPr lang="en-US" sz="2000" dirty="0" smtClean="0">
              <a:solidFill>
                <a:schemeClr val="tx1"/>
              </a:solidFill>
            </a:endParaRPr>
          </a:p>
          <a:p>
            <a:pPr algn="ctr"/>
            <a:endParaRPr lang="en-US" sz="2000" dirty="0" smtClean="0">
              <a:solidFill>
                <a:schemeClr val="tx1"/>
              </a:solidFill>
            </a:endParaRPr>
          </a:p>
        </p:txBody>
      </p:sp>
    </p:spTree>
    <p:extLst>
      <p:ext uri="{BB962C8B-B14F-4D97-AF65-F5344CB8AC3E}">
        <p14:creationId xmlns:p14="http://schemas.microsoft.com/office/powerpoint/2010/main" val="186328982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1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1159755"/>
            <a:ext cx="2896165" cy="2416565"/>
          </a:xfrm>
          <a:prstGeom prst="roundRect">
            <a:avLst>
              <a:gd name="adj" fmla="val 806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DMFT</a:t>
            </a:r>
          </a:p>
          <a:p>
            <a:pPr algn="ctr"/>
            <a:endParaRPr lang="en-US" sz="2000" dirty="0">
              <a:solidFill>
                <a:schemeClr val="tx1"/>
              </a:solidFill>
            </a:endParaRPr>
          </a:p>
          <a:p>
            <a:pPr algn="ctr"/>
            <a:r>
              <a:rPr lang="en-US" sz="2000" dirty="0" smtClean="0">
                <a:solidFill>
                  <a:schemeClr val="tx1"/>
                </a:solidFill>
              </a:rPr>
              <a:t>Locally all correlations</a:t>
            </a:r>
          </a:p>
          <a:p>
            <a:pPr algn="ctr"/>
            <a:endParaRPr lang="en-US" sz="2000" dirty="0">
              <a:solidFill>
                <a:schemeClr val="tx1"/>
              </a:solidFill>
            </a:endParaRPr>
          </a:p>
          <a:p>
            <a:pPr algn="ctr"/>
            <a:r>
              <a:rPr lang="en-US" sz="2000" dirty="0" smtClean="0">
                <a:solidFill>
                  <a:schemeClr val="tx1"/>
                </a:solidFill>
              </a:rPr>
              <a:t>Non-local mean-field</a:t>
            </a:r>
          </a:p>
          <a:p>
            <a:pPr algn="ctr"/>
            <a:endParaRPr lang="en-US" sz="2000" dirty="0">
              <a:solidFill>
                <a:schemeClr val="tx1"/>
              </a:solidFill>
            </a:endParaRPr>
          </a:p>
          <a:p>
            <a:pPr algn="ctr"/>
            <a:r>
              <a:rPr lang="en-US" sz="2000" dirty="0">
                <a:solidFill>
                  <a:schemeClr val="tx1"/>
                </a:solidFill>
              </a:rPr>
              <a:t>See talk of </a:t>
            </a:r>
            <a:r>
              <a:rPr lang="en-US" sz="2000" dirty="0" err="1">
                <a:solidFill>
                  <a:schemeClr val="tx1"/>
                </a:solidFill>
              </a:rPr>
              <a:t>Silke</a:t>
            </a:r>
            <a:r>
              <a:rPr lang="en-US" sz="2000" dirty="0">
                <a:solidFill>
                  <a:schemeClr val="tx1"/>
                </a:solidFill>
              </a:rPr>
              <a:t>?</a:t>
            </a:r>
          </a:p>
          <a:p>
            <a:pPr algn="ctr"/>
            <a:endParaRPr lang="en-US" sz="2000" dirty="0" smtClean="0">
              <a:solidFill>
                <a:schemeClr val="tx1"/>
              </a:solidFill>
            </a:endParaRPr>
          </a:p>
          <a:p>
            <a:pPr algn="ctr"/>
            <a:endParaRPr lang="en-US" sz="2000" dirty="0" smtClean="0">
              <a:solidFill>
                <a:schemeClr val="tx1"/>
              </a:solidFill>
            </a:endParaRPr>
          </a:p>
        </p:txBody>
      </p:sp>
    </p:spTree>
    <p:extLst>
      <p:ext uri="{BB962C8B-B14F-4D97-AF65-F5344CB8AC3E}">
        <p14:creationId xmlns:p14="http://schemas.microsoft.com/office/powerpoint/2010/main" val="18632898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15878" b="6290"/>
          <a:stretch/>
        </p:blipFill>
        <p:spPr>
          <a:xfrm>
            <a:off x="0" y="1422400"/>
            <a:ext cx="9144000" cy="50292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some observations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TextBox 4"/>
          <p:cNvSpPr txBox="1"/>
          <p:nvPr/>
        </p:nvSpPr>
        <p:spPr>
          <a:xfrm>
            <a:off x="6851947" y="6538012"/>
            <a:ext cx="1789961" cy="307777"/>
          </a:xfrm>
          <a:prstGeom prst="rect">
            <a:avLst/>
          </a:prstGeom>
          <a:noFill/>
        </p:spPr>
        <p:txBody>
          <a:bodyPr wrap="none" rtlCol="0">
            <a:spAutoFit/>
          </a:bodyPr>
          <a:lstStyle/>
          <a:p>
            <a:r>
              <a:rPr lang="en-US" sz="1400" i="1" dirty="0" smtClean="0"/>
              <a:t>Data L. H. </a:t>
            </a:r>
            <a:r>
              <a:rPr lang="en-US" sz="1400" i="1" dirty="0" err="1" smtClean="0"/>
              <a:t>Tjeng</a:t>
            </a:r>
            <a:r>
              <a:rPr lang="en-US" sz="1400" i="1" dirty="0" smtClean="0"/>
              <a:t> et al.</a:t>
            </a:r>
            <a:endParaRPr lang="en-US" sz="1400" i="1" dirty="0"/>
          </a:p>
        </p:txBody>
      </p:sp>
    </p:spTree>
    <p:extLst>
      <p:ext uri="{BB962C8B-B14F-4D97-AF65-F5344CB8AC3E}">
        <p14:creationId xmlns:p14="http://schemas.microsoft.com/office/powerpoint/2010/main" val="431242828"/>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12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1159755"/>
            <a:ext cx="2896165" cy="2416565"/>
          </a:xfrm>
          <a:prstGeom prst="roundRect">
            <a:avLst>
              <a:gd name="adj" fmla="val 806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DMFT</a:t>
            </a:r>
          </a:p>
          <a:p>
            <a:pPr algn="ctr"/>
            <a:endParaRPr lang="en-US" sz="2000" dirty="0">
              <a:solidFill>
                <a:schemeClr val="tx1"/>
              </a:solidFill>
            </a:endParaRPr>
          </a:p>
          <a:p>
            <a:pPr algn="ctr"/>
            <a:r>
              <a:rPr lang="en-US" sz="2000" dirty="0" smtClean="0">
                <a:solidFill>
                  <a:schemeClr val="tx1"/>
                </a:solidFill>
              </a:rPr>
              <a:t>Locally all correlations</a:t>
            </a:r>
          </a:p>
          <a:p>
            <a:pPr algn="ctr"/>
            <a:endParaRPr lang="en-US" sz="2000" dirty="0">
              <a:solidFill>
                <a:schemeClr val="tx1"/>
              </a:solidFill>
            </a:endParaRPr>
          </a:p>
          <a:p>
            <a:pPr algn="ctr"/>
            <a:r>
              <a:rPr lang="en-US" sz="2000" dirty="0" smtClean="0">
                <a:solidFill>
                  <a:schemeClr val="tx1"/>
                </a:solidFill>
              </a:rPr>
              <a:t>Non-local mean-field</a:t>
            </a:r>
          </a:p>
          <a:p>
            <a:pPr algn="ctr"/>
            <a:endParaRPr lang="en-US" sz="2000" dirty="0">
              <a:solidFill>
                <a:schemeClr val="tx1"/>
              </a:solidFill>
            </a:endParaRPr>
          </a:p>
          <a:p>
            <a:pPr algn="ctr"/>
            <a:r>
              <a:rPr lang="en-US" sz="2000" dirty="0" smtClean="0">
                <a:solidFill>
                  <a:schemeClr val="tx1"/>
                </a:solidFill>
              </a:rPr>
              <a:t>See talk of </a:t>
            </a:r>
            <a:r>
              <a:rPr lang="en-US" sz="2000" dirty="0" err="1" smtClean="0">
                <a:solidFill>
                  <a:schemeClr val="tx1"/>
                </a:solidFill>
              </a:rPr>
              <a:t>Silke</a:t>
            </a:r>
            <a:r>
              <a:rPr lang="en-US" sz="2000" dirty="0" smtClean="0">
                <a:solidFill>
                  <a:schemeClr val="tx1"/>
                </a:solidFill>
              </a:rPr>
              <a:t>?</a:t>
            </a:r>
            <a:endParaRPr lang="en-US" sz="2000" dirty="0">
              <a:solidFill>
                <a:schemeClr val="tx1"/>
              </a:solidFill>
            </a:endParaRPr>
          </a:p>
          <a:p>
            <a:pPr algn="ctr"/>
            <a:endParaRPr lang="en-US" sz="2000" dirty="0" smtClean="0">
              <a:solidFill>
                <a:schemeClr val="tx1"/>
              </a:solidFill>
            </a:endParaRPr>
          </a:p>
          <a:p>
            <a:pPr algn="ctr"/>
            <a:endParaRPr lang="en-US" sz="2000" dirty="0" smtClean="0">
              <a:solidFill>
                <a:schemeClr val="tx1"/>
              </a:solidFill>
            </a:endParaRPr>
          </a:p>
        </p:txBody>
      </p:sp>
    </p:spTree>
    <p:extLst>
      <p:ext uri="{BB962C8B-B14F-4D97-AF65-F5344CB8AC3E}">
        <p14:creationId xmlns:p14="http://schemas.microsoft.com/office/powerpoint/2010/main" val="186328982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15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1159755"/>
            <a:ext cx="2896165" cy="2416565"/>
          </a:xfrm>
          <a:prstGeom prst="roundRect">
            <a:avLst>
              <a:gd name="adj" fmla="val 806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DMFT</a:t>
            </a:r>
          </a:p>
          <a:p>
            <a:pPr algn="ctr"/>
            <a:endParaRPr lang="en-US" sz="2000" dirty="0">
              <a:solidFill>
                <a:schemeClr val="tx1"/>
              </a:solidFill>
            </a:endParaRPr>
          </a:p>
          <a:p>
            <a:pPr algn="ctr"/>
            <a:r>
              <a:rPr lang="en-US" sz="2000" dirty="0" smtClean="0">
                <a:solidFill>
                  <a:schemeClr val="tx1"/>
                </a:solidFill>
              </a:rPr>
              <a:t>Locally all correlations</a:t>
            </a:r>
          </a:p>
          <a:p>
            <a:pPr algn="ctr"/>
            <a:endParaRPr lang="en-US" sz="2000" dirty="0">
              <a:solidFill>
                <a:schemeClr val="tx1"/>
              </a:solidFill>
            </a:endParaRPr>
          </a:p>
          <a:p>
            <a:pPr algn="ctr"/>
            <a:r>
              <a:rPr lang="en-US" sz="2000" dirty="0" smtClean="0">
                <a:solidFill>
                  <a:schemeClr val="tx1"/>
                </a:solidFill>
              </a:rPr>
              <a:t>Non-local mean-field</a:t>
            </a:r>
          </a:p>
          <a:p>
            <a:pPr algn="ctr"/>
            <a:endParaRPr lang="en-US" sz="2000" dirty="0">
              <a:solidFill>
                <a:schemeClr val="tx1"/>
              </a:solidFill>
            </a:endParaRPr>
          </a:p>
          <a:p>
            <a:pPr algn="ctr"/>
            <a:r>
              <a:rPr lang="en-US" sz="2000" dirty="0">
                <a:solidFill>
                  <a:schemeClr val="tx1"/>
                </a:solidFill>
              </a:rPr>
              <a:t>See talk of </a:t>
            </a:r>
            <a:r>
              <a:rPr lang="en-US" sz="2000" dirty="0" err="1">
                <a:solidFill>
                  <a:schemeClr val="tx1"/>
                </a:solidFill>
              </a:rPr>
              <a:t>Silke</a:t>
            </a:r>
            <a:r>
              <a:rPr lang="en-US" sz="2000" dirty="0">
                <a:solidFill>
                  <a:schemeClr val="tx1"/>
                </a:solidFill>
              </a:rPr>
              <a:t>?</a:t>
            </a:r>
          </a:p>
          <a:p>
            <a:pPr algn="ctr"/>
            <a:endParaRPr lang="en-US" sz="2000" dirty="0" smtClean="0">
              <a:solidFill>
                <a:schemeClr val="tx1"/>
              </a:solidFill>
            </a:endParaRPr>
          </a:p>
          <a:p>
            <a:pPr algn="ctr"/>
            <a:endParaRPr lang="en-US" sz="2000" dirty="0" smtClean="0">
              <a:solidFill>
                <a:schemeClr val="tx1"/>
              </a:solidFill>
            </a:endParaRPr>
          </a:p>
        </p:txBody>
      </p:sp>
    </p:spTree>
    <p:extLst>
      <p:ext uri="{BB962C8B-B14F-4D97-AF65-F5344CB8AC3E}">
        <p14:creationId xmlns:p14="http://schemas.microsoft.com/office/powerpoint/2010/main" val="1863289826"/>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17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1159755"/>
            <a:ext cx="2896165" cy="2416565"/>
          </a:xfrm>
          <a:prstGeom prst="roundRect">
            <a:avLst>
              <a:gd name="adj" fmla="val 806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DMFT</a:t>
            </a:r>
          </a:p>
          <a:p>
            <a:pPr algn="ctr"/>
            <a:endParaRPr lang="en-US" sz="2000" dirty="0">
              <a:solidFill>
                <a:schemeClr val="tx1"/>
              </a:solidFill>
            </a:endParaRPr>
          </a:p>
          <a:p>
            <a:pPr algn="ctr"/>
            <a:r>
              <a:rPr lang="en-US" sz="2000" dirty="0" smtClean="0">
                <a:solidFill>
                  <a:schemeClr val="tx1"/>
                </a:solidFill>
              </a:rPr>
              <a:t>Locally all correlations</a:t>
            </a:r>
          </a:p>
          <a:p>
            <a:pPr algn="ctr"/>
            <a:endParaRPr lang="en-US" sz="2000" dirty="0">
              <a:solidFill>
                <a:schemeClr val="tx1"/>
              </a:solidFill>
            </a:endParaRPr>
          </a:p>
          <a:p>
            <a:pPr algn="ctr"/>
            <a:r>
              <a:rPr lang="en-US" sz="2000" dirty="0" smtClean="0">
                <a:solidFill>
                  <a:schemeClr val="tx1"/>
                </a:solidFill>
              </a:rPr>
              <a:t>Non-local mean-field</a:t>
            </a:r>
          </a:p>
          <a:p>
            <a:pPr algn="ctr"/>
            <a:endParaRPr lang="en-US" sz="2000" dirty="0">
              <a:solidFill>
                <a:schemeClr val="tx1"/>
              </a:solidFill>
            </a:endParaRPr>
          </a:p>
          <a:p>
            <a:pPr algn="ctr"/>
            <a:r>
              <a:rPr lang="en-US" sz="2000" dirty="0">
                <a:solidFill>
                  <a:schemeClr val="tx1"/>
                </a:solidFill>
              </a:rPr>
              <a:t>See talk of </a:t>
            </a:r>
            <a:r>
              <a:rPr lang="en-US" sz="2000" dirty="0" err="1">
                <a:solidFill>
                  <a:schemeClr val="tx1"/>
                </a:solidFill>
              </a:rPr>
              <a:t>Silke</a:t>
            </a:r>
            <a:r>
              <a:rPr lang="en-US" sz="2000" dirty="0">
                <a:solidFill>
                  <a:schemeClr val="tx1"/>
                </a:solidFill>
              </a:rPr>
              <a:t>?</a:t>
            </a:r>
          </a:p>
          <a:p>
            <a:pPr algn="ctr"/>
            <a:endParaRPr lang="en-US" sz="2000" dirty="0" smtClean="0">
              <a:solidFill>
                <a:schemeClr val="tx1"/>
              </a:solidFill>
            </a:endParaRPr>
          </a:p>
          <a:p>
            <a:pPr algn="ctr"/>
            <a:endParaRPr lang="en-US" sz="2000" dirty="0" smtClean="0">
              <a:solidFill>
                <a:schemeClr val="tx1"/>
              </a:solidFill>
            </a:endParaRPr>
          </a:p>
        </p:txBody>
      </p:sp>
    </p:spTree>
    <p:extLst>
      <p:ext uri="{BB962C8B-B14F-4D97-AF65-F5344CB8AC3E}">
        <p14:creationId xmlns:p14="http://schemas.microsoft.com/office/powerpoint/2010/main" val="1863289826"/>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2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1159755"/>
            <a:ext cx="2896165" cy="2416565"/>
          </a:xfrm>
          <a:prstGeom prst="roundRect">
            <a:avLst>
              <a:gd name="adj" fmla="val 806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DMFT</a:t>
            </a:r>
          </a:p>
          <a:p>
            <a:pPr algn="ctr"/>
            <a:endParaRPr lang="en-US" sz="2000" dirty="0">
              <a:solidFill>
                <a:schemeClr val="tx1"/>
              </a:solidFill>
            </a:endParaRPr>
          </a:p>
          <a:p>
            <a:pPr algn="ctr"/>
            <a:r>
              <a:rPr lang="en-US" sz="2000" dirty="0" smtClean="0">
                <a:solidFill>
                  <a:schemeClr val="tx1"/>
                </a:solidFill>
              </a:rPr>
              <a:t>Locally all correlations</a:t>
            </a:r>
          </a:p>
          <a:p>
            <a:pPr algn="ctr"/>
            <a:endParaRPr lang="en-US" sz="2000" dirty="0">
              <a:solidFill>
                <a:schemeClr val="tx1"/>
              </a:solidFill>
            </a:endParaRPr>
          </a:p>
          <a:p>
            <a:pPr algn="ctr"/>
            <a:r>
              <a:rPr lang="en-US" sz="2000" dirty="0" smtClean="0">
                <a:solidFill>
                  <a:schemeClr val="tx1"/>
                </a:solidFill>
              </a:rPr>
              <a:t>Non-local mean-field</a:t>
            </a:r>
          </a:p>
          <a:p>
            <a:pPr algn="ctr"/>
            <a:endParaRPr lang="en-US" sz="2000" dirty="0">
              <a:solidFill>
                <a:schemeClr val="tx1"/>
              </a:solidFill>
            </a:endParaRPr>
          </a:p>
          <a:p>
            <a:pPr algn="ctr"/>
            <a:r>
              <a:rPr lang="en-US" sz="2000" dirty="0">
                <a:solidFill>
                  <a:schemeClr val="tx1"/>
                </a:solidFill>
              </a:rPr>
              <a:t>See talk of </a:t>
            </a:r>
            <a:r>
              <a:rPr lang="en-US" sz="2000" dirty="0" err="1">
                <a:solidFill>
                  <a:schemeClr val="tx1"/>
                </a:solidFill>
              </a:rPr>
              <a:t>Silke</a:t>
            </a:r>
            <a:r>
              <a:rPr lang="en-US" sz="2000" dirty="0">
                <a:solidFill>
                  <a:schemeClr val="tx1"/>
                </a:solidFill>
              </a:rPr>
              <a:t>?</a:t>
            </a:r>
          </a:p>
          <a:p>
            <a:pPr algn="ctr"/>
            <a:endParaRPr lang="en-US" sz="2000" dirty="0" smtClean="0">
              <a:solidFill>
                <a:schemeClr val="tx1"/>
              </a:solidFill>
            </a:endParaRPr>
          </a:p>
          <a:p>
            <a:pPr algn="ctr"/>
            <a:endParaRPr lang="en-US" sz="2000" dirty="0" smtClean="0">
              <a:solidFill>
                <a:schemeClr val="tx1"/>
              </a:solidFill>
            </a:endParaRPr>
          </a:p>
        </p:txBody>
      </p:sp>
    </p:spTree>
    <p:extLst>
      <p:ext uri="{BB962C8B-B14F-4D97-AF65-F5344CB8AC3E}">
        <p14:creationId xmlns:p14="http://schemas.microsoft.com/office/powerpoint/2010/main" val="1863289826"/>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Q250U0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78375" cy="4953000"/>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Multiple peaks from metal to correlated metal to insulator</a:t>
            </a:r>
            <a:endParaRPr lang="en-US" sz="2400" dirty="0"/>
          </a:p>
        </p:txBody>
      </p:sp>
      <p:sp>
        <p:nvSpPr>
          <p:cNvPr id="21" name="Rounded Rectangle 20"/>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2" name="Group 21"/>
          <p:cNvGrpSpPr/>
          <p:nvPr/>
        </p:nvGrpSpPr>
        <p:grpSpPr>
          <a:xfrm>
            <a:off x="-92997" y="2301819"/>
            <a:ext cx="2139057" cy="3885749"/>
            <a:chOff x="-92997" y="2301819"/>
            <a:chExt cx="2139057" cy="3885749"/>
          </a:xfrm>
        </p:grpSpPr>
        <p:sp>
          <p:nvSpPr>
            <p:cNvPr id="23" name="Pie 22"/>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Arc 39"/>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1" name="Straight Connector 40"/>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51"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52" name="Straight Arrow Connector 51"/>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4658374" y="5117505"/>
            <a:ext cx="3878071" cy="622496"/>
            <a:chOff x="4658374" y="5117505"/>
            <a:chExt cx="3878071" cy="622496"/>
          </a:xfrm>
        </p:grpSpPr>
        <p:sp>
          <p:nvSpPr>
            <p:cNvPr id="26" name="TextBox 25"/>
            <p:cNvSpPr txBox="1"/>
            <p:nvPr/>
          </p:nvSpPr>
          <p:spPr>
            <a:xfrm>
              <a:off x="6278880" y="511750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1</a:t>
              </a:r>
              <a:endParaRPr lang="en-US" sz="3200" baseline="30000" dirty="0"/>
            </a:p>
          </p:txBody>
        </p:sp>
        <p:sp>
          <p:nvSpPr>
            <p:cNvPr id="27" name="TextBox 26"/>
            <p:cNvSpPr txBox="1"/>
            <p:nvPr/>
          </p:nvSpPr>
          <p:spPr>
            <a:xfrm>
              <a:off x="7879094" y="512766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2</a:t>
              </a:r>
              <a:endParaRPr lang="en-US" sz="3200" baseline="30000" dirty="0"/>
            </a:p>
          </p:txBody>
        </p:sp>
        <p:sp>
          <p:nvSpPr>
            <p:cNvPr id="28" name="TextBox 27"/>
            <p:cNvSpPr txBox="1"/>
            <p:nvPr/>
          </p:nvSpPr>
          <p:spPr>
            <a:xfrm>
              <a:off x="4658374" y="515522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0</a:t>
              </a:r>
              <a:endParaRPr lang="en-US" sz="3200" baseline="30000" dirty="0"/>
            </a:p>
          </p:txBody>
        </p:sp>
      </p:grpSp>
    </p:spTree>
    <p:extLst>
      <p:ext uri="{BB962C8B-B14F-4D97-AF65-F5344CB8AC3E}">
        <p14:creationId xmlns:p14="http://schemas.microsoft.com/office/powerpoint/2010/main" val="151139936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Q250U05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53000"/>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Multiple peaks from metal to correlated metal to insulator</a:t>
            </a:r>
            <a:endParaRPr lang="en-US" sz="2400" dirty="0"/>
          </a:p>
        </p:txBody>
      </p:sp>
      <p:sp>
        <p:nvSpPr>
          <p:cNvPr id="21" name="Rounded Rectangle 20"/>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2" name="Group 21"/>
          <p:cNvGrpSpPr/>
          <p:nvPr/>
        </p:nvGrpSpPr>
        <p:grpSpPr>
          <a:xfrm>
            <a:off x="-92997" y="2301819"/>
            <a:ext cx="2139057" cy="3885749"/>
            <a:chOff x="-92997" y="2301819"/>
            <a:chExt cx="2139057" cy="3885749"/>
          </a:xfrm>
        </p:grpSpPr>
        <p:sp>
          <p:nvSpPr>
            <p:cNvPr id="23" name="Pie 22"/>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Arc 39"/>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1" name="Straight Connector 40"/>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51"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52" name="Straight Arrow Connector 51"/>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4658374" y="5117505"/>
            <a:ext cx="3878071" cy="622496"/>
            <a:chOff x="4658374" y="5117505"/>
            <a:chExt cx="3878071" cy="622496"/>
          </a:xfrm>
        </p:grpSpPr>
        <p:sp>
          <p:nvSpPr>
            <p:cNvPr id="25" name="TextBox 24"/>
            <p:cNvSpPr txBox="1"/>
            <p:nvPr/>
          </p:nvSpPr>
          <p:spPr>
            <a:xfrm>
              <a:off x="6278880" y="511750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1</a:t>
              </a:r>
              <a:endParaRPr lang="en-US" sz="3200" baseline="30000" dirty="0"/>
            </a:p>
          </p:txBody>
        </p:sp>
        <p:sp>
          <p:nvSpPr>
            <p:cNvPr id="26" name="TextBox 25"/>
            <p:cNvSpPr txBox="1"/>
            <p:nvPr/>
          </p:nvSpPr>
          <p:spPr>
            <a:xfrm>
              <a:off x="7879094" y="512766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2</a:t>
              </a:r>
              <a:endParaRPr lang="en-US" sz="3200" baseline="30000" dirty="0"/>
            </a:p>
          </p:txBody>
        </p:sp>
        <p:sp>
          <p:nvSpPr>
            <p:cNvPr id="27" name="TextBox 26"/>
            <p:cNvSpPr txBox="1"/>
            <p:nvPr/>
          </p:nvSpPr>
          <p:spPr>
            <a:xfrm>
              <a:off x="4658374" y="515522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0</a:t>
              </a:r>
              <a:endParaRPr lang="en-US" sz="3200" baseline="30000" dirty="0"/>
            </a:p>
          </p:txBody>
        </p:sp>
      </p:grpSp>
    </p:spTree>
    <p:extLst>
      <p:ext uri="{BB962C8B-B14F-4D97-AF65-F5344CB8AC3E}">
        <p14:creationId xmlns:p14="http://schemas.microsoft.com/office/powerpoint/2010/main" val="1657847806"/>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Q250U1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084079"/>
            <a:ext cx="4778375" cy="5080000"/>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Multiple peaks from metal to correlated metal to insulator</a:t>
            </a:r>
            <a:endParaRPr lang="en-US" sz="2400" dirty="0"/>
          </a:p>
        </p:txBody>
      </p:sp>
      <p:sp>
        <p:nvSpPr>
          <p:cNvPr id="21" name="Rounded Rectangle 20"/>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2" name="Group 21"/>
          <p:cNvGrpSpPr/>
          <p:nvPr/>
        </p:nvGrpSpPr>
        <p:grpSpPr>
          <a:xfrm>
            <a:off x="-92997" y="2301819"/>
            <a:ext cx="2139057" cy="3885749"/>
            <a:chOff x="-92997" y="2301819"/>
            <a:chExt cx="2139057" cy="3885749"/>
          </a:xfrm>
        </p:grpSpPr>
        <p:sp>
          <p:nvSpPr>
            <p:cNvPr id="23" name="Pie 22"/>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Arc 39"/>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1" name="Straight Connector 40"/>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51"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52" name="Straight Arrow Connector 51"/>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4658374" y="5117505"/>
            <a:ext cx="3878071" cy="622496"/>
            <a:chOff x="4658374" y="5117505"/>
            <a:chExt cx="3878071" cy="622496"/>
          </a:xfrm>
        </p:grpSpPr>
        <p:sp>
          <p:nvSpPr>
            <p:cNvPr id="25" name="TextBox 24"/>
            <p:cNvSpPr txBox="1"/>
            <p:nvPr/>
          </p:nvSpPr>
          <p:spPr>
            <a:xfrm>
              <a:off x="6278880" y="511750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1</a:t>
              </a:r>
              <a:endParaRPr lang="en-US" sz="3200" baseline="30000" dirty="0"/>
            </a:p>
          </p:txBody>
        </p:sp>
        <p:sp>
          <p:nvSpPr>
            <p:cNvPr id="26" name="TextBox 25"/>
            <p:cNvSpPr txBox="1"/>
            <p:nvPr/>
          </p:nvSpPr>
          <p:spPr>
            <a:xfrm>
              <a:off x="7879094" y="512766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2</a:t>
              </a:r>
              <a:endParaRPr lang="en-US" sz="3200" baseline="30000" dirty="0"/>
            </a:p>
          </p:txBody>
        </p:sp>
        <p:sp>
          <p:nvSpPr>
            <p:cNvPr id="27" name="TextBox 26"/>
            <p:cNvSpPr txBox="1"/>
            <p:nvPr/>
          </p:nvSpPr>
          <p:spPr>
            <a:xfrm>
              <a:off x="4658374" y="515522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0</a:t>
              </a:r>
              <a:endParaRPr lang="en-US" sz="3200" baseline="30000" dirty="0"/>
            </a:p>
          </p:txBody>
        </p:sp>
      </p:grpSp>
    </p:spTree>
    <p:extLst>
      <p:ext uri="{BB962C8B-B14F-4D97-AF65-F5344CB8AC3E}">
        <p14:creationId xmlns:p14="http://schemas.microsoft.com/office/powerpoint/2010/main" val="165784780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sQ250U15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305" y="1106917"/>
            <a:ext cx="4778375" cy="4651375"/>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Multiple peaks from metal to correlated metal to insulator</a:t>
            </a:r>
            <a:endParaRPr lang="en-US" sz="2400" dirty="0"/>
          </a:p>
        </p:txBody>
      </p:sp>
      <p:sp>
        <p:nvSpPr>
          <p:cNvPr id="21" name="Rounded Rectangle 20"/>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2" name="Group 21"/>
          <p:cNvGrpSpPr/>
          <p:nvPr/>
        </p:nvGrpSpPr>
        <p:grpSpPr>
          <a:xfrm>
            <a:off x="-92997" y="2301819"/>
            <a:ext cx="2139057" cy="3885749"/>
            <a:chOff x="-92997" y="2301819"/>
            <a:chExt cx="2139057" cy="3885749"/>
          </a:xfrm>
        </p:grpSpPr>
        <p:sp>
          <p:nvSpPr>
            <p:cNvPr id="23" name="Pie 22"/>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Arc 39"/>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1" name="Straight Connector 40"/>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51"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52" name="Straight Arrow Connector 51"/>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4658374" y="5117505"/>
            <a:ext cx="3878071" cy="622496"/>
            <a:chOff x="4658374" y="5117505"/>
            <a:chExt cx="3878071" cy="622496"/>
          </a:xfrm>
        </p:grpSpPr>
        <p:sp>
          <p:nvSpPr>
            <p:cNvPr id="25" name="TextBox 24"/>
            <p:cNvSpPr txBox="1"/>
            <p:nvPr/>
          </p:nvSpPr>
          <p:spPr>
            <a:xfrm>
              <a:off x="6278880" y="511750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1</a:t>
              </a:r>
              <a:endParaRPr lang="en-US" sz="3200" baseline="30000" dirty="0"/>
            </a:p>
          </p:txBody>
        </p:sp>
        <p:sp>
          <p:nvSpPr>
            <p:cNvPr id="26" name="TextBox 25"/>
            <p:cNvSpPr txBox="1"/>
            <p:nvPr/>
          </p:nvSpPr>
          <p:spPr>
            <a:xfrm>
              <a:off x="7879094" y="512766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2</a:t>
              </a:r>
              <a:endParaRPr lang="en-US" sz="3200" baseline="30000" dirty="0"/>
            </a:p>
          </p:txBody>
        </p:sp>
        <p:sp>
          <p:nvSpPr>
            <p:cNvPr id="27" name="TextBox 26"/>
            <p:cNvSpPr txBox="1"/>
            <p:nvPr/>
          </p:nvSpPr>
          <p:spPr>
            <a:xfrm>
              <a:off x="4658374" y="515522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0</a:t>
              </a:r>
              <a:endParaRPr lang="en-US" sz="3200" baseline="30000" dirty="0"/>
            </a:p>
          </p:txBody>
        </p:sp>
      </p:grpSp>
    </p:spTree>
    <p:extLst>
      <p:ext uri="{BB962C8B-B14F-4D97-AF65-F5344CB8AC3E}">
        <p14:creationId xmlns:p14="http://schemas.microsoft.com/office/powerpoint/2010/main" val="165784780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Q250U2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2035" y="1096757"/>
            <a:ext cx="4778375" cy="5064125"/>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Multiple peaks from metal to correlated metal to insulator</a:t>
            </a:r>
            <a:endParaRPr lang="en-US" sz="2400" dirty="0"/>
          </a:p>
        </p:txBody>
      </p:sp>
      <p:sp>
        <p:nvSpPr>
          <p:cNvPr id="21" name="Rounded Rectangle 20"/>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22" name="Group 21"/>
          <p:cNvGrpSpPr/>
          <p:nvPr/>
        </p:nvGrpSpPr>
        <p:grpSpPr>
          <a:xfrm>
            <a:off x="-92997" y="2301819"/>
            <a:ext cx="2139057" cy="3885749"/>
            <a:chOff x="-92997" y="2301819"/>
            <a:chExt cx="2139057" cy="3885749"/>
          </a:xfrm>
        </p:grpSpPr>
        <p:sp>
          <p:nvSpPr>
            <p:cNvPr id="23" name="Pie 22"/>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0" name="Arc 39"/>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1" name="Straight Connector 40"/>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51"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52" name="Straight Arrow Connector 51"/>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54" name="Group 53"/>
          <p:cNvGrpSpPr/>
          <p:nvPr/>
        </p:nvGrpSpPr>
        <p:grpSpPr>
          <a:xfrm>
            <a:off x="4658374" y="5117505"/>
            <a:ext cx="3878071" cy="622496"/>
            <a:chOff x="4658374" y="5117505"/>
            <a:chExt cx="3878071" cy="622496"/>
          </a:xfrm>
        </p:grpSpPr>
        <p:sp>
          <p:nvSpPr>
            <p:cNvPr id="55" name="TextBox 54"/>
            <p:cNvSpPr txBox="1"/>
            <p:nvPr/>
          </p:nvSpPr>
          <p:spPr>
            <a:xfrm>
              <a:off x="6278880" y="511750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1</a:t>
              </a:r>
              <a:endParaRPr lang="en-US" sz="3200" baseline="30000" dirty="0"/>
            </a:p>
          </p:txBody>
        </p:sp>
        <p:sp>
          <p:nvSpPr>
            <p:cNvPr id="56" name="TextBox 55"/>
            <p:cNvSpPr txBox="1"/>
            <p:nvPr/>
          </p:nvSpPr>
          <p:spPr>
            <a:xfrm>
              <a:off x="7879094" y="512766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2</a:t>
              </a:r>
              <a:endParaRPr lang="en-US" sz="3200" baseline="30000" dirty="0"/>
            </a:p>
          </p:txBody>
        </p:sp>
        <p:sp>
          <p:nvSpPr>
            <p:cNvPr id="57" name="TextBox 56"/>
            <p:cNvSpPr txBox="1"/>
            <p:nvPr/>
          </p:nvSpPr>
          <p:spPr>
            <a:xfrm>
              <a:off x="4658374" y="5155225"/>
              <a:ext cx="657351" cy="584776"/>
            </a:xfrm>
            <a:prstGeom prst="rect">
              <a:avLst/>
            </a:prstGeom>
            <a:noFill/>
          </p:spPr>
          <p:txBody>
            <a:bodyPr wrap="none" rtlCol="0">
              <a:spAutoFit/>
            </a:bodyPr>
            <a:lstStyle/>
            <a:p>
              <a:r>
                <a:rPr lang="en-US" sz="3200" u="sng" dirty="0" smtClean="0"/>
                <a:t>c</a:t>
              </a:r>
              <a:r>
                <a:rPr lang="en-US" sz="3200" dirty="0" smtClean="0"/>
                <a:t>s</a:t>
              </a:r>
              <a:r>
                <a:rPr lang="en-US" sz="3200" baseline="30000" dirty="0" smtClean="0"/>
                <a:t>0</a:t>
              </a:r>
              <a:endParaRPr lang="en-US" sz="3200" baseline="30000" dirty="0"/>
            </a:p>
          </p:txBody>
        </p:sp>
      </p:grpSp>
    </p:spTree>
    <p:extLst>
      <p:ext uri="{BB962C8B-B14F-4D97-AF65-F5344CB8AC3E}">
        <p14:creationId xmlns:p14="http://schemas.microsoft.com/office/powerpoint/2010/main" val="222505948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O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6660"/>
            <a:ext cx="476250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2p </a:t>
            </a:r>
            <a:r>
              <a:rPr lang="en-US" sz="2400" dirty="0"/>
              <a:t>PES of </a:t>
            </a:r>
            <a:r>
              <a:rPr lang="en-US" sz="2400" dirty="0" err="1" smtClean="0"/>
              <a:t>CuO</a:t>
            </a:r>
            <a:r>
              <a:rPr lang="en-US" sz="2400" dirty="0" smtClean="0"/>
              <a:t> is truly </a:t>
            </a:r>
            <a:r>
              <a:rPr lang="en-US" sz="2400" dirty="0"/>
              <a:t>not a delta </a:t>
            </a:r>
            <a:r>
              <a:rPr lang="en-US" sz="2400" dirty="0" smtClean="0"/>
              <a:t>function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9" name="Group 8"/>
          <p:cNvGrpSpPr/>
          <p:nvPr/>
        </p:nvGrpSpPr>
        <p:grpSpPr>
          <a:xfrm>
            <a:off x="-92997" y="2301819"/>
            <a:ext cx="2139057" cy="3885749"/>
            <a:chOff x="-92997" y="2301819"/>
            <a:chExt cx="2139057" cy="3885749"/>
          </a:xfrm>
        </p:grpSpPr>
        <p:sp>
          <p:nvSpPr>
            <p:cNvPr id="10" name="Pie 9"/>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Arc 10"/>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Connector 11"/>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22"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23" name="Straight Arrow Connector 22"/>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050190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X-ray Absorption Spectroscopy – some observations</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ectangle 3"/>
          <p:cNvSpPr/>
          <p:nvPr/>
        </p:nvSpPr>
        <p:spPr>
          <a:xfrm>
            <a:off x="2974975" y="2895600"/>
            <a:ext cx="479425" cy="3848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5660" y="1133780"/>
            <a:ext cx="5006340" cy="5269230"/>
          </a:xfrm>
          <a:prstGeom prst="rect">
            <a:avLst/>
          </a:prstGeom>
        </p:spPr>
      </p:pic>
      <p:grpSp>
        <p:nvGrpSpPr>
          <p:cNvPr id="27" name="Group 26"/>
          <p:cNvGrpSpPr/>
          <p:nvPr/>
        </p:nvGrpSpPr>
        <p:grpSpPr>
          <a:xfrm>
            <a:off x="-99908" y="2525441"/>
            <a:ext cx="2561994" cy="3662127"/>
            <a:chOff x="-99908" y="2525441"/>
            <a:chExt cx="2561994" cy="3662127"/>
          </a:xfrm>
        </p:grpSpPr>
        <p:sp>
          <p:nvSpPr>
            <p:cNvPr id="28" name="Pie 27"/>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9" name="Straight Connector 28"/>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31" name="Arc 30"/>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2" name="Straight Connector 31"/>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8"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9" name="TextBox 38"/>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40" name="Straight Arrow Connector 3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a:xfrm>
            <a:off x="6851947" y="6538012"/>
            <a:ext cx="1789961" cy="307777"/>
          </a:xfrm>
          <a:prstGeom prst="rect">
            <a:avLst/>
          </a:prstGeom>
          <a:noFill/>
        </p:spPr>
        <p:txBody>
          <a:bodyPr wrap="none" rtlCol="0">
            <a:spAutoFit/>
          </a:bodyPr>
          <a:lstStyle/>
          <a:p>
            <a:r>
              <a:rPr lang="en-US" sz="1400" i="1" dirty="0" smtClean="0"/>
              <a:t>Data L. H. </a:t>
            </a:r>
            <a:r>
              <a:rPr lang="en-US" sz="1400" i="1" dirty="0" err="1" smtClean="0"/>
              <a:t>Tjeng</a:t>
            </a:r>
            <a:r>
              <a:rPr lang="en-US" sz="1400" i="1" dirty="0" smtClean="0"/>
              <a:t> et al.</a:t>
            </a:r>
            <a:endParaRPr lang="en-US" sz="1400" i="1" dirty="0"/>
          </a:p>
        </p:txBody>
      </p:sp>
    </p:spTree>
    <p:extLst>
      <p:ext uri="{BB962C8B-B14F-4D97-AF65-F5344CB8AC3E}">
        <p14:creationId xmlns:p14="http://schemas.microsoft.com/office/powerpoint/2010/main" val="285633947"/>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verkort_16.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2000" y="2795336"/>
            <a:ext cx="7920000" cy="3554664"/>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Electronic structure of </a:t>
            </a:r>
            <a:r>
              <a:rPr lang="en-US" sz="2400" dirty="0" err="1" smtClean="0"/>
              <a:t>CuO</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11" name="Group 10"/>
          <p:cNvGrpSpPr/>
          <p:nvPr/>
        </p:nvGrpSpPr>
        <p:grpSpPr>
          <a:xfrm>
            <a:off x="1282700" y="2255827"/>
            <a:ext cx="4699000" cy="2519373"/>
            <a:chOff x="1282700" y="2255827"/>
            <a:chExt cx="4699000" cy="2519373"/>
          </a:xfrm>
        </p:grpSpPr>
        <p:sp>
          <p:nvSpPr>
            <p:cNvPr id="9" name="Donut 8"/>
            <p:cNvSpPr/>
            <p:nvPr/>
          </p:nvSpPr>
          <p:spPr>
            <a:xfrm>
              <a:off x="5156200" y="3949700"/>
              <a:ext cx="825500" cy="825500"/>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Minus 2"/>
            <p:cNvSpPr/>
            <p:nvPr/>
          </p:nvSpPr>
          <p:spPr>
            <a:xfrm>
              <a:off x="1282700" y="4102100"/>
              <a:ext cx="69850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Curved Connector 11"/>
            <p:cNvCxnSpPr/>
            <p:nvPr/>
          </p:nvCxnSpPr>
          <p:spPr>
            <a:xfrm rot="5400000" flipH="1" flipV="1">
              <a:off x="1602865" y="2733166"/>
              <a:ext cx="1639920" cy="1529750"/>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cxnSp>
          <p:nvCxnSpPr>
            <p:cNvPr id="21" name="Curved Connector 20"/>
            <p:cNvCxnSpPr>
              <a:stCxn id="9" idx="0"/>
            </p:cNvCxnSpPr>
            <p:nvPr/>
          </p:nvCxnSpPr>
          <p:spPr>
            <a:xfrm rot="16200000" flipV="1">
              <a:off x="4404355" y="2785104"/>
              <a:ext cx="1271618" cy="1057573"/>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2903150" y="2255827"/>
              <a:ext cx="1803400" cy="422254"/>
            </a:xfrm>
            <a:prstGeom prst="roundRect">
              <a:avLst>
                <a:gd name="adj" fmla="val 2392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rPr>
                <a:t>Cu</a:t>
              </a:r>
              <a:r>
                <a:rPr lang="en-US" sz="2000" baseline="30000" dirty="0" smtClean="0">
                  <a:solidFill>
                    <a:schemeClr val="tx1"/>
                  </a:solidFill>
                </a:rPr>
                <a:t>2+</a:t>
              </a:r>
              <a:r>
                <a:rPr lang="en-US" sz="2000" dirty="0" smtClean="0">
                  <a:solidFill>
                    <a:schemeClr val="tx1"/>
                  </a:solidFill>
                </a:rPr>
                <a:t> - 4s</a:t>
              </a:r>
              <a:r>
                <a:rPr lang="en-US" sz="2000" baseline="30000" dirty="0" smtClean="0">
                  <a:solidFill>
                    <a:schemeClr val="tx1"/>
                  </a:solidFill>
                </a:rPr>
                <a:t>0</a:t>
              </a:r>
              <a:r>
                <a:rPr lang="en-US" sz="2000" dirty="0" smtClean="0">
                  <a:solidFill>
                    <a:schemeClr val="tx1"/>
                  </a:solidFill>
                </a:rPr>
                <a:t> 3d</a:t>
              </a:r>
              <a:r>
                <a:rPr lang="en-US" sz="2000" baseline="30000" dirty="0" smtClean="0">
                  <a:solidFill>
                    <a:schemeClr val="tx1"/>
                  </a:solidFill>
                </a:rPr>
                <a:t>9</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grpSp>
      <p:grpSp>
        <p:nvGrpSpPr>
          <p:cNvPr id="33" name="Group 32"/>
          <p:cNvGrpSpPr/>
          <p:nvPr/>
        </p:nvGrpSpPr>
        <p:grpSpPr>
          <a:xfrm>
            <a:off x="5162551" y="1681173"/>
            <a:ext cx="3369449" cy="2420927"/>
            <a:chOff x="5162551" y="1681173"/>
            <a:chExt cx="3369449" cy="2420927"/>
          </a:xfrm>
        </p:grpSpPr>
        <p:sp>
          <p:nvSpPr>
            <p:cNvPr id="2" name="Donut 1"/>
            <p:cNvSpPr/>
            <p:nvPr/>
          </p:nvSpPr>
          <p:spPr>
            <a:xfrm>
              <a:off x="7112000" y="3276600"/>
              <a:ext cx="825500" cy="825500"/>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8" name="Curved Connector 27"/>
            <p:cNvCxnSpPr/>
            <p:nvPr/>
          </p:nvCxnSpPr>
          <p:spPr>
            <a:xfrm rot="16200000" flipV="1">
              <a:off x="6340663" y="2100832"/>
              <a:ext cx="1173175" cy="1154500"/>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8" name="Rounded Rectangle 7"/>
            <p:cNvSpPr/>
            <p:nvPr/>
          </p:nvSpPr>
          <p:spPr>
            <a:xfrm>
              <a:off x="5162551" y="1681173"/>
              <a:ext cx="1356500" cy="422254"/>
            </a:xfrm>
            <a:prstGeom prst="roundRect">
              <a:avLst>
                <a:gd name="adj" fmla="val 2392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rPr>
                <a:t>O</a:t>
              </a:r>
              <a:r>
                <a:rPr lang="en-US" sz="2000" baseline="30000" dirty="0" smtClean="0">
                  <a:solidFill>
                    <a:schemeClr val="tx1"/>
                  </a:solidFill>
                </a:rPr>
                <a:t>2-</a:t>
              </a:r>
              <a:r>
                <a:rPr lang="en-US" sz="2000" dirty="0" smtClean="0">
                  <a:solidFill>
                    <a:schemeClr val="tx1"/>
                  </a:solidFill>
                </a:rPr>
                <a:t> - 2p</a:t>
              </a:r>
              <a:r>
                <a:rPr lang="en-US" sz="2000" baseline="30000" dirty="0" smtClean="0">
                  <a:solidFill>
                    <a:schemeClr val="tx1"/>
                  </a:solidFill>
                </a:rPr>
                <a:t>6</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sp>
          <p:nvSpPr>
            <p:cNvPr id="32" name="Minus 31"/>
            <p:cNvSpPr/>
            <p:nvPr/>
          </p:nvSpPr>
          <p:spPr>
            <a:xfrm>
              <a:off x="7833500" y="3448050"/>
              <a:ext cx="69850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7251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2p PES final state for </a:t>
            </a:r>
            <a:r>
              <a:rPr lang="en-US" sz="2400" dirty="0" err="1"/>
              <a:t>CuO</a:t>
            </a:r>
            <a:r>
              <a:rPr lang="en-US" sz="2400" dirty="0"/>
              <a:t> </a:t>
            </a:r>
            <a:r>
              <a:rPr lang="en-US" sz="2400" dirty="0" smtClean="0"/>
              <a:t>2p</a:t>
            </a:r>
            <a:r>
              <a:rPr lang="en-US" sz="2400" baseline="30000" dirty="0" smtClean="0"/>
              <a:t>5</a:t>
            </a:r>
            <a:r>
              <a:rPr lang="en-US" sz="2400" dirty="0" smtClean="0"/>
              <a:t>3d</a:t>
            </a:r>
            <a:r>
              <a:rPr lang="en-US" sz="2400" baseline="30000" dirty="0" smtClean="0"/>
              <a:t>9</a:t>
            </a:r>
            <a:r>
              <a:rPr lang="en-US" sz="2400" dirty="0" smtClean="0"/>
              <a:t> and 2p</a:t>
            </a:r>
            <a:r>
              <a:rPr lang="en-US" sz="2400" baseline="30000" dirty="0" smtClean="0"/>
              <a:t>5</a:t>
            </a:r>
            <a:r>
              <a:rPr lang="en-US" sz="2400" dirty="0" smtClean="0"/>
              <a:t>3d</a:t>
            </a:r>
            <a:r>
              <a:rPr lang="en-US" sz="2400" baseline="30000" dirty="0" smtClean="0"/>
              <a:t>10</a:t>
            </a:r>
            <a:r>
              <a:rPr lang="en-US" sz="2400" u="sng" dirty="0" smtClean="0"/>
              <a:t>L</a:t>
            </a:r>
            <a:endParaRPr lang="en-US" sz="2400" u="sng" baseline="300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1404579"/>
            <a:ext cx="5090160" cy="884444"/>
          </a:xfrm>
          <a:prstGeom prst="roundRect">
            <a:avLst>
              <a:gd name="adj" fmla="val 1533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Groundstate locally: </a:t>
            </a:r>
            <a:r>
              <a:rPr lang="en-US" sz="2000" dirty="0">
                <a:solidFill>
                  <a:schemeClr val="tx1"/>
                </a:solidFill>
                <a:latin typeface="Symbol" charset="2"/>
                <a:cs typeface="Symbol" charset="2"/>
              </a:rPr>
              <a:t>y</a:t>
            </a:r>
            <a:r>
              <a:rPr lang="en-US" sz="2000" dirty="0">
                <a:solidFill>
                  <a:schemeClr val="tx1"/>
                </a:solidFill>
              </a:rPr>
              <a:t> = </a:t>
            </a:r>
            <a:r>
              <a:rPr lang="en-US" sz="2000" dirty="0">
                <a:solidFill>
                  <a:schemeClr val="tx1"/>
                </a:solidFill>
                <a:latin typeface="Symbol" charset="2"/>
                <a:cs typeface="Symbol" charset="2"/>
              </a:rPr>
              <a:t>a</a:t>
            </a:r>
            <a:r>
              <a:rPr lang="en-US" sz="2000" dirty="0">
                <a:solidFill>
                  <a:schemeClr val="tx1"/>
                </a:solidFill>
              </a:rPr>
              <a:t> </a:t>
            </a:r>
            <a:r>
              <a:rPr lang="en-US" sz="2000" dirty="0" smtClean="0">
                <a:solidFill>
                  <a:schemeClr val="tx1"/>
                </a:solidFill>
              </a:rPr>
              <a:t>d</a:t>
            </a:r>
            <a:r>
              <a:rPr lang="en-US" sz="2000" baseline="30000" dirty="0" smtClean="0">
                <a:solidFill>
                  <a:schemeClr val="tx1"/>
                </a:solidFill>
              </a:rPr>
              <a:t>9</a:t>
            </a:r>
            <a:r>
              <a:rPr lang="en-US" sz="2000" dirty="0" smtClean="0">
                <a:solidFill>
                  <a:schemeClr val="tx1"/>
                </a:solidFill>
              </a:rPr>
              <a:t> </a:t>
            </a:r>
            <a:r>
              <a:rPr lang="en-US" sz="2000" dirty="0">
                <a:solidFill>
                  <a:schemeClr val="tx1"/>
                </a:solidFill>
              </a:rPr>
              <a:t>+ </a:t>
            </a:r>
            <a:r>
              <a:rPr lang="en-US" sz="2000" dirty="0">
                <a:solidFill>
                  <a:schemeClr val="tx1"/>
                </a:solidFill>
                <a:latin typeface="Symbol" charset="2"/>
                <a:cs typeface="Symbol" charset="2"/>
              </a:rPr>
              <a:t>b</a:t>
            </a:r>
            <a:r>
              <a:rPr lang="en-US" sz="2000" dirty="0">
                <a:solidFill>
                  <a:schemeClr val="tx1"/>
                </a:solidFill>
              </a:rPr>
              <a:t> </a:t>
            </a:r>
            <a:r>
              <a:rPr lang="en-US" sz="2000" dirty="0" smtClean="0">
                <a:solidFill>
                  <a:schemeClr val="tx1"/>
                </a:solidFill>
              </a:rPr>
              <a:t>d</a:t>
            </a:r>
            <a:r>
              <a:rPr lang="en-US" sz="2000" baseline="30000" dirty="0" smtClean="0">
                <a:solidFill>
                  <a:schemeClr val="tx1"/>
                </a:solidFill>
              </a:rPr>
              <a:t>10</a:t>
            </a:r>
            <a:r>
              <a:rPr lang="en-US" sz="2000" u="sng" dirty="0" smtClean="0">
                <a:solidFill>
                  <a:schemeClr val="tx1"/>
                </a:solidFill>
              </a:rPr>
              <a:t>L</a:t>
            </a:r>
            <a:endParaRPr lang="en-US" sz="2000" dirty="0" smtClean="0">
              <a:solidFill>
                <a:schemeClr val="tx1"/>
              </a:solidFill>
            </a:endParaRPr>
          </a:p>
          <a:p>
            <a:endParaRPr lang="en-US" sz="2000" dirty="0" smtClean="0">
              <a:solidFill>
                <a:schemeClr val="tx1"/>
              </a:solidFill>
            </a:endParaRPr>
          </a:p>
        </p:txBody>
      </p:sp>
      <p:sp>
        <p:nvSpPr>
          <p:cNvPr id="11" name="Rounded Rectangle 10"/>
          <p:cNvSpPr/>
          <p:nvPr/>
        </p:nvSpPr>
        <p:spPr>
          <a:xfrm>
            <a:off x="961670" y="2396975"/>
            <a:ext cx="5081130" cy="1158763"/>
          </a:xfrm>
          <a:prstGeom prst="roundRect">
            <a:avLst>
              <a:gd name="adj" fmla="val 1330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a:solidFill>
                  <a:schemeClr val="tx1"/>
                </a:solidFill>
              </a:rPr>
              <a:t>	</a:t>
            </a:r>
            <a:r>
              <a:rPr lang="en-US" sz="2000" dirty="0" smtClean="0">
                <a:solidFill>
                  <a:schemeClr val="tx1"/>
                </a:solidFill>
              </a:rPr>
              <a:t>				Energy</a:t>
            </a:r>
            <a:endParaRPr lang="en-US" sz="2000" dirty="0">
              <a:solidFill>
                <a:schemeClr val="tx1"/>
              </a:solidFill>
            </a:endParaRPr>
          </a:p>
          <a:p>
            <a:r>
              <a:rPr lang="en-US" sz="2000" dirty="0" smtClean="0">
                <a:solidFill>
                  <a:schemeClr val="tx1"/>
                </a:solidFill>
              </a:rPr>
              <a:t>d</a:t>
            </a:r>
            <a:r>
              <a:rPr lang="en-US" sz="2000" baseline="30000" dirty="0" smtClean="0">
                <a:solidFill>
                  <a:schemeClr val="tx1"/>
                </a:solidFill>
              </a:rPr>
              <a:t>9					</a:t>
            </a:r>
            <a:r>
              <a:rPr lang="en-US" sz="2000" dirty="0" smtClean="0">
                <a:solidFill>
                  <a:schemeClr val="tx1"/>
                </a:solidFill>
              </a:rPr>
              <a:t>0</a:t>
            </a:r>
            <a:endParaRPr lang="en-US" sz="2000" dirty="0">
              <a:solidFill>
                <a:schemeClr val="tx1"/>
              </a:solidFill>
            </a:endParaRPr>
          </a:p>
          <a:p>
            <a:r>
              <a:rPr lang="en-US" sz="2000" dirty="0" smtClean="0">
                <a:solidFill>
                  <a:schemeClr val="tx1"/>
                </a:solidFill>
              </a:rPr>
              <a:t>d</a:t>
            </a:r>
            <a:r>
              <a:rPr lang="en-US" sz="2000" baseline="30000" dirty="0" smtClean="0">
                <a:solidFill>
                  <a:schemeClr val="tx1"/>
                </a:solidFill>
              </a:rPr>
              <a:t>10</a:t>
            </a:r>
            <a:r>
              <a:rPr lang="en-US" sz="2000" u="sng" dirty="0" smtClean="0">
                <a:solidFill>
                  <a:schemeClr val="tx1"/>
                </a:solidFill>
              </a:rPr>
              <a:t>L</a:t>
            </a:r>
            <a:r>
              <a:rPr lang="en-US" sz="2000" baseline="30000" dirty="0" smtClean="0">
                <a:solidFill>
                  <a:schemeClr val="tx1"/>
                </a:solidFill>
              </a:rPr>
              <a:t>					</a:t>
            </a:r>
            <a:r>
              <a:rPr lang="en-US" sz="2000" dirty="0" smtClean="0">
                <a:solidFill>
                  <a:schemeClr val="tx1"/>
                </a:solidFill>
                <a:latin typeface="Symbol" charset="2"/>
                <a:cs typeface="Symbol" charset="2"/>
              </a:rPr>
              <a:t>D</a:t>
            </a:r>
          </a:p>
          <a:p>
            <a:endParaRPr lang="en-US" sz="2000" dirty="0">
              <a:solidFill>
                <a:schemeClr val="tx1"/>
              </a:solidFill>
            </a:endParaRPr>
          </a:p>
          <a:p>
            <a:pPr algn="ctr"/>
            <a:endParaRPr lang="en-US" sz="2000" dirty="0" smtClean="0">
              <a:solidFill>
                <a:schemeClr val="tx1"/>
              </a:solidFill>
            </a:endParaRPr>
          </a:p>
          <a:p>
            <a:pPr algn="ctr"/>
            <a:endParaRPr lang="en-US" sz="2000" dirty="0" smtClean="0">
              <a:solidFill>
                <a:schemeClr val="tx1"/>
              </a:solidFill>
            </a:endParaRPr>
          </a:p>
        </p:txBody>
      </p:sp>
      <p:sp>
        <p:nvSpPr>
          <p:cNvPr id="12" name="Rounded Rectangle 11"/>
          <p:cNvSpPr/>
          <p:nvPr/>
        </p:nvSpPr>
        <p:spPr>
          <a:xfrm>
            <a:off x="612000" y="3708138"/>
            <a:ext cx="5081130" cy="1254575"/>
          </a:xfrm>
          <a:prstGeom prst="roundRect">
            <a:avLst>
              <a:gd name="adj" fmla="val 1330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Final states				Energy</a:t>
            </a:r>
            <a:endParaRPr lang="en-US" sz="2000" dirty="0">
              <a:solidFill>
                <a:schemeClr val="tx1"/>
              </a:solidFill>
            </a:endParaRPr>
          </a:p>
          <a:p>
            <a:r>
              <a:rPr lang="en-US" sz="2000" u="sng" dirty="0" smtClean="0">
                <a:solidFill>
                  <a:schemeClr val="tx1"/>
                </a:solidFill>
              </a:rPr>
              <a:t>c</a:t>
            </a:r>
            <a:r>
              <a:rPr lang="en-US" sz="2000" dirty="0" smtClean="0">
                <a:solidFill>
                  <a:schemeClr val="tx1"/>
                </a:solidFill>
              </a:rPr>
              <a:t>d</a:t>
            </a:r>
            <a:r>
              <a:rPr lang="en-US" sz="2000" baseline="30000" dirty="0" smtClean="0">
                <a:solidFill>
                  <a:schemeClr val="tx1"/>
                </a:solidFill>
              </a:rPr>
              <a:t>9						</a:t>
            </a:r>
            <a:r>
              <a:rPr lang="en-US" sz="2000" dirty="0" smtClean="0">
                <a:solidFill>
                  <a:schemeClr val="tx1"/>
                </a:solidFill>
              </a:rPr>
              <a:t>0</a:t>
            </a:r>
            <a:endParaRPr lang="en-US" sz="2000" dirty="0">
              <a:solidFill>
                <a:schemeClr val="tx1"/>
              </a:solidFill>
            </a:endParaRPr>
          </a:p>
          <a:p>
            <a:r>
              <a:rPr lang="en-US" sz="2000" u="sng" dirty="0">
                <a:solidFill>
                  <a:schemeClr val="tx1"/>
                </a:solidFill>
              </a:rPr>
              <a:t>c</a:t>
            </a:r>
            <a:r>
              <a:rPr lang="en-US" sz="2000" dirty="0" smtClean="0">
                <a:solidFill>
                  <a:schemeClr val="tx1"/>
                </a:solidFill>
              </a:rPr>
              <a:t>d</a:t>
            </a:r>
            <a:r>
              <a:rPr lang="en-US" sz="2000" baseline="30000" dirty="0" smtClean="0">
                <a:solidFill>
                  <a:schemeClr val="tx1"/>
                </a:solidFill>
              </a:rPr>
              <a:t>10</a:t>
            </a:r>
            <a:r>
              <a:rPr lang="en-US" sz="2000" u="sng" dirty="0" smtClean="0">
                <a:solidFill>
                  <a:schemeClr val="tx1"/>
                </a:solidFill>
              </a:rPr>
              <a:t>L</a:t>
            </a:r>
            <a:r>
              <a:rPr lang="en-US" sz="2000" baseline="30000" dirty="0" smtClean="0">
                <a:solidFill>
                  <a:schemeClr val="tx1"/>
                </a:solidFill>
              </a:rPr>
              <a:t>					</a:t>
            </a:r>
            <a:r>
              <a:rPr lang="en-US" sz="2000" dirty="0" smtClean="0">
                <a:solidFill>
                  <a:schemeClr val="tx1"/>
                </a:solidFill>
                <a:latin typeface="Symbol" charset="2"/>
                <a:cs typeface="Symbol" charset="2"/>
              </a:rPr>
              <a:t>D</a:t>
            </a:r>
            <a:r>
              <a:rPr lang="en-US" sz="2000" dirty="0" smtClean="0">
                <a:solidFill>
                  <a:schemeClr val="tx1"/>
                </a:solidFill>
                <a:cs typeface="Symbol" charset="2"/>
              </a:rPr>
              <a:t>-Q</a:t>
            </a:r>
          </a:p>
          <a:p>
            <a:endParaRPr lang="en-US" sz="2000" dirty="0">
              <a:solidFill>
                <a:schemeClr val="tx1"/>
              </a:solidFill>
            </a:endParaRPr>
          </a:p>
          <a:p>
            <a:pPr algn="ctr"/>
            <a:endParaRPr lang="en-US" sz="2000" dirty="0" smtClean="0">
              <a:solidFill>
                <a:schemeClr val="tx1"/>
              </a:solidFill>
            </a:endParaRPr>
          </a:p>
          <a:p>
            <a:pPr algn="ctr"/>
            <a:endParaRPr lang="en-US" sz="2000" dirty="0" smtClean="0">
              <a:solidFill>
                <a:schemeClr val="tx1"/>
              </a:solidFill>
            </a:endParaRPr>
          </a:p>
        </p:txBody>
      </p:sp>
    </p:spTree>
    <p:extLst>
      <p:ext uri="{BB962C8B-B14F-4D97-AF65-F5344CB8AC3E}">
        <p14:creationId xmlns:p14="http://schemas.microsoft.com/office/powerpoint/2010/main" val="274944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O0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76250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err="1" smtClean="0"/>
              <a:t>CuO</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9" name="Group 8"/>
          <p:cNvGrpSpPr/>
          <p:nvPr/>
        </p:nvGrpSpPr>
        <p:grpSpPr>
          <a:xfrm>
            <a:off x="-92997" y="2301819"/>
            <a:ext cx="2139057" cy="3885749"/>
            <a:chOff x="-92997" y="2301819"/>
            <a:chExt cx="2139057" cy="3885749"/>
          </a:xfrm>
        </p:grpSpPr>
        <p:sp>
          <p:nvSpPr>
            <p:cNvPr id="10" name="Pie 9"/>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Arc 10"/>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Connector 11"/>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22"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23" name="Straight Arrow Connector 22"/>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60934675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2p PES final state for </a:t>
            </a:r>
            <a:r>
              <a:rPr lang="en-US" sz="2400" dirty="0" err="1" smtClean="0"/>
              <a:t>CuO</a:t>
            </a:r>
            <a:r>
              <a:rPr lang="en-US" sz="2400" dirty="0" smtClean="0"/>
              <a:t> 2p</a:t>
            </a:r>
            <a:r>
              <a:rPr lang="en-US" sz="2400" baseline="30000" dirty="0" smtClean="0"/>
              <a:t>5</a:t>
            </a:r>
            <a:r>
              <a:rPr lang="en-US" sz="2400" dirty="0" smtClean="0"/>
              <a:t>3d</a:t>
            </a:r>
            <a:r>
              <a:rPr lang="en-US" sz="2400" baseline="30000" dirty="0" smtClean="0"/>
              <a:t>9</a:t>
            </a:r>
            <a:endParaRPr lang="en-US" sz="2400" baseline="300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2" name="Picture 1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048" r="60834" b="5850"/>
          <a:stretch/>
        </p:blipFill>
        <p:spPr>
          <a:xfrm>
            <a:off x="5194300" y="1368778"/>
            <a:ext cx="3581400" cy="5111222"/>
          </a:xfrm>
          <a:prstGeom prst="rect">
            <a:avLst/>
          </a:prstGeom>
        </p:spPr>
      </p:pic>
      <p:grpSp>
        <p:nvGrpSpPr>
          <p:cNvPr id="13" name="Group 12"/>
          <p:cNvGrpSpPr/>
          <p:nvPr/>
        </p:nvGrpSpPr>
        <p:grpSpPr>
          <a:xfrm>
            <a:off x="283000" y="3574875"/>
            <a:ext cx="3706000" cy="2905125"/>
            <a:chOff x="5438000" y="1273175"/>
            <a:chExt cx="3706000" cy="2905125"/>
          </a:xfrm>
        </p:grpSpPr>
        <p:pic>
          <p:nvPicPr>
            <p:cNvPr id="14" name="Picture 13" descr="plSoc1.png"/>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604000" y="1273175"/>
              <a:ext cx="2540000" cy="2905125"/>
            </a:xfrm>
            <a:prstGeom prst="rect">
              <a:avLst/>
            </a:prstGeom>
          </p:spPr>
        </p:pic>
        <p:pic>
          <p:nvPicPr>
            <p:cNvPr id="15" name="Picture 14" descr="plSoc2.png"/>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438000" y="1273175"/>
              <a:ext cx="2540000" cy="2905125"/>
            </a:xfrm>
            <a:prstGeom prst="rect">
              <a:avLst/>
            </a:prstGeom>
          </p:spPr>
        </p:pic>
      </p:grpSp>
      <p:grpSp>
        <p:nvGrpSpPr>
          <p:cNvPr id="16" name="Group 15"/>
          <p:cNvGrpSpPr/>
          <p:nvPr/>
        </p:nvGrpSpPr>
        <p:grpSpPr>
          <a:xfrm>
            <a:off x="-442100" y="1474584"/>
            <a:ext cx="5026800" cy="2905125"/>
            <a:chOff x="4739500" y="3868075"/>
            <a:chExt cx="5026800" cy="2905125"/>
          </a:xfrm>
        </p:grpSpPr>
        <p:pic>
          <p:nvPicPr>
            <p:cNvPr id="17" name="Picture 16" descr="plSoc3.png"/>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739500" y="3868075"/>
              <a:ext cx="2540000" cy="2905125"/>
            </a:xfrm>
            <a:prstGeom prst="rect">
              <a:avLst/>
            </a:prstGeom>
          </p:spPr>
        </p:pic>
        <p:pic>
          <p:nvPicPr>
            <p:cNvPr id="18" name="Picture 17" descr="plSoc4.png"/>
            <p:cNvPicPr>
              <a:picLocks noChangeAspect="1"/>
            </p:cNvPicPr>
            <p:nvPr/>
          </p:nvPicPr>
          <p:blipFill>
            <a:blip r:embed="rId10" cstate="screen">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615800" y="3868075"/>
              <a:ext cx="2540000" cy="2905125"/>
            </a:xfrm>
            <a:prstGeom prst="rect">
              <a:avLst/>
            </a:prstGeom>
          </p:spPr>
        </p:pic>
        <p:pic>
          <p:nvPicPr>
            <p:cNvPr id="19" name="Picture 18" descr="plSoc5.png"/>
            <p:cNvPicPr>
              <a:picLocks noChangeAspect="1"/>
            </p:cNvPicPr>
            <p:nvPr/>
          </p:nvPicPr>
          <p:blipFill>
            <a:blip r:embed="rId12" cstate="screen">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337300" y="3868075"/>
              <a:ext cx="2540000" cy="2905125"/>
            </a:xfrm>
            <a:prstGeom prst="rect">
              <a:avLst/>
            </a:prstGeom>
          </p:spPr>
        </p:pic>
        <p:pic>
          <p:nvPicPr>
            <p:cNvPr id="20" name="Picture 19" descr="plSoc6.png"/>
            <p:cNvPicPr>
              <a:picLocks noChangeAspect="1"/>
            </p:cNvPicPr>
            <p:nvPr/>
          </p:nvPicPr>
          <p:blipFill>
            <a:blip r:embed="rId14" cstate="screen">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226300" y="3868075"/>
              <a:ext cx="2540000" cy="2905125"/>
            </a:xfrm>
            <a:prstGeom prst="rect">
              <a:avLst/>
            </a:prstGeom>
          </p:spPr>
        </p:pic>
      </p:grpSp>
      <p:sp>
        <p:nvSpPr>
          <p:cNvPr id="21" name="TextBox 20"/>
          <p:cNvSpPr txBox="1"/>
          <p:nvPr/>
        </p:nvSpPr>
        <p:spPr>
          <a:xfrm>
            <a:off x="1713874" y="1270000"/>
            <a:ext cx="844252" cy="369332"/>
          </a:xfrm>
          <a:prstGeom prst="rect">
            <a:avLst/>
          </a:prstGeom>
          <a:noFill/>
        </p:spPr>
        <p:txBody>
          <a:bodyPr wrap="none" rtlCol="0">
            <a:spAutoFit/>
          </a:bodyPr>
          <a:lstStyle/>
          <a:p>
            <a:r>
              <a:rPr lang="en-US" dirty="0" smtClean="0"/>
              <a:t>Ni – 2p</a:t>
            </a:r>
            <a:endParaRPr lang="en-US" dirty="0"/>
          </a:p>
        </p:txBody>
      </p:sp>
      <p:sp>
        <p:nvSpPr>
          <p:cNvPr id="22" name="TextBox 21"/>
          <p:cNvSpPr txBox="1"/>
          <p:nvPr/>
        </p:nvSpPr>
        <p:spPr>
          <a:xfrm>
            <a:off x="7162174" y="1368778"/>
            <a:ext cx="844252" cy="369332"/>
          </a:xfrm>
          <a:prstGeom prst="rect">
            <a:avLst/>
          </a:prstGeom>
          <a:noFill/>
        </p:spPr>
        <p:txBody>
          <a:bodyPr wrap="none" rtlCol="0">
            <a:spAutoFit/>
          </a:bodyPr>
          <a:lstStyle/>
          <a:p>
            <a:r>
              <a:rPr lang="en-US" dirty="0" smtClean="0"/>
              <a:t>Ni – 3d</a:t>
            </a:r>
            <a:endParaRPr lang="en-US" dirty="0"/>
          </a:p>
        </p:txBody>
      </p:sp>
      <p:sp>
        <p:nvSpPr>
          <p:cNvPr id="2" name="TextBox 1"/>
          <p:cNvSpPr txBox="1"/>
          <p:nvPr/>
        </p:nvSpPr>
        <p:spPr>
          <a:xfrm>
            <a:off x="3581400" y="2273300"/>
            <a:ext cx="890782" cy="369332"/>
          </a:xfrm>
          <a:prstGeom prst="rect">
            <a:avLst/>
          </a:prstGeom>
          <a:noFill/>
        </p:spPr>
        <p:txBody>
          <a:bodyPr wrap="none" rtlCol="0">
            <a:spAutoFit/>
          </a:bodyPr>
          <a:lstStyle/>
          <a:p>
            <a:r>
              <a:rPr lang="en-US" i="1" dirty="0" smtClean="0"/>
              <a:t>L</a:t>
            </a:r>
            <a:r>
              <a:rPr lang="en-US" i="1" baseline="-25000" dirty="0" smtClean="0"/>
              <a:t>3</a:t>
            </a:r>
            <a:r>
              <a:rPr lang="en-US" dirty="0" smtClean="0"/>
              <a:t> edge</a:t>
            </a:r>
            <a:endParaRPr lang="en-US" dirty="0"/>
          </a:p>
        </p:txBody>
      </p:sp>
      <p:sp>
        <p:nvSpPr>
          <p:cNvPr id="23" name="TextBox 22"/>
          <p:cNvSpPr txBox="1"/>
          <p:nvPr/>
        </p:nvSpPr>
        <p:spPr>
          <a:xfrm>
            <a:off x="3695700" y="4483100"/>
            <a:ext cx="890782" cy="369332"/>
          </a:xfrm>
          <a:prstGeom prst="rect">
            <a:avLst/>
          </a:prstGeom>
          <a:noFill/>
        </p:spPr>
        <p:txBody>
          <a:bodyPr wrap="none" rtlCol="0">
            <a:spAutoFit/>
          </a:bodyPr>
          <a:lstStyle/>
          <a:p>
            <a:r>
              <a:rPr lang="en-US" i="1" dirty="0" smtClean="0"/>
              <a:t>L</a:t>
            </a:r>
            <a:r>
              <a:rPr lang="en-US" i="1" baseline="-25000" dirty="0" smtClean="0"/>
              <a:t>2</a:t>
            </a:r>
            <a:r>
              <a:rPr lang="en-US" dirty="0" smtClean="0"/>
              <a:t> edge</a:t>
            </a:r>
            <a:endParaRPr lang="en-US" dirty="0"/>
          </a:p>
        </p:txBody>
      </p:sp>
    </p:spTree>
    <p:extLst>
      <p:ext uri="{BB962C8B-B14F-4D97-AF65-F5344CB8AC3E}">
        <p14:creationId xmlns:p14="http://schemas.microsoft.com/office/powerpoint/2010/main" val="446912224"/>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ounded Rectangle 73"/>
          <p:cNvSpPr/>
          <p:nvPr/>
        </p:nvSpPr>
        <p:spPr>
          <a:xfrm>
            <a:off x="901700" y="2311904"/>
            <a:ext cx="7325500" cy="868176"/>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A) At some point in time the photon gets absorbed, the photon disappears and the electron in the s-shell is excited to the p-shell</a:t>
            </a:r>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Quiz: what happens when a photon hits an atom?</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3" name="Rounded Rectangle 72"/>
          <p:cNvSpPr/>
          <p:nvPr/>
        </p:nvSpPr>
        <p:spPr>
          <a:xfrm>
            <a:off x="901700" y="108659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For example an H atom with one electron in the s-shell</a:t>
            </a:r>
          </a:p>
        </p:txBody>
      </p:sp>
      <p:sp>
        <p:nvSpPr>
          <p:cNvPr id="27" name="Rounded Rectangle 26"/>
          <p:cNvSpPr/>
          <p:nvPr/>
        </p:nvSpPr>
        <p:spPr>
          <a:xfrm>
            <a:off x="901700" y="3332480"/>
            <a:ext cx="7325500" cy="868176"/>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a:solidFill>
                  <a:schemeClr val="tx1"/>
                </a:solidFill>
              </a:rPr>
              <a:t>B</a:t>
            </a:r>
            <a:r>
              <a:rPr lang="en-US" sz="2000" dirty="0" smtClean="0">
                <a:solidFill>
                  <a:schemeClr val="tx1"/>
                </a:solidFill>
              </a:rPr>
              <a:t>) Photons are electromagnetic waves. The electron starts to oscillate around the nucleus with the photon frequency</a:t>
            </a:r>
          </a:p>
        </p:txBody>
      </p:sp>
      <p:sp>
        <p:nvSpPr>
          <p:cNvPr id="28" name="Rounded Rectangle 27"/>
          <p:cNvSpPr/>
          <p:nvPr/>
        </p:nvSpPr>
        <p:spPr>
          <a:xfrm>
            <a:off x="901700" y="4404864"/>
            <a:ext cx="7325500" cy="868176"/>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a:solidFill>
                  <a:schemeClr val="tx1"/>
                </a:solidFill>
              </a:rPr>
              <a:t>C</a:t>
            </a:r>
            <a:r>
              <a:rPr lang="en-US" sz="2000" dirty="0" smtClean="0">
                <a:solidFill>
                  <a:schemeClr val="tx1"/>
                </a:solidFill>
              </a:rPr>
              <a:t>) Electrons are particles. The photon bounces like a ball of the electron, thereby transferring part of its energy to the electron </a:t>
            </a:r>
          </a:p>
        </p:txBody>
      </p:sp>
    </p:spTree>
    <p:extLst>
      <p:ext uri="{BB962C8B-B14F-4D97-AF65-F5344CB8AC3E}">
        <p14:creationId xmlns:p14="http://schemas.microsoft.com/office/powerpoint/2010/main" val="367589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23544" b="6878"/>
          <a:stretch/>
        </p:blipFill>
        <p:spPr>
          <a:xfrm>
            <a:off x="0" y="1917700"/>
            <a:ext cx="9144000" cy="44958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some observations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1220946"/>
            <a:ext cx="79200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Valence dependence – ground state symmetry determines the line shape</a:t>
            </a:r>
          </a:p>
        </p:txBody>
      </p:sp>
      <p:sp>
        <p:nvSpPr>
          <p:cNvPr id="6" name="TextBox 5"/>
          <p:cNvSpPr txBox="1"/>
          <p:nvPr/>
        </p:nvSpPr>
        <p:spPr>
          <a:xfrm>
            <a:off x="6851947" y="6538012"/>
            <a:ext cx="1789961" cy="307777"/>
          </a:xfrm>
          <a:prstGeom prst="rect">
            <a:avLst/>
          </a:prstGeom>
          <a:noFill/>
        </p:spPr>
        <p:txBody>
          <a:bodyPr wrap="none" rtlCol="0">
            <a:spAutoFit/>
          </a:bodyPr>
          <a:lstStyle/>
          <a:p>
            <a:r>
              <a:rPr lang="en-US" sz="1400" i="1" dirty="0" smtClean="0"/>
              <a:t>Data L. H. </a:t>
            </a:r>
            <a:r>
              <a:rPr lang="en-US" sz="1400" i="1" dirty="0" err="1" smtClean="0"/>
              <a:t>Tjeng</a:t>
            </a:r>
            <a:r>
              <a:rPr lang="en-US" sz="1400" i="1" dirty="0" smtClean="0"/>
              <a:t> et al.</a:t>
            </a:r>
            <a:endParaRPr lang="en-US" sz="1400" i="1" dirty="0"/>
          </a:p>
        </p:txBody>
      </p:sp>
    </p:spTree>
    <p:extLst>
      <p:ext uri="{BB962C8B-B14F-4D97-AF65-F5344CB8AC3E}">
        <p14:creationId xmlns:p14="http://schemas.microsoft.com/office/powerpoint/2010/main" val="39248642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X-ray Absorption Spectroscopy – some observations</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4" name="Group 3"/>
          <p:cNvGrpSpPr/>
          <p:nvPr/>
        </p:nvGrpSpPr>
        <p:grpSpPr>
          <a:xfrm>
            <a:off x="-99908" y="2525441"/>
            <a:ext cx="2561994" cy="3662127"/>
            <a:chOff x="-99908" y="2525441"/>
            <a:chExt cx="2561994" cy="3662127"/>
          </a:xfrm>
        </p:grpSpPr>
        <p:sp>
          <p:nvSpPr>
            <p:cNvPr id="5" name="Pie 4"/>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Arc 9"/>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7"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8" name="TextBox 17"/>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9" name="Straight Arrow Connector 18"/>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pic>
        <p:nvPicPr>
          <p:cNvPr id="2" name="Picture 1" descr="Haverkort_16b.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49600" y="1062911"/>
            <a:ext cx="5382400" cy="5370596"/>
          </a:xfrm>
          <a:prstGeom prst="rect">
            <a:avLst/>
          </a:prstGeom>
        </p:spPr>
      </p:pic>
      <p:sp>
        <p:nvSpPr>
          <p:cNvPr id="20" name="Rounded Rectangle 19"/>
          <p:cNvSpPr/>
          <p:nvPr/>
        </p:nvSpPr>
        <p:spPr>
          <a:xfrm>
            <a:off x="612000" y="1062911"/>
            <a:ext cx="3147200" cy="146253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Polarized XAS</a:t>
            </a:r>
          </a:p>
          <a:p>
            <a:r>
              <a:rPr lang="en-US" sz="2000" dirty="0" smtClean="0">
                <a:solidFill>
                  <a:schemeClr val="tx1"/>
                </a:solidFill>
              </a:rPr>
              <a:t>Sensitive to</a:t>
            </a:r>
          </a:p>
          <a:p>
            <a:r>
              <a:rPr lang="en-US" sz="2000" dirty="0" smtClean="0">
                <a:solidFill>
                  <a:schemeClr val="tx1"/>
                </a:solidFill>
              </a:rPr>
              <a:t>Orbital occupation</a:t>
            </a:r>
          </a:p>
          <a:p>
            <a:r>
              <a:rPr lang="en-US" sz="2000" dirty="0" smtClean="0">
                <a:solidFill>
                  <a:schemeClr val="tx1"/>
                </a:solidFill>
              </a:rPr>
              <a:t>Natural linear </a:t>
            </a:r>
            <a:r>
              <a:rPr lang="en-US" sz="2000" dirty="0" err="1" smtClean="0">
                <a:solidFill>
                  <a:schemeClr val="tx1"/>
                </a:solidFill>
              </a:rPr>
              <a:t>dichroism</a:t>
            </a:r>
            <a:endParaRPr lang="en-US" sz="2000" dirty="0" smtClean="0">
              <a:solidFill>
                <a:schemeClr val="tx1"/>
              </a:solidFill>
            </a:endParaRPr>
          </a:p>
        </p:txBody>
      </p:sp>
      <p:sp>
        <p:nvSpPr>
          <p:cNvPr id="21" name="TextBox 20"/>
          <p:cNvSpPr txBox="1"/>
          <p:nvPr/>
        </p:nvSpPr>
        <p:spPr>
          <a:xfrm>
            <a:off x="5865883" y="6536112"/>
            <a:ext cx="2797836" cy="307777"/>
          </a:xfrm>
          <a:prstGeom prst="rect">
            <a:avLst/>
          </a:prstGeom>
          <a:noFill/>
        </p:spPr>
        <p:txBody>
          <a:bodyPr wrap="none" rtlCol="0">
            <a:spAutoFit/>
          </a:bodyPr>
          <a:lstStyle/>
          <a:p>
            <a:r>
              <a:rPr lang="en-US" sz="1400" i="1" dirty="0" smtClean="0"/>
              <a:t>C. T. Chen et al PRL 68, 2543 (1992)</a:t>
            </a:r>
            <a:endParaRPr lang="en-US" sz="1400" i="1" dirty="0"/>
          </a:p>
        </p:txBody>
      </p:sp>
    </p:spTree>
    <p:extLst>
      <p:ext uri="{BB962C8B-B14F-4D97-AF65-F5344CB8AC3E}">
        <p14:creationId xmlns:p14="http://schemas.microsoft.com/office/powerpoint/2010/main" val="5746568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Spin sensitive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4" name="Group 3"/>
          <p:cNvGrpSpPr/>
          <p:nvPr/>
        </p:nvGrpSpPr>
        <p:grpSpPr>
          <a:xfrm>
            <a:off x="-99908" y="2525441"/>
            <a:ext cx="2561994" cy="3662127"/>
            <a:chOff x="-99908" y="2525441"/>
            <a:chExt cx="2561994" cy="3662127"/>
          </a:xfrm>
        </p:grpSpPr>
        <p:sp>
          <p:nvSpPr>
            <p:cNvPr id="5" name="Pie 4"/>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Arc 9"/>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7"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8" name="TextBox 17"/>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9" name="Straight Arrow Connector 18"/>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2489199" y="3086620"/>
            <a:ext cx="6115051" cy="3100948"/>
            <a:chOff x="2489199" y="1562100"/>
            <a:chExt cx="6115051" cy="3100948"/>
          </a:xfrm>
        </p:grpSpPr>
        <p:pic>
          <p:nvPicPr>
            <p:cNvPr id="2" name="Picture 1" descr="Haverkort_16c.pdf"/>
            <p:cNvPicPr>
              <a:picLocks noChangeAspect="1"/>
            </p:cNvPicPr>
            <p:nvPr/>
          </p:nvPicPr>
          <p:blipFill rotWithShape="1">
            <a:blip r:embed="rId3" cstate="screen">
              <a:extLst>
                <a:ext uri="{28A0092B-C50C-407E-A947-70E740481C1C}">
                  <a14:useLocalDpi xmlns:a14="http://schemas.microsoft.com/office/drawing/2010/main"/>
                </a:ext>
              </a:extLst>
            </a:blip>
            <a:srcRect l="436" t="2255" r="1121" b="2280"/>
            <a:stretch/>
          </p:blipFill>
          <p:spPr>
            <a:xfrm>
              <a:off x="2489199" y="1562100"/>
              <a:ext cx="6115051" cy="2343150"/>
            </a:xfrm>
            <a:prstGeom prst="rect">
              <a:avLst/>
            </a:prstGeom>
          </p:spPr>
        </p:pic>
        <p:sp>
          <p:nvSpPr>
            <p:cNvPr id="20" name="TextBox 19"/>
            <p:cNvSpPr txBox="1"/>
            <p:nvPr/>
          </p:nvSpPr>
          <p:spPr>
            <a:xfrm>
              <a:off x="4292600" y="3914661"/>
              <a:ext cx="535648" cy="369332"/>
            </a:xfrm>
            <a:prstGeom prst="rect">
              <a:avLst/>
            </a:prstGeom>
            <a:noFill/>
          </p:spPr>
          <p:txBody>
            <a:bodyPr wrap="none" rtlCol="0">
              <a:spAutoFit/>
            </a:bodyPr>
            <a:lstStyle/>
            <a:p>
              <a:r>
                <a:rPr lang="en-US" dirty="0" smtClean="0"/>
                <a:t>700</a:t>
              </a:r>
              <a:endParaRPr lang="en-US" dirty="0"/>
            </a:p>
          </p:txBody>
        </p:sp>
        <p:sp>
          <p:nvSpPr>
            <p:cNvPr id="21" name="TextBox 20"/>
            <p:cNvSpPr txBox="1"/>
            <p:nvPr/>
          </p:nvSpPr>
          <p:spPr>
            <a:xfrm>
              <a:off x="5499100" y="3917722"/>
              <a:ext cx="535648" cy="369332"/>
            </a:xfrm>
            <a:prstGeom prst="rect">
              <a:avLst/>
            </a:prstGeom>
            <a:noFill/>
          </p:spPr>
          <p:txBody>
            <a:bodyPr wrap="none" rtlCol="0">
              <a:spAutoFit/>
            </a:bodyPr>
            <a:lstStyle/>
            <a:p>
              <a:r>
                <a:rPr lang="en-US" dirty="0" smtClean="0"/>
                <a:t>720</a:t>
              </a:r>
              <a:endParaRPr lang="en-US" dirty="0"/>
            </a:p>
          </p:txBody>
        </p:sp>
        <p:sp>
          <p:nvSpPr>
            <p:cNvPr id="22" name="TextBox 21"/>
            <p:cNvSpPr txBox="1"/>
            <p:nvPr/>
          </p:nvSpPr>
          <p:spPr>
            <a:xfrm>
              <a:off x="6769100" y="3923844"/>
              <a:ext cx="535648" cy="369332"/>
            </a:xfrm>
            <a:prstGeom prst="rect">
              <a:avLst/>
            </a:prstGeom>
            <a:noFill/>
          </p:spPr>
          <p:txBody>
            <a:bodyPr wrap="none" rtlCol="0">
              <a:spAutoFit/>
            </a:bodyPr>
            <a:lstStyle/>
            <a:p>
              <a:r>
                <a:rPr lang="en-US" dirty="0" smtClean="0"/>
                <a:t>740</a:t>
              </a:r>
              <a:endParaRPr lang="en-US" dirty="0"/>
            </a:p>
          </p:txBody>
        </p:sp>
        <p:sp>
          <p:nvSpPr>
            <p:cNvPr id="23" name="TextBox 22"/>
            <p:cNvSpPr txBox="1"/>
            <p:nvPr/>
          </p:nvSpPr>
          <p:spPr>
            <a:xfrm>
              <a:off x="7973200" y="3923844"/>
              <a:ext cx="535648" cy="369332"/>
            </a:xfrm>
            <a:prstGeom prst="rect">
              <a:avLst/>
            </a:prstGeom>
            <a:noFill/>
          </p:spPr>
          <p:txBody>
            <a:bodyPr wrap="none" rtlCol="0">
              <a:spAutoFit/>
            </a:bodyPr>
            <a:lstStyle/>
            <a:p>
              <a:r>
                <a:rPr lang="en-US" dirty="0" smtClean="0"/>
                <a:t>760</a:t>
              </a:r>
              <a:endParaRPr lang="en-US" dirty="0"/>
            </a:p>
          </p:txBody>
        </p:sp>
        <p:sp>
          <p:nvSpPr>
            <p:cNvPr id="24" name="TextBox 23"/>
            <p:cNvSpPr txBox="1"/>
            <p:nvPr/>
          </p:nvSpPr>
          <p:spPr>
            <a:xfrm>
              <a:off x="5302728" y="4293716"/>
              <a:ext cx="2002020" cy="369332"/>
            </a:xfrm>
            <a:prstGeom prst="rect">
              <a:avLst/>
            </a:prstGeom>
            <a:noFill/>
          </p:spPr>
          <p:txBody>
            <a:bodyPr wrap="none" rtlCol="0">
              <a:spAutoFit/>
            </a:bodyPr>
            <a:lstStyle/>
            <a:p>
              <a:r>
                <a:rPr lang="en-US" dirty="0" smtClean="0"/>
                <a:t>Photon energy (</a:t>
              </a:r>
              <a:r>
                <a:rPr lang="en-US" dirty="0" err="1" smtClean="0"/>
                <a:t>eV</a:t>
              </a:r>
              <a:r>
                <a:rPr lang="en-US" dirty="0" smtClean="0"/>
                <a:t>)</a:t>
              </a:r>
              <a:endParaRPr lang="en-US" dirty="0"/>
            </a:p>
          </p:txBody>
        </p:sp>
      </p:grpSp>
      <p:sp>
        <p:nvSpPr>
          <p:cNvPr id="26" name="Rounded Rectangle 25"/>
          <p:cNvSpPr/>
          <p:nvPr/>
        </p:nvSpPr>
        <p:spPr>
          <a:xfrm>
            <a:off x="612000" y="1062911"/>
            <a:ext cx="3147200" cy="1462530"/>
          </a:xfrm>
          <a:prstGeom prst="roundRect">
            <a:avLst>
              <a:gd name="adj" fmla="val 1028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Polarized XAS</a:t>
            </a:r>
          </a:p>
          <a:p>
            <a:r>
              <a:rPr lang="en-US" sz="2000" dirty="0" smtClean="0">
                <a:solidFill>
                  <a:schemeClr val="tx1"/>
                </a:solidFill>
              </a:rPr>
              <a:t>Sensitive to</a:t>
            </a:r>
          </a:p>
          <a:p>
            <a:r>
              <a:rPr lang="en-US" sz="2000" dirty="0" smtClean="0">
                <a:solidFill>
                  <a:schemeClr val="tx1"/>
                </a:solidFill>
              </a:rPr>
              <a:t>Magnetic moments</a:t>
            </a:r>
          </a:p>
          <a:p>
            <a:r>
              <a:rPr lang="en-US" sz="2000" dirty="0" smtClean="0">
                <a:solidFill>
                  <a:schemeClr val="tx1"/>
                </a:solidFill>
              </a:rPr>
              <a:t>Magnetic circular </a:t>
            </a:r>
            <a:r>
              <a:rPr lang="en-US" sz="2000" dirty="0" err="1" smtClean="0">
                <a:solidFill>
                  <a:schemeClr val="tx1"/>
                </a:solidFill>
              </a:rPr>
              <a:t>dichroism</a:t>
            </a:r>
            <a:endParaRPr lang="en-US" sz="2000" dirty="0" smtClean="0">
              <a:solidFill>
                <a:schemeClr val="tx1"/>
              </a:solidFill>
            </a:endParaRPr>
          </a:p>
        </p:txBody>
      </p:sp>
      <p:sp>
        <p:nvSpPr>
          <p:cNvPr id="27" name="TextBox 26"/>
          <p:cNvSpPr txBox="1"/>
          <p:nvPr/>
        </p:nvSpPr>
        <p:spPr>
          <a:xfrm>
            <a:off x="4751079" y="6538013"/>
            <a:ext cx="3871736" cy="307777"/>
          </a:xfrm>
          <a:prstGeom prst="rect">
            <a:avLst/>
          </a:prstGeom>
          <a:noFill/>
        </p:spPr>
        <p:txBody>
          <a:bodyPr wrap="none" rtlCol="0">
            <a:spAutoFit/>
          </a:bodyPr>
          <a:lstStyle/>
          <a:p>
            <a:r>
              <a:rPr lang="en-US" sz="1400" dirty="0" smtClean="0"/>
              <a:t>J. </a:t>
            </a:r>
            <a:r>
              <a:rPr lang="en-US" sz="1400" dirty="0" err="1" smtClean="0"/>
              <a:t>Stöhr</a:t>
            </a:r>
            <a:r>
              <a:rPr lang="en-US" sz="1400" dirty="0" smtClean="0"/>
              <a:t>, J. Elec. Spec. Rel. </a:t>
            </a:r>
            <a:r>
              <a:rPr lang="en-US" sz="1400" dirty="0" err="1" smtClean="0"/>
              <a:t>Phonom</a:t>
            </a:r>
            <a:r>
              <a:rPr lang="en-US" sz="1400" dirty="0" smtClean="0"/>
              <a:t>. </a:t>
            </a:r>
            <a:r>
              <a:rPr lang="en-US" sz="1400" b="1" dirty="0" smtClean="0"/>
              <a:t>75</a:t>
            </a:r>
            <a:r>
              <a:rPr lang="en-US" sz="1400" dirty="0" smtClean="0"/>
              <a:t>, 253 (1995).</a:t>
            </a:r>
            <a:endParaRPr lang="en-US" sz="1400" dirty="0"/>
          </a:p>
        </p:txBody>
      </p:sp>
    </p:spTree>
    <p:extLst>
      <p:ext uri="{BB962C8B-B14F-4D97-AF65-F5344CB8AC3E}">
        <p14:creationId xmlns:p14="http://schemas.microsoft.com/office/powerpoint/2010/main" val="13674569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l="30417" t="15093" b="6486"/>
          <a:stretch/>
        </p:blipFill>
        <p:spPr>
          <a:xfrm>
            <a:off x="2425700" y="1113798"/>
            <a:ext cx="6718300" cy="5350502"/>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some observations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1062911"/>
            <a:ext cx="3147200" cy="146253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Polarized XAS</a:t>
            </a:r>
          </a:p>
          <a:p>
            <a:r>
              <a:rPr lang="en-US" sz="2000" dirty="0" smtClean="0">
                <a:solidFill>
                  <a:schemeClr val="tx1"/>
                </a:solidFill>
              </a:rPr>
              <a:t>Sensitive to</a:t>
            </a:r>
          </a:p>
          <a:p>
            <a:r>
              <a:rPr lang="en-US" sz="2000" dirty="0" smtClean="0">
                <a:solidFill>
                  <a:schemeClr val="tx1"/>
                </a:solidFill>
              </a:rPr>
              <a:t>Magnetic moments</a:t>
            </a:r>
          </a:p>
          <a:p>
            <a:r>
              <a:rPr lang="en-US" sz="2000" dirty="0" smtClean="0">
                <a:solidFill>
                  <a:schemeClr val="tx1"/>
                </a:solidFill>
              </a:rPr>
              <a:t>Magnetic linear </a:t>
            </a:r>
            <a:r>
              <a:rPr lang="en-US" sz="2000" dirty="0" err="1" smtClean="0">
                <a:solidFill>
                  <a:schemeClr val="tx1"/>
                </a:solidFill>
              </a:rPr>
              <a:t>dichroism</a:t>
            </a:r>
            <a:endParaRPr lang="en-US" sz="2000" dirty="0" smtClean="0">
              <a:solidFill>
                <a:schemeClr val="tx1"/>
              </a:solidFill>
            </a:endParaRPr>
          </a:p>
        </p:txBody>
      </p:sp>
      <p:grpSp>
        <p:nvGrpSpPr>
          <p:cNvPr id="6" name="Group 5"/>
          <p:cNvGrpSpPr/>
          <p:nvPr/>
        </p:nvGrpSpPr>
        <p:grpSpPr>
          <a:xfrm>
            <a:off x="-99908" y="2525441"/>
            <a:ext cx="2561994" cy="3662127"/>
            <a:chOff x="-99908" y="2525441"/>
            <a:chExt cx="2561994" cy="3662127"/>
          </a:xfrm>
        </p:grpSpPr>
        <p:sp>
          <p:nvSpPr>
            <p:cNvPr id="7" name="Pie 6"/>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8" name="Straight Connector 7"/>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Arc 9"/>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7"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8" name="TextBox 17"/>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9" name="Straight Arrow Connector 18"/>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20" name="TextBox 19"/>
          <p:cNvSpPr txBox="1"/>
          <p:nvPr/>
        </p:nvSpPr>
        <p:spPr>
          <a:xfrm>
            <a:off x="5842863" y="6538013"/>
            <a:ext cx="2778037" cy="307777"/>
          </a:xfrm>
          <a:prstGeom prst="rect">
            <a:avLst/>
          </a:prstGeom>
          <a:noFill/>
        </p:spPr>
        <p:txBody>
          <a:bodyPr wrap="none" rtlCol="0">
            <a:spAutoFit/>
          </a:bodyPr>
          <a:lstStyle/>
          <a:p>
            <a:r>
              <a:rPr lang="en-US" sz="1400" dirty="0" smtClean="0"/>
              <a:t>P. Kuiper </a:t>
            </a:r>
            <a:r>
              <a:rPr lang="en-US" sz="1400" i="1" dirty="0" smtClean="0"/>
              <a:t>et al</a:t>
            </a:r>
            <a:r>
              <a:rPr lang="en-US" sz="1400" dirty="0" smtClean="0"/>
              <a:t>., PRL </a:t>
            </a:r>
            <a:r>
              <a:rPr lang="en-US" sz="1400" b="1" dirty="0" smtClean="0"/>
              <a:t>70</a:t>
            </a:r>
            <a:r>
              <a:rPr lang="en-US" sz="1400" dirty="0" smtClean="0"/>
              <a:t>, 1549 (1993)</a:t>
            </a:r>
            <a:endParaRPr lang="en-US" sz="1400" dirty="0"/>
          </a:p>
        </p:txBody>
      </p:sp>
    </p:spTree>
    <p:extLst>
      <p:ext uri="{BB962C8B-B14F-4D97-AF65-F5344CB8AC3E}">
        <p14:creationId xmlns:p14="http://schemas.microsoft.com/office/powerpoint/2010/main" val="6817960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ignet.pdf"/>
          <p:cNvPicPr>
            <a:picLocks noChangeAspect="1"/>
          </p:cNvPicPr>
          <p:nvPr/>
        </p:nvPicPr>
        <p:blipFill>
          <a:blip r:embed="rId2">
            <a:duotone>
              <a:schemeClr val="accent2">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2842999" y="387694"/>
            <a:ext cx="8114246" cy="8114246"/>
          </a:xfrm>
          <a:prstGeom prst="rect">
            <a:avLst/>
          </a:prstGeom>
        </p:spPr>
      </p:pic>
      <p:sp>
        <p:nvSpPr>
          <p:cNvPr id="4" name="Rounded Rectangle 3"/>
          <p:cNvSpPr/>
          <p:nvPr/>
        </p:nvSpPr>
        <p:spPr>
          <a:xfrm>
            <a:off x="612000" y="387694"/>
            <a:ext cx="7920000" cy="180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2400" dirty="0"/>
              <a:t>Core level spectroscopy </a:t>
            </a:r>
            <a:endParaRPr lang="en-CA" sz="2400" dirty="0" smtClean="0"/>
          </a:p>
          <a:p>
            <a:pPr algn="ctr"/>
            <a:r>
              <a:rPr lang="en-CA" sz="2400" dirty="0" smtClean="0"/>
              <a:t>of </a:t>
            </a:r>
            <a:r>
              <a:rPr lang="en-CA" sz="2400" dirty="0"/>
              <a:t>transition metal and rare earth compounds</a:t>
            </a:r>
            <a:r>
              <a:rPr lang="en-GB" sz="2400" dirty="0"/>
              <a:t> </a:t>
            </a:r>
            <a:endParaRPr lang="en-GB" sz="2400" dirty="0" smtClean="0"/>
          </a:p>
          <a:p>
            <a:pPr algn="ctr"/>
            <a:r>
              <a:rPr lang="en-GB" sz="2400" baseline="-25000" dirty="0"/>
              <a:t>http://</a:t>
            </a:r>
            <a:r>
              <a:rPr lang="en-GB" sz="2400" baseline="-25000" dirty="0" err="1"/>
              <a:t>www.thphys.uni-heidelberg.de</a:t>
            </a:r>
            <a:r>
              <a:rPr lang="en-GB" sz="2400" baseline="-25000" dirty="0"/>
              <a:t>/~</a:t>
            </a:r>
            <a:r>
              <a:rPr lang="en-GB" sz="2400" baseline="-25000" dirty="0" err="1" smtClean="0"/>
              <a:t>haverkort</a:t>
            </a:r>
            <a:r>
              <a:rPr lang="en-GB" sz="2400" baseline="-25000" dirty="0" smtClean="0"/>
              <a:t>/talks/</a:t>
            </a:r>
            <a:endParaRPr lang="en-US" sz="2400" baseline="-25000" dirty="0" smtClean="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612000" y="2680092"/>
            <a:ext cx="7920000" cy="1200329"/>
          </a:xfrm>
          <a:prstGeom prst="rect">
            <a:avLst/>
          </a:prstGeom>
          <a:noFill/>
        </p:spPr>
        <p:txBody>
          <a:bodyPr wrap="square" rtlCol="0">
            <a:spAutoFit/>
          </a:bodyPr>
          <a:lstStyle/>
          <a:p>
            <a:pPr algn="ctr"/>
            <a:r>
              <a:rPr lang="en-US" b="1" dirty="0" smtClean="0">
                <a:solidFill>
                  <a:schemeClr val="tx2"/>
                </a:solidFill>
              </a:rPr>
              <a:t>Maurits W. Haverkort</a:t>
            </a:r>
          </a:p>
          <a:p>
            <a:pPr algn="ctr"/>
            <a:r>
              <a:rPr lang="en-CA" i="1" dirty="0"/>
              <a:t>Institute </a:t>
            </a:r>
            <a:r>
              <a:rPr lang="en-CA" i="1" dirty="0" smtClean="0"/>
              <a:t>for theoretical </a:t>
            </a:r>
            <a:r>
              <a:rPr lang="en-CA" i="1" dirty="0"/>
              <a:t>physics, Heidelberg University, Heidelberg, </a:t>
            </a:r>
            <a:r>
              <a:rPr lang="en-CA" i="1" dirty="0" smtClean="0"/>
              <a:t>Germany</a:t>
            </a:r>
          </a:p>
          <a:p>
            <a:pPr algn="ctr"/>
            <a:r>
              <a:rPr lang="en-GB" dirty="0" smtClean="0"/>
              <a:t> </a:t>
            </a:r>
            <a:endParaRPr lang="en-US" i="1" dirty="0" smtClean="0">
              <a:solidFill>
                <a:schemeClr val="tx2"/>
              </a:solidFill>
            </a:endParaRPr>
          </a:p>
          <a:p>
            <a:pPr algn="ctr"/>
            <a:r>
              <a:rPr lang="en-US" i="1" dirty="0" err="1" smtClean="0">
                <a:solidFill>
                  <a:schemeClr val="tx2"/>
                </a:solidFill>
              </a:rPr>
              <a:t>M.W.Haverkort@thphys.uni-heidelberg.de</a:t>
            </a:r>
            <a:endParaRPr lang="en-US" i="1" dirty="0" smtClean="0">
              <a:solidFill>
                <a:schemeClr val="tx2"/>
              </a:solidFill>
            </a:endParaRPr>
          </a:p>
        </p:txBody>
      </p:sp>
      <p:sp>
        <p:nvSpPr>
          <p:cNvPr id="8" name="Oval 7"/>
          <p:cNvSpPr/>
          <p:nvPr/>
        </p:nvSpPr>
        <p:spPr>
          <a:xfrm>
            <a:off x="7517495" y="96524"/>
            <a:ext cx="1171476" cy="1184320"/>
          </a:xfrm>
          <a:prstGeom prst="ellipse">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ignet.pdf"/>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516971" y="89674"/>
            <a:ext cx="1191170" cy="1191170"/>
          </a:xfrm>
          <a:prstGeom prst="rect">
            <a:avLst/>
          </a:prstGeom>
        </p:spPr>
      </p:pic>
    </p:spTree>
    <p:extLst>
      <p:ext uri="{BB962C8B-B14F-4D97-AF65-F5344CB8AC3E}">
        <p14:creationId xmlns:p14="http://schemas.microsoft.com/office/powerpoint/2010/main" val="32345431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_16a.pdf"/>
          <p:cNvPicPr>
            <a:picLocks noChangeAspect="1"/>
          </p:cNvPicPr>
          <p:nvPr/>
        </p:nvPicPr>
        <p:blipFill rotWithShape="1">
          <a:blip r:embed="rId3" cstate="screen">
            <a:extLst>
              <a:ext uri="{28A0092B-C50C-407E-A947-70E740481C1C}">
                <a14:useLocalDpi xmlns:a14="http://schemas.microsoft.com/office/drawing/2010/main"/>
              </a:ext>
            </a:extLst>
          </a:blip>
          <a:srcRect l="278" t="29072" r="6693" b="1517"/>
          <a:stretch/>
        </p:blipFill>
        <p:spPr>
          <a:xfrm>
            <a:off x="355601" y="1225549"/>
            <a:ext cx="8506600" cy="1222375"/>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 band picture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Pie 4"/>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9" name="Straight Connector 8"/>
          <p:cNvCxnSpPr/>
          <p:nvPr/>
        </p:nvCxnSpPr>
        <p:spPr>
          <a:xfrm>
            <a:off x="649885" y="56454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Arc 9"/>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Connector 10"/>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71599" y="53192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7"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8" name="TextBox 17"/>
          <p:cNvSpPr txBox="1"/>
          <p:nvPr/>
        </p:nvSpPr>
        <p:spPr>
          <a:xfrm>
            <a:off x="2039149" y="5418161"/>
            <a:ext cx="391942" cy="369332"/>
          </a:xfrm>
          <a:prstGeom prst="rect">
            <a:avLst/>
          </a:prstGeom>
          <a:noFill/>
        </p:spPr>
        <p:txBody>
          <a:bodyPr wrap="none" rtlCol="0">
            <a:spAutoFit/>
          </a:bodyPr>
          <a:lstStyle/>
          <a:p>
            <a:r>
              <a:rPr lang="en-US" dirty="0" smtClean="0"/>
              <a:t>1s</a:t>
            </a:r>
            <a:endParaRPr lang="en-US" dirty="0"/>
          </a:p>
        </p:txBody>
      </p:sp>
      <p:cxnSp>
        <p:nvCxnSpPr>
          <p:cNvPr id="19" name="Straight Arrow Connector 18"/>
          <p:cNvCxnSpPr/>
          <p:nvPr/>
        </p:nvCxnSpPr>
        <p:spPr>
          <a:xfrm>
            <a:off x="1043213" y="53116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pic>
        <p:nvPicPr>
          <p:cNvPr id="3" name="Picture 2" descr="Haverkort_16b.pdf"/>
          <p:cNvPicPr>
            <a:picLocks noChangeAspect="1"/>
          </p:cNvPicPr>
          <p:nvPr/>
        </p:nvPicPr>
        <p:blipFill rotWithShape="1">
          <a:blip r:embed="rId4" cstate="screen">
            <a:extLst>
              <a:ext uri="{28A0092B-C50C-407E-A947-70E740481C1C}">
                <a14:useLocalDpi xmlns:a14="http://schemas.microsoft.com/office/drawing/2010/main"/>
              </a:ext>
            </a:extLst>
          </a:blip>
          <a:srcRect l="1305" t="742" r="1170" b="856"/>
          <a:stretch/>
        </p:blipFill>
        <p:spPr>
          <a:xfrm>
            <a:off x="2374900" y="2622549"/>
            <a:ext cx="3502025" cy="3724141"/>
          </a:xfrm>
          <a:prstGeom prst="rect">
            <a:avLst/>
          </a:prstGeom>
        </p:spPr>
      </p:pic>
      <p:sp>
        <p:nvSpPr>
          <p:cNvPr id="4" name="Rectangle 3"/>
          <p:cNvSpPr/>
          <p:nvPr/>
        </p:nvSpPr>
        <p:spPr>
          <a:xfrm>
            <a:off x="2495550" y="2541529"/>
            <a:ext cx="479425" cy="3848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Haverkort x-ray spectroscopy 03A (dragged).pdf"/>
          <p:cNvPicPr>
            <a:picLocks noChangeAspect="1"/>
          </p:cNvPicPr>
          <p:nvPr/>
        </p:nvPicPr>
        <p:blipFill rotWithShape="1">
          <a:blip r:embed="rId5" cstate="screen">
            <a:extLst>
              <a:ext uri="{28A0092B-C50C-407E-A947-70E740481C1C}">
                <a14:useLocalDpi xmlns:a14="http://schemas.microsoft.com/office/drawing/2010/main"/>
              </a:ext>
            </a:extLst>
          </a:blip>
          <a:srcRect l="67917" t="40152" r="2643" b="7862"/>
          <a:stretch/>
        </p:blipFill>
        <p:spPr>
          <a:xfrm>
            <a:off x="5837718" y="2470150"/>
            <a:ext cx="3138784" cy="3916642"/>
          </a:xfrm>
          <a:prstGeom prst="rect">
            <a:avLst/>
          </a:prstGeom>
        </p:spPr>
      </p:pic>
    </p:spTree>
    <p:extLst>
      <p:ext uri="{BB962C8B-B14F-4D97-AF65-F5344CB8AC3E}">
        <p14:creationId xmlns:p14="http://schemas.microsoft.com/office/powerpoint/2010/main" val="415958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850320" y="1818640"/>
            <a:ext cx="1715840" cy="1796375"/>
            <a:chOff x="1870640" y="1818640"/>
            <a:chExt cx="1715840" cy="1796375"/>
          </a:xfrm>
        </p:grpSpPr>
        <p:cxnSp>
          <p:nvCxnSpPr>
            <p:cNvPr id="22" name="Curved Connector 21"/>
            <p:cNvCxnSpPr/>
            <p:nvPr/>
          </p:nvCxnSpPr>
          <p:spPr>
            <a:xfrm rot="5400000">
              <a:off x="2712121" y="2571082"/>
              <a:ext cx="670563" cy="547438"/>
            </a:xfrm>
            <a:prstGeom prst="curvedConnector3">
              <a:avLst>
                <a:gd name="adj1" fmla="val 50000"/>
              </a:avLst>
            </a:prstGeom>
          </p:spPr>
          <p:style>
            <a:lnRef idx="2">
              <a:schemeClr val="accent2"/>
            </a:lnRef>
            <a:fillRef idx="0">
              <a:schemeClr val="accent2"/>
            </a:fillRef>
            <a:effectRef idx="1">
              <a:schemeClr val="accent2"/>
            </a:effectRef>
            <a:fontRef idx="minor">
              <a:schemeClr val="tx1"/>
            </a:fontRef>
          </p:style>
        </p:cxnSp>
        <p:sp>
          <p:nvSpPr>
            <p:cNvPr id="19" name="Oval 18"/>
            <p:cNvSpPr/>
            <p:nvPr/>
          </p:nvSpPr>
          <p:spPr>
            <a:xfrm>
              <a:off x="3102680" y="1818640"/>
              <a:ext cx="483800" cy="68072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3" name="Rounded Rectangle 12"/>
            <p:cNvSpPr/>
            <p:nvPr/>
          </p:nvSpPr>
          <p:spPr>
            <a:xfrm>
              <a:off x="1870640" y="3103126"/>
              <a:ext cx="1450480" cy="511889"/>
            </a:xfrm>
            <a:prstGeom prst="roundRect">
              <a:avLst>
                <a:gd name="adj" fmla="val 27256"/>
              </a:avLst>
            </a:prstGeom>
            <a:ln/>
          </p:spPr>
          <p:style>
            <a:lnRef idx="1">
              <a:schemeClr val="accent2"/>
            </a:lnRef>
            <a:fillRef idx="3">
              <a:schemeClr val="accent2"/>
            </a:fillRef>
            <a:effectRef idx="2">
              <a:schemeClr val="accent2"/>
            </a:effectRef>
            <a:fontRef idx="minor">
              <a:schemeClr val="lt1"/>
            </a:fontRef>
          </p:style>
          <p:txBody>
            <a:bodyPr rtlCol="0" anchor="t"/>
            <a:lstStyle/>
            <a:p>
              <a:pPr algn="ctr"/>
              <a:r>
                <a:rPr lang="en-US" sz="2000" dirty="0" smtClean="0">
                  <a:solidFill>
                    <a:schemeClr val="tx1"/>
                  </a:solidFill>
                </a:rPr>
                <a:t>Final state</a:t>
              </a:r>
            </a:p>
          </p:txBody>
        </p:sp>
      </p:grpSp>
      <p:grpSp>
        <p:nvGrpSpPr>
          <p:cNvPr id="27" name="Group 26"/>
          <p:cNvGrpSpPr/>
          <p:nvPr/>
        </p:nvGrpSpPr>
        <p:grpSpPr>
          <a:xfrm>
            <a:off x="4041000" y="1818640"/>
            <a:ext cx="1658760" cy="1619766"/>
            <a:chOff x="4041000" y="1818640"/>
            <a:chExt cx="1658760" cy="1619766"/>
          </a:xfrm>
        </p:grpSpPr>
        <p:cxnSp>
          <p:nvCxnSpPr>
            <p:cNvPr id="17" name="Curved Connector 16"/>
            <p:cNvCxnSpPr/>
            <p:nvPr/>
          </p:nvCxnSpPr>
          <p:spPr>
            <a:xfrm rot="16200000" flipH="1">
              <a:off x="4227542" y="2480458"/>
              <a:ext cx="467797" cy="424320"/>
            </a:xfrm>
            <a:prstGeom prst="curvedConnector3">
              <a:avLst/>
            </a:prstGeom>
          </p:spPr>
          <p:style>
            <a:lnRef idx="2">
              <a:schemeClr val="accent1"/>
            </a:lnRef>
            <a:fillRef idx="0">
              <a:schemeClr val="accent1"/>
            </a:fillRef>
            <a:effectRef idx="1">
              <a:schemeClr val="accent1"/>
            </a:effectRef>
            <a:fontRef idx="minor">
              <a:schemeClr val="tx1"/>
            </a:fontRef>
          </p:style>
        </p:cxnSp>
        <p:sp>
          <p:nvSpPr>
            <p:cNvPr id="5" name="Oval 4"/>
            <p:cNvSpPr/>
            <p:nvPr/>
          </p:nvSpPr>
          <p:spPr>
            <a:xfrm>
              <a:off x="4041000" y="1818640"/>
              <a:ext cx="396240" cy="68072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p:cNvSpPr/>
            <p:nvPr/>
          </p:nvSpPr>
          <p:spPr>
            <a:xfrm>
              <a:off x="4249280" y="2926517"/>
              <a:ext cx="145048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Initial state</a:t>
              </a:r>
            </a:p>
          </p:txBody>
        </p:sp>
      </p:grpSp>
      <p:grpSp>
        <p:nvGrpSpPr>
          <p:cNvPr id="29" name="Group 28"/>
          <p:cNvGrpSpPr/>
          <p:nvPr/>
        </p:nvGrpSpPr>
        <p:grpSpPr>
          <a:xfrm>
            <a:off x="2589600" y="1818640"/>
            <a:ext cx="2713920" cy="2926080"/>
            <a:chOff x="2599760" y="1818640"/>
            <a:chExt cx="2713920" cy="2926080"/>
          </a:xfrm>
        </p:grpSpPr>
        <p:cxnSp>
          <p:nvCxnSpPr>
            <p:cNvPr id="25" name="Curved Connector 24"/>
            <p:cNvCxnSpPr/>
            <p:nvPr/>
          </p:nvCxnSpPr>
          <p:spPr>
            <a:xfrm rot="16200000" flipH="1">
              <a:off x="3223326" y="3010248"/>
              <a:ext cx="1601910" cy="424320"/>
            </a:xfrm>
            <a:prstGeom prst="curvedConnector3">
              <a:avLst/>
            </a:prstGeom>
          </p:spPr>
          <p:style>
            <a:lnRef idx="2">
              <a:schemeClr val="accent3"/>
            </a:lnRef>
            <a:fillRef idx="0">
              <a:schemeClr val="accent3"/>
            </a:fillRef>
            <a:effectRef idx="1">
              <a:schemeClr val="accent3"/>
            </a:effectRef>
            <a:fontRef idx="minor">
              <a:schemeClr val="tx1"/>
            </a:fontRef>
          </p:style>
        </p:cxnSp>
        <p:sp>
          <p:nvSpPr>
            <p:cNvPr id="20" name="Oval 19"/>
            <p:cNvSpPr/>
            <p:nvPr/>
          </p:nvSpPr>
          <p:spPr>
            <a:xfrm>
              <a:off x="3505200" y="1818640"/>
              <a:ext cx="629920" cy="68072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 name="Rounded Rectangle 13"/>
            <p:cNvSpPr/>
            <p:nvPr/>
          </p:nvSpPr>
          <p:spPr>
            <a:xfrm>
              <a:off x="2599760" y="3917871"/>
              <a:ext cx="2713920" cy="826849"/>
            </a:xfrm>
            <a:prstGeom prst="roundRect">
              <a:avLst>
                <a:gd name="adj" fmla="val 18655"/>
              </a:avLst>
            </a:prstGeom>
            <a:ln/>
          </p:spPr>
          <p:style>
            <a:lnRef idx="1">
              <a:schemeClr val="accent3"/>
            </a:lnRef>
            <a:fillRef idx="3">
              <a:schemeClr val="accent3"/>
            </a:fillRef>
            <a:effectRef idx="2">
              <a:schemeClr val="accent3"/>
            </a:effectRef>
            <a:fontRef idx="minor">
              <a:schemeClr val="lt1"/>
            </a:fontRef>
          </p:style>
          <p:txBody>
            <a:bodyPr rtlCol="0" anchor="t"/>
            <a:lstStyle/>
            <a:p>
              <a:pPr algn="ctr"/>
              <a:r>
                <a:rPr lang="en-US" sz="2000" dirty="0" smtClean="0">
                  <a:solidFill>
                    <a:schemeClr val="tx1"/>
                  </a:solidFill>
                </a:rPr>
                <a:t>Dipole (transition) operator</a:t>
              </a:r>
            </a:p>
          </p:txBody>
        </p:sp>
      </p:grpSp>
      <p:grpSp>
        <p:nvGrpSpPr>
          <p:cNvPr id="32" name="Group 31"/>
          <p:cNvGrpSpPr/>
          <p:nvPr/>
        </p:nvGrpSpPr>
        <p:grpSpPr>
          <a:xfrm>
            <a:off x="4673601" y="1094661"/>
            <a:ext cx="4227759" cy="1719659"/>
            <a:chOff x="4673601" y="1094661"/>
            <a:chExt cx="4227759" cy="1719659"/>
          </a:xfrm>
        </p:grpSpPr>
        <p:sp>
          <p:nvSpPr>
            <p:cNvPr id="21" name="Oval 20"/>
            <p:cNvSpPr/>
            <p:nvPr/>
          </p:nvSpPr>
          <p:spPr>
            <a:xfrm>
              <a:off x="4673601" y="1493520"/>
              <a:ext cx="3454399" cy="13208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6" name="Rounded Rectangle 15"/>
            <p:cNvSpPr/>
            <p:nvPr/>
          </p:nvSpPr>
          <p:spPr>
            <a:xfrm>
              <a:off x="6441440" y="1094661"/>
              <a:ext cx="2459920" cy="511889"/>
            </a:xfrm>
            <a:prstGeom prst="roundRect">
              <a:avLst>
                <a:gd name="adj" fmla="val 27256"/>
              </a:avLst>
            </a:prstGeom>
            <a:ln/>
          </p:spPr>
          <p:style>
            <a:lnRef idx="1">
              <a:schemeClr val="accent6"/>
            </a:lnRef>
            <a:fillRef idx="3">
              <a:schemeClr val="accent6"/>
            </a:fillRef>
            <a:effectRef idx="2">
              <a:schemeClr val="accent6"/>
            </a:effectRef>
            <a:fontRef idx="minor">
              <a:schemeClr val="lt1"/>
            </a:fontRef>
          </p:style>
          <p:txBody>
            <a:bodyPr rtlCol="0" anchor="t"/>
            <a:lstStyle/>
            <a:p>
              <a:pPr algn="ctr"/>
              <a:r>
                <a:rPr lang="en-US" sz="2000" dirty="0">
                  <a:solidFill>
                    <a:schemeClr val="tx1"/>
                  </a:solidFill>
                </a:rPr>
                <a:t>Energy conservation</a:t>
              </a:r>
            </a:p>
          </p:txBody>
        </p:sp>
      </p:grpSp>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one electron selection rules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Rounded Rectangle 5"/>
          <p:cNvSpPr/>
          <p:nvPr/>
        </p:nvSpPr>
        <p:spPr>
          <a:xfrm>
            <a:off x="612000" y="1062911"/>
            <a:ext cx="2309000" cy="511889"/>
          </a:xfrm>
          <a:prstGeom prst="roundRect">
            <a:avLst>
              <a:gd name="adj" fmla="val 2725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Fermi’s golden rule</a:t>
            </a:r>
          </a:p>
        </p:txBody>
      </p:sp>
      <p:pic>
        <p:nvPicPr>
          <p:cNvPr id="8" name="Picture 7" descr="latex-image-1.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12000" y="1606550"/>
            <a:ext cx="7188200" cy="1282700"/>
          </a:xfrm>
          <a:prstGeom prst="rect">
            <a:avLst/>
          </a:prstGeom>
        </p:spPr>
      </p:pic>
    </p:spTree>
    <p:extLst>
      <p:ext uri="{BB962C8B-B14F-4D97-AF65-F5344CB8AC3E}">
        <p14:creationId xmlns:p14="http://schemas.microsoft.com/office/powerpoint/2010/main" val="82789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32781" b="8648"/>
          <a:stretch/>
        </p:blipFill>
        <p:spPr>
          <a:xfrm>
            <a:off x="0" y="2514600"/>
            <a:ext cx="9144000" cy="37846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one electron selection rules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3800" y="1111250"/>
            <a:ext cx="7188200" cy="1282700"/>
          </a:xfrm>
          <a:prstGeom prst="rect">
            <a:avLst/>
          </a:prstGeom>
        </p:spPr>
      </p:pic>
    </p:spTree>
    <p:extLst>
      <p:ext uri="{BB962C8B-B14F-4D97-AF65-F5344CB8AC3E}">
        <p14:creationId xmlns:p14="http://schemas.microsoft.com/office/powerpoint/2010/main" val="295767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32585" b="7272"/>
          <a:stretch/>
        </p:blipFill>
        <p:spPr>
          <a:xfrm>
            <a:off x="0" y="2501900"/>
            <a:ext cx="9144000" cy="38862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one electron selection rules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3800" y="1111250"/>
            <a:ext cx="7188200" cy="1282700"/>
          </a:xfrm>
          <a:prstGeom prst="rect">
            <a:avLst/>
          </a:prstGeom>
        </p:spPr>
      </p:pic>
    </p:spTree>
    <p:extLst>
      <p:ext uri="{BB962C8B-B14F-4D97-AF65-F5344CB8AC3E}">
        <p14:creationId xmlns:p14="http://schemas.microsoft.com/office/powerpoint/2010/main" val="28378306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 x-ray spectroscopy 03A (dragged).pdf"/>
          <p:cNvPicPr>
            <a:picLocks noChangeAspect="1"/>
          </p:cNvPicPr>
          <p:nvPr/>
        </p:nvPicPr>
        <p:blipFill rotWithShape="1">
          <a:blip r:embed="rId2" cstate="screen">
            <a:extLst>
              <a:ext uri="{28A0092B-C50C-407E-A947-70E740481C1C}">
                <a14:useLocalDpi xmlns:a14="http://schemas.microsoft.com/office/drawing/2010/main"/>
              </a:ext>
            </a:extLst>
          </a:blip>
          <a:srcRect t="31798" b="7468"/>
          <a:stretch/>
        </p:blipFill>
        <p:spPr>
          <a:xfrm>
            <a:off x="0" y="2451100"/>
            <a:ext cx="9144000" cy="3924300"/>
          </a:xfrm>
          <a:prstGeom prst="rect">
            <a:avLst/>
          </a:prstGeom>
        </p:spPr>
      </p:pic>
      <p:sp>
        <p:nvSpPr>
          <p:cNvPr id="3" name="Rounded Rectangle 2"/>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one electron selection rules</a:t>
            </a:r>
            <a:endParaRPr lang="en-US" sz="2400" dirty="0"/>
          </a:p>
        </p:txBody>
      </p:sp>
      <p:sp>
        <p:nvSpPr>
          <p:cNvPr id="4" name="Rounded Rectangle 3"/>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 name="Picture 4" descr="latex-image-1.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3800" y="1111250"/>
            <a:ext cx="7188200" cy="1282700"/>
          </a:xfrm>
          <a:prstGeom prst="rect">
            <a:avLst/>
          </a:prstGeom>
        </p:spPr>
      </p:pic>
    </p:spTree>
    <p:extLst>
      <p:ext uri="{BB962C8B-B14F-4D97-AF65-F5344CB8AC3E}">
        <p14:creationId xmlns:p14="http://schemas.microsoft.com/office/powerpoint/2010/main" val="20191603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averkort_16b.pdf"/>
          <p:cNvPicPr>
            <a:picLocks noChangeAspect="1"/>
          </p:cNvPicPr>
          <p:nvPr/>
        </p:nvPicPr>
        <p:blipFill rotWithShape="1">
          <a:blip r:embed="rId2" cstate="screen">
            <a:extLst>
              <a:ext uri="{28A0092B-C50C-407E-A947-70E740481C1C}">
                <a14:useLocalDpi xmlns:a14="http://schemas.microsoft.com/office/drawing/2010/main"/>
              </a:ext>
            </a:extLst>
          </a:blip>
          <a:srcRect l="4516"/>
          <a:stretch/>
        </p:blipFill>
        <p:spPr>
          <a:xfrm>
            <a:off x="3392676" y="1062911"/>
            <a:ext cx="5139324" cy="5370596"/>
          </a:xfrm>
          <a:prstGeom prst="rect">
            <a:avLst/>
          </a:prstGeom>
        </p:spPr>
      </p:pic>
      <p:sp>
        <p:nvSpPr>
          <p:cNvPr id="4" name="Rounded Rectangle 3"/>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one electron selection rules</a:t>
            </a:r>
            <a:endParaRPr lang="en-US" sz="2400" dirty="0"/>
          </a:p>
        </p:txBody>
      </p:sp>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6" name="TextBox 5"/>
          <p:cNvSpPr txBox="1"/>
          <p:nvPr/>
        </p:nvSpPr>
        <p:spPr>
          <a:xfrm>
            <a:off x="4884422" y="6525736"/>
            <a:ext cx="3647578" cy="307777"/>
          </a:xfrm>
          <a:prstGeom prst="rect">
            <a:avLst/>
          </a:prstGeom>
          <a:noFill/>
        </p:spPr>
        <p:txBody>
          <a:bodyPr wrap="none" rtlCol="0">
            <a:spAutoFit/>
          </a:bodyPr>
          <a:lstStyle/>
          <a:p>
            <a:r>
              <a:rPr lang="en-US" sz="1400" dirty="0" smtClean="0"/>
              <a:t>C. T. Chen </a:t>
            </a:r>
            <a:r>
              <a:rPr lang="en-US" sz="1400" i="1" dirty="0" smtClean="0"/>
              <a:t>et al. </a:t>
            </a:r>
            <a:r>
              <a:rPr lang="en-US" sz="1400" dirty="0" smtClean="0"/>
              <a:t>Phys. Rev. </a:t>
            </a:r>
            <a:r>
              <a:rPr lang="en-US" sz="1400" dirty="0" err="1" smtClean="0"/>
              <a:t>Lett</a:t>
            </a:r>
            <a:r>
              <a:rPr lang="en-US" sz="1400" dirty="0" smtClean="0"/>
              <a:t>. </a:t>
            </a:r>
            <a:r>
              <a:rPr lang="en-US" sz="1400" b="1" dirty="0" smtClean="0"/>
              <a:t>68</a:t>
            </a:r>
            <a:r>
              <a:rPr lang="en-US" sz="1400" dirty="0" smtClean="0"/>
              <a:t>, 2543 (1992)</a:t>
            </a:r>
            <a:endParaRPr lang="en-US" sz="1400" dirty="0"/>
          </a:p>
        </p:txBody>
      </p:sp>
      <p:pic>
        <p:nvPicPr>
          <p:cNvPr id="7" name="Picture 6" descr="Haverkort x-ray spectroscopy 03A (dragged).pdf"/>
          <p:cNvPicPr>
            <a:picLocks noChangeAspect="1"/>
          </p:cNvPicPr>
          <p:nvPr/>
        </p:nvPicPr>
        <p:blipFill rotWithShape="1">
          <a:blip r:embed="rId3" cstate="screen">
            <a:extLst>
              <a:ext uri="{28A0092B-C50C-407E-A947-70E740481C1C}">
                <a14:useLocalDpi xmlns:a14="http://schemas.microsoft.com/office/drawing/2010/main"/>
              </a:ext>
            </a:extLst>
          </a:blip>
          <a:srcRect l="19861" t="31798" r="20833" b="7468"/>
          <a:stretch/>
        </p:blipFill>
        <p:spPr>
          <a:xfrm>
            <a:off x="0" y="1062911"/>
            <a:ext cx="4317999" cy="3124735"/>
          </a:xfrm>
          <a:prstGeom prst="rect">
            <a:avLst/>
          </a:prstGeom>
          <a:solidFill>
            <a:schemeClr val="bg1"/>
          </a:solidFill>
        </p:spPr>
      </p:pic>
    </p:spTree>
    <p:extLst>
      <p:ext uri="{BB962C8B-B14F-4D97-AF65-F5344CB8AC3E}">
        <p14:creationId xmlns:p14="http://schemas.microsoft.com/office/powerpoint/2010/main" val="22975775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23" name="Group 22"/>
          <p:cNvGrpSpPr/>
          <p:nvPr/>
        </p:nvGrpSpPr>
        <p:grpSpPr>
          <a:xfrm>
            <a:off x="-99908" y="2525441"/>
            <a:ext cx="2561994" cy="3662127"/>
            <a:chOff x="-99908" y="2525441"/>
            <a:chExt cx="2561994" cy="3662127"/>
          </a:xfrm>
        </p:grpSpPr>
        <p:sp>
          <p:nvSpPr>
            <p:cNvPr id="24" name="Pie 23"/>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6" name="Straight Connector 25"/>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28" name="Arc 27"/>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9" name="Straight Connector 28"/>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5"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36" name="TextBox 35"/>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37" name="Straight Arrow Connector 36"/>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pic>
        <p:nvPicPr>
          <p:cNvPr id="38" name="Picture 37" descr="PESU0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Tree>
    <p:extLst>
      <p:ext uri="{BB962C8B-B14F-4D97-AF65-F5344CB8AC3E}">
        <p14:creationId xmlns:p14="http://schemas.microsoft.com/office/powerpoint/2010/main" val="39831013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verkort_16.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2000" y="2795336"/>
            <a:ext cx="7920000" cy="3554664"/>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Use </a:t>
            </a:r>
            <a:r>
              <a:rPr lang="en-US" sz="2400" dirty="0" err="1" smtClean="0"/>
              <a:t>NiO</a:t>
            </a:r>
            <a:r>
              <a:rPr lang="en-US" sz="2400" dirty="0" smtClean="0"/>
              <a:t> as an example material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6621033" y="1220125"/>
            <a:ext cx="1803400" cy="1803400"/>
          </a:xfrm>
          <a:prstGeom prst="rect">
            <a:avLst/>
          </a:prstGeom>
        </p:spPr>
      </p:pic>
      <p:grpSp>
        <p:nvGrpSpPr>
          <p:cNvPr id="34" name="Group 33"/>
          <p:cNvGrpSpPr/>
          <p:nvPr/>
        </p:nvGrpSpPr>
        <p:grpSpPr>
          <a:xfrm>
            <a:off x="1282700" y="2255827"/>
            <a:ext cx="4292600" cy="2519373"/>
            <a:chOff x="1282700" y="2255827"/>
            <a:chExt cx="4292600" cy="2519373"/>
          </a:xfrm>
        </p:grpSpPr>
        <p:sp>
          <p:nvSpPr>
            <p:cNvPr id="9" name="Donut 8"/>
            <p:cNvSpPr/>
            <p:nvPr/>
          </p:nvSpPr>
          <p:spPr>
            <a:xfrm>
              <a:off x="4749800" y="3949700"/>
              <a:ext cx="825500" cy="825500"/>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Minus 2"/>
            <p:cNvSpPr/>
            <p:nvPr/>
          </p:nvSpPr>
          <p:spPr>
            <a:xfrm>
              <a:off x="1282700" y="4102100"/>
              <a:ext cx="69850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Curved Connector 11"/>
            <p:cNvCxnSpPr/>
            <p:nvPr/>
          </p:nvCxnSpPr>
          <p:spPr>
            <a:xfrm rot="5400000" flipH="1" flipV="1">
              <a:off x="1602865" y="2733166"/>
              <a:ext cx="1639920" cy="1529750"/>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cxnSp>
          <p:nvCxnSpPr>
            <p:cNvPr id="21" name="Curved Connector 20"/>
            <p:cNvCxnSpPr>
              <a:stCxn id="9" idx="0"/>
            </p:cNvCxnSpPr>
            <p:nvPr/>
          </p:nvCxnSpPr>
          <p:spPr>
            <a:xfrm rot="16200000" flipV="1">
              <a:off x="3997955" y="2785104"/>
              <a:ext cx="1271618" cy="1057573"/>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2649150" y="2255827"/>
              <a:ext cx="1803400" cy="422254"/>
            </a:xfrm>
            <a:prstGeom prst="roundRect">
              <a:avLst>
                <a:gd name="adj" fmla="val 2392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rPr>
                <a:t>Ni</a:t>
              </a:r>
              <a:r>
                <a:rPr lang="en-US" sz="2000" baseline="30000" dirty="0" smtClean="0">
                  <a:solidFill>
                    <a:schemeClr val="tx1"/>
                  </a:solidFill>
                </a:rPr>
                <a:t>2+</a:t>
              </a:r>
              <a:r>
                <a:rPr lang="en-US" sz="2000" dirty="0" smtClean="0">
                  <a:solidFill>
                    <a:schemeClr val="tx1"/>
                  </a:solidFill>
                </a:rPr>
                <a:t> - 4s</a:t>
              </a:r>
              <a:r>
                <a:rPr lang="en-US" sz="2000" baseline="30000" dirty="0" smtClean="0">
                  <a:solidFill>
                    <a:schemeClr val="tx1"/>
                  </a:solidFill>
                </a:rPr>
                <a:t>0</a:t>
              </a:r>
              <a:r>
                <a:rPr lang="en-US" sz="2000" dirty="0" smtClean="0">
                  <a:solidFill>
                    <a:schemeClr val="tx1"/>
                  </a:solidFill>
                </a:rPr>
                <a:t> 3d</a:t>
              </a:r>
              <a:r>
                <a:rPr lang="en-US" sz="2000" baseline="30000" dirty="0" smtClean="0">
                  <a:solidFill>
                    <a:schemeClr val="tx1"/>
                  </a:solidFill>
                </a:rPr>
                <a:t>8</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grpSp>
      <p:grpSp>
        <p:nvGrpSpPr>
          <p:cNvPr id="33" name="Group 32"/>
          <p:cNvGrpSpPr/>
          <p:nvPr/>
        </p:nvGrpSpPr>
        <p:grpSpPr>
          <a:xfrm>
            <a:off x="5162551" y="1681173"/>
            <a:ext cx="3369449" cy="2420927"/>
            <a:chOff x="5162551" y="1681173"/>
            <a:chExt cx="3369449" cy="2420927"/>
          </a:xfrm>
        </p:grpSpPr>
        <p:sp>
          <p:nvSpPr>
            <p:cNvPr id="2" name="Donut 1"/>
            <p:cNvSpPr/>
            <p:nvPr/>
          </p:nvSpPr>
          <p:spPr>
            <a:xfrm>
              <a:off x="7112000" y="3276600"/>
              <a:ext cx="825500" cy="825500"/>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8" name="Curved Connector 27"/>
            <p:cNvCxnSpPr/>
            <p:nvPr/>
          </p:nvCxnSpPr>
          <p:spPr>
            <a:xfrm rot="16200000" flipV="1">
              <a:off x="6340663" y="2100832"/>
              <a:ext cx="1173175" cy="1154500"/>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8" name="Rounded Rectangle 7"/>
            <p:cNvSpPr/>
            <p:nvPr/>
          </p:nvSpPr>
          <p:spPr>
            <a:xfrm>
              <a:off x="5162551" y="1681173"/>
              <a:ext cx="1356500" cy="422254"/>
            </a:xfrm>
            <a:prstGeom prst="roundRect">
              <a:avLst>
                <a:gd name="adj" fmla="val 2392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rPr>
                <a:t>O</a:t>
              </a:r>
              <a:r>
                <a:rPr lang="en-US" sz="2000" baseline="30000" dirty="0" smtClean="0">
                  <a:solidFill>
                    <a:schemeClr val="tx1"/>
                  </a:solidFill>
                </a:rPr>
                <a:t>2-</a:t>
              </a:r>
              <a:r>
                <a:rPr lang="en-US" sz="2000" dirty="0" smtClean="0">
                  <a:solidFill>
                    <a:schemeClr val="tx1"/>
                  </a:solidFill>
                </a:rPr>
                <a:t> - 2p</a:t>
              </a:r>
              <a:r>
                <a:rPr lang="en-US" sz="2000" baseline="30000" dirty="0" smtClean="0">
                  <a:solidFill>
                    <a:schemeClr val="tx1"/>
                  </a:solidFill>
                </a:rPr>
                <a:t>6</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sp>
          <p:nvSpPr>
            <p:cNvPr id="32" name="Minus 31"/>
            <p:cNvSpPr/>
            <p:nvPr/>
          </p:nvSpPr>
          <p:spPr>
            <a:xfrm>
              <a:off x="7833500" y="3448050"/>
              <a:ext cx="69850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852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Partly filled degenerate </a:t>
            </a:r>
            <a:r>
              <a:rPr lang="en-US" sz="2400" i="1" dirty="0" smtClean="0"/>
              <a:t>d</a:t>
            </a:r>
            <a:r>
              <a:rPr lang="en-US" sz="2400" dirty="0" smtClean="0"/>
              <a:t>-shell – in LDA </a:t>
            </a:r>
            <a:r>
              <a:rPr lang="en-US" sz="2400" dirty="0" err="1" smtClean="0"/>
              <a:t>NiO</a:t>
            </a:r>
            <a:r>
              <a:rPr lang="en-US" sz="2400" dirty="0" smtClean="0"/>
              <a:t> is a metal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9" name="Picture 18"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420" b="7448"/>
          <a:stretch/>
        </p:blipFill>
        <p:spPr>
          <a:xfrm>
            <a:off x="0" y="1392766"/>
            <a:ext cx="9144000" cy="4983912"/>
          </a:xfrm>
          <a:prstGeom prst="rect">
            <a:avLst/>
          </a:prstGeom>
        </p:spPr>
      </p:pic>
      <p:pic>
        <p:nvPicPr>
          <p:cNvPr id="5" name="Picture 4"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58915" t="15420" r="33355" b="62795"/>
          <a:stretch/>
        </p:blipFill>
        <p:spPr>
          <a:xfrm>
            <a:off x="6610032" y="1392766"/>
            <a:ext cx="2178367" cy="1407584"/>
          </a:xfrm>
          <a:prstGeom prst="rect">
            <a:avLst/>
          </a:prstGeom>
        </p:spPr>
      </p:pic>
      <p:sp>
        <p:nvSpPr>
          <p:cNvPr id="2" name="Rectangle 1"/>
          <p:cNvSpPr/>
          <p:nvPr/>
        </p:nvSpPr>
        <p:spPr>
          <a:xfrm>
            <a:off x="7213600" y="2048933"/>
            <a:ext cx="1574799" cy="5249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63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ectangle 3"/>
          <p:cNvSpPr/>
          <p:nvPr/>
        </p:nvSpPr>
        <p:spPr>
          <a:xfrm>
            <a:off x="2974975" y="2895600"/>
            <a:ext cx="479425" cy="3848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 name="Group 2"/>
          <p:cNvGrpSpPr/>
          <p:nvPr/>
        </p:nvGrpSpPr>
        <p:grpSpPr>
          <a:xfrm>
            <a:off x="6381589" y="4129271"/>
            <a:ext cx="304959" cy="1368583"/>
            <a:chOff x="6381589" y="3136897"/>
            <a:chExt cx="304959" cy="1368583"/>
          </a:xfrm>
        </p:grpSpPr>
        <p:pic>
          <p:nvPicPr>
            <p:cNvPr id="19" name="Picture 18"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59348" t="27337" r="38757" b="62795"/>
            <a:stretch/>
          </p:blipFill>
          <p:spPr>
            <a:xfrm rot="16200000" flipV="1">
              <a:off x="5849779" y="3668710"/>
              <a:ext cx="1368580" cy="304959"/>
            </a:xfrm>
            <a:prstGeom prst="rect">
              <a:avLst/>
            </a:prstGeom>
          </p:spPr>
        </p:pic>
        <p:sp>
          <p:nvSpPr>
            <p:cNvPr id="20" name="Rectangle 19"/>
            <p:cNvSpPr/>
            <p:nvPr/>
          </p:nvSpPr>
          <p:spPr>
            <a:xfrm rot="16200000" flipV="1">
              <a:off x="6420655" y="3205941"/>
              <a:ext cx="281055" cy="1429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4743289" y="2914651"/>
            <a:ext cx="304959" cy="2806746"/>
            <a:chOff x="6381589" y="3136897"/>
            <a:chExt cx="304959" cy="1368583"/>
          </a:xfrm>
        </p:grpSpPr>
        <p:pic>
          <p:nvPicPr>
            <p:cNvPr id="25" name="Picture 24"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59348" t="27337" r="38757" b="62795"/>
            <a:stretch/>
          </p:blipFill>
          <p:spPr>
            <a:xfrm rot="16200000" flipV="1">
              <a:off x="5849779" y="3668710"/>
              <a:ext cx="1368580" cy="304959"/>
            </a:xfrm>
            <a:prstGeom prst="rect">
              <a:avLst/>
            </a:prstGeom>
          </p:spPr>
        </p:pic>
        <p:sp>
          <p:nvSpPr>
            <p:cNvPr id="26" name="Rectangle 25"/>
            <p:cNvSpPr/>
            <p:nvPr/>
          </p:nvSpPr>
          <p:spPr>
            <a:xfrm rot="16200000" flipV="1">
              <a:off x="6420655" y="3205941"/>
              <a:ext cx="281055" cy="14296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30" name="Group 29"/>
          <p:cNvGrpSpPr/>
          <p:nvPr/>
        </p:nvGrpSpPr>
        <p:grpSpPr>
          <a:xfrm>
            <a:off x="-99908" y="2525441"/>
            <a:ext cx="2561994" cy="3662127"/>
            <a:chOff x="-99908" y="2525441"/>
            <a:chExt cx="2561994" cy="3662127"/>
          </a:xfrm>
        </p:grpSpPr>
        <p:sp>
          <p:nvSpPr>
            <p:cNvPr id="31" name="Pie 30"/>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2" name="Straight Connector 3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34" name="Arc 33"/>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5" name="Straight Connector 34"/>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43"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50" name="TextBox 49"/>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52" name="Straight Arrow Connector 51"/>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4743289" y="3975099"/>
            <a:ext cx="230876" cy="1706033"/>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p:nvSpPr>
        <p:spPr>
          <a:xfrm>
            <a:off x="4743289" y="3208867"/>
            <a:ext cx="152401" cy="766232"/>
          </a:xfrm>
          <a:prstGeom prst="r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6381589" y="4674428"/>
            <a:ext cx="230876" cy="793796"/>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ight Triangle 58"/>
          <p:cNvSpPr/>
          <p:nvPr/>
        </p:nvSpPr>
        <p:spPr>
          <a:xfrm>
            <a:off x="6381589" y="4276492"/>
            <a:ext cx="192778" cy="397935"/>
          </a:xfrm>
          <a:prstGeom prst="rtTriangl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3" name="Picture 22" descr="Haverkort_16.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25660" y="1133780"/>
            <a:ext cx="5006340" cy="5269230"/>
          </a:xfrm>
          <a:prstGeom prst="rect">
            <a:avLst/>
          </a:prstGeom>
        </p:spPr>
      </p:pic>
      <p:sp>
        <p:nvSpPr>
          <p:cNvPr id="41" name="Rounded Rectangle 40"/>
          <p:cNvSpPr/>
          <p:nvPr/>
        </p:nvSpPr>
        <p:spPr>
          <a:xfrm>
            <a:off x="4851398" y="1235380"/>
            <a:ext cx="3530602" cy="74582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Experiment is sharper than LDA empty density of states</a:t>
            </a:r>
          </a:p>
        </p:txBody>
      </p:sp>
      <p:sp>
        <p:nvSpPr>
          <p:cNvPr id="42" name="Rounded Rectangle 41"/>
          <p:cNvSpPr/>
          <p:nvPr/>
        </p:nvSpPr>
        <p:spPr>
          <a:xfrm>
            <a:off x="4867366" y="2068500"/>
            <a:ext cx="3530602" cy="74582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Branching ratio (</a:t>
            </a:r>
            <a:r>
              <a:rPr lang="en-US" sz="2000" i="1" dirty="0" smtClean="0">
                <a:solidFill>
                  <a:schemeClr val="tx1"/>
                </a:solidFill>
              </a:rPr>
              <a:t>L</a:t>
            </a:r>
            <a:r>
              <a:rPr lang="en-US" sz="2000" i="1" baseline="-25000" dirty="0" smtClean="0">
                <a:solidFill>
                  <a:schemeClr val="tx1"/>
                </a:solidFill>
              </a:rPr>
              <a:t>2</a:t>
            </a:r>
            <a:r>
              <a:rPr lang="en-US" sz="2000" dirty="0" smtClean="0">
                <a:solidFill>
                  <a:schemeClr val="tx1"/>
                </a:solidFill>
              </a:rPr>
              <a:t>, </a:t>
            </a:r>
            <a:r>
              <a:rPr lang="en-US" sz="2000" i="1" dirty="0" smtClean="0">
                <a:solidFill>
                  <a:schemeClr val="tx1"/>
                </a:solidFill>
              </a:rPr>
              <a:t>L</a:t>
            </a:r>
            <a:r>
              <a:rPr lang="en-US" sz="2000" i="1" baseline="-25000" dirty="0" smtClean="0">
                <a:solidFill>
                  <a:schemeClr val="tx1"/>
                </a:solidFill>
              </a:rPr>
              <a:t>3</a:t>
            </a:r>
            <a:r>
              <a:rPr lang="en-US" sz="2000" dirty="0" smtClean="0">
                <a:solidFill>
                  <a:schemeClr val="tx1"/>
                </a:solidFill>
              </a:rPr>
              <a:t> intensity ratio is not 3:2)</a:t>
            </a:r>
          </a:p>
        </p:txBody>
      </p:sp>
      <p:sp>
        <p:nvSpPr>
          <p:cNvPr id="44" name="Rounded Rectangle 43"/>
          <p:cNvSpPr/>
          <p:nvPr/>
        </p:nvSpPr>
        <p:spPr>
          <a:xfrm>
            <a:off x="4867366" y="2914652"/>
            <a:ext cx="3530602" cy="74582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Experiment shows more structure (</a:t>
            </a:r>
            <a:r>
              <a:rPr lang="en-US" sz="2000" dirty="0" err="1" smtClean="0">
                <a:solidFill>
                  <a:schemeClr val="tx1"/>
                </a:solidFill>
              </a:rPr>
              <a:t>multiplets</a:t>
            </a:r>
            <a:r>
              <a:rPr lang="en-US" sz="2000" dirty="0" smtClean="0">
                <a:solidFill>
                  <a:schemeClr val="tx1"/>
                </a:solidFill>
              </a:rPr>
              <a:t>) than DOS</a:t>
            </a:r>
          </a:p>
        </p:txBody>
      </p:sp>
    </p:spTree>
    <p:extLst>
      <p:ext uri="{BB962C8B-B14F-4D97-AF65-F5344CB8AC3E}">
        <p14:creationId xmlns:p14="http://schemas.microsoft.com/office/powerpoint/2010/main" val="195042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Challenges in solid state </a:t>
            </a:r>
            <a:r>
              <a:rPr lang="en-US" sz="2400" dirty="0" smtClean="0"/>
              <a:t>physics / chemistry</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0" name="Picture 9" descr="Haverkort_16.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2000" y="1220536"/>
            <a:ext cx="7920000" cy="3554664"/>
          </a:xfrm>
          <a:prstGeom prst="rect">
            <a:avLst/>
          </a:prstGeom>
        </p:spPr>
      </p:pic>
      <p:sp>
        <p:nvSpPr>
          <p:cNvPr id="11" name="Oval 10"/>
          <p:cNvSpPr/>
          <p:nvPr/>
        </p:nvSpPr>
        <p:spPr>
          <a:xfrm>
            <a:off x="2007561" y="2487930"/>
            <a:ext cx="4328093" cy="2287269"/>
          </a:xfrm>
          <a:prstGeom prst="ellipse">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ounded Rectangle 12"/>
          <p:cNvSpPr/>
          <p:nvPr/>
        </p:nvSpPr>
        <p:spPr>
          <a:xfrm>
            <a:off x="358000" y="4847868"/>
            <a:ext cx="6157100" cy="448032"/>
          </a:xfrm>
          <a:prstGeom prst="roundRect">
            <a:avLst>
              <a:gd name="adj" fmla="val 3311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Important for technology</a:t>
            </a:r>
          </a:p>
          <a:p>
            <a:pPr algn="ct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sp>
        <p:nvSpPr>
          <p:cNvPr id="14" name="Rounded Rectangle 13"/>
          <p:cNvSpPr/>
          <p:nvPr/>
        </p:nvSpPr>
        <p:spPr>
          <a:xfrm>
            <a:off x="358000" y="5397500"/>
            <a:ext cx="6157100" cy="448032"/>
          </a:xfrm>
          <a:prstGeom prst="roundRect">
            <a:avLst>
              <a:gd name="adj" fmla="val 3311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Important in biochemistry (active centers of enzymes)</a:t>
            </a:r>
          </a:p>
          <a:p>
            <a:pPr algn="ct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sp>
        <p:nvSpPr>
          <p:cNvPr id="15" name="Rounded Rectangle 14"/>
          <p:cNvSpPr/>
          <p:nvPr/>
        </p:nvSpPr>
        <p:spPr>
          <a:xfrm>
            <a:off x="358000" y="5955768"/>
            <a:ext cx="6157100" cy="448032"/>
          </a:xfrm>
          <a:prstGeom prst="roundRect">
            <a:avLst>
              <a:gd name="adj" fmla="val 3311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Often open shell systems, involved to understand</a:t>
            </a:r>
          </a:p>
          <a:p>
            <a:pPr algn="ct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spTree>
    <p:extLst>
      <p:ext uri="{BB962C8B-B14F-4D97-AF65-F5344CB8AC3E}">
        <p14:creationId xmlns:p14="http://schemas.microsoft.com/office/powerpoint/2010/main" val="61954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5660" y="1133780"/>
            <a:ext cx="5006340" cy="526923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ectangle 3"/>
          <p:cNvSpPr/>
          <p:nvPr/>
        </p:nvSpPr>
        <p:spPr>
          <a:xfrm>
            <a:off x="2974975" y="2895600"/>
            <a:ext cx="479425" cy="3848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0" name="Group 29"/>
          <p:cNvGrpSpPr/>
          <p:nvPr/>
        </p:nvGrpSpPr>
        <p:grpSpPr>
          <a:xfrm>
            <a:off x="-99908" y="2525441"/>
            <a:ext cx="2561994" cy="3662127"/>
            <a:chOff x="-99908" y="2525441"/>
            <a:chExt cx="2561994" cy="3662127"/>
          </a:xfrm>
        </p:grpSpPr>
        <p:sp>
          <p:nvSpPr>
            <p:cNvPr id="31" name="Pie 30"/>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32" name="Straight Connector 3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34" name="Arc 33"/>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35" name="Straight Connector 34"/>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43"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50" name="TextBox 49"/>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52" name="Straight Arrow Connector 51"/>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20" name="Rounded Rectangle 19"/>
          <p:cNvSpPr/>
          <p:nvPr/>
        </p:nvSpPr>
        <p:spPr>
          <a:xfrm>
            <a:off x="4851398" y="1235380"/>
            <a:ext cx="3530602" cy="74582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Experiment is sharper than LDA empty density of states</a:t>
            </a:r>
          </a:p>
        </p:txBody>
      </p:sp>
      <p:sp>
        <p:nvSpPr>
          <p:cNvPr id="21" name="Rounded Rectangle 20"/>
          <p:cNvSpPr/>
          <p:nvPr/>
        </p:nvSpPr>
        <p:spPr>
          <a:xfrm>
            <a:off x="4867366" y="2068500"/>
            <a:ext cx="3530602" cy="74582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Branching ratio (</a:t>
            </a:r>
            <a:r>
              <a:rPr lang="en-US" sz="2000" i="1" dirty="0" smtClean="0">
                <a:solidFill>
                  <a:schemeClr val="tx1"/>
                </a:solidFill>
              </a:rPr>
              <a:t>L</a:t>
            </a:r>
            <a:r>
              <a:rPr lang="en-US" sz="2000" i="1" baseline="-25000" dirty="0" smtClean="0">
                <a:solidFill>
                  <a:schemeClr val="tx1"/>
                </a:solidFill>
              </a:rPr>
              <a:t>2</a:t>
            </a:r>
            <a:r>
              <a:rPr lang="en-US" sz="2000" dirty="0" smtClean="0">
                <a:solidFill>
                  <a:schemeClr val="tx1"/>
                </a:solidFill>
              </a:rPr>
              <a:t>, </a:t>
            </a:r>
            <a:r>
              <a:rPr lang="en-US" sz="2000" i="1" dirty="0" smtClean="0">
                <a:solidFill>
                  <a:schemeClr val="tx1"/>
                </a:solidFill>
              </a:rPr>
              <a:t>L</a:t>
            </a:r>
            <a:r>
              <a:rPr lang="en-US" sz="2000" i="1" baseline="-25000" dirty="0" smtClean="0">
                <a:solidFill>
                  <a:schemeClr val="tx1"/>
                </a:solidFill>
              </a:rPr>
              <a:t>3</a:t>
            </a:r>
            <a:r>
              <a:rPr lang="en-US" sz="2000" dirty="0" smtClean="0">
                <a:solidFill>
                  <a:schemeClr val="tx1"/>
                </a:solidFill>
              </a:rPr>
              <a:t> intensity ratio is not 3:2)</a:t>
            </a:r>
          </a:p>
        </p:txBody>
      </p:sp>
      <p:sp>
        <p:nvSpPr>
          <p:cNvPr id="22" name="Rounded Rectangle 21"/>
          <p:cNvSpPr/>
          <p:nvPr/>
        </p:nvSpPr>
        <p:spPr>
          <a:xfrm>
            <a:off x="4867366" y="2914652"/>
            <a:ext cx="3530602" cy="745820"/>
          </a:xfrm>
          <a:prstGeom prst="roundRect">
            <a:avLst>
              <a:gd name="adj" fmla="val 1237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Experiment shows more structure (</a:t>
            </a:r>
            <a:r>
              <a:rPr lang="en-US" sz="2000" dirty="0" err="1" smtClean="0">
                <a:solidFill>
                  <a:schemeClr val="tx1"/>
                </a:solidFill>
              </a:rPr>
              <a:t>multiplets</a:t>
            </a:r>
            <a:r>
              <a:rPr lang="en-US" sz="2000" dirty="0" smtClean="0">
                <a:solidFill>
                  <a:schemeClr val="tx1"/>
                </a:solidFill>
              </a:rPr>
              <a:t>) than DOS</a:t>
            </a:r>
          </a:p>
        </p:txBody>
      </p:sp>
    </p:spTree>
    <p:extLst>
      <p:ext uri="{BB962C8B-B14F-4D97-AF65-F5344CB8AC3E}">
        <p14:creationId xmlns:p14="http://schemas.microsoft.com/office/powerpoint/2010/main" val="3203415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In LDA </a:t>
            </a:r>
            <a:r>
              <a:rPr lang="en-US" sz="2400" dirty="0" err="1" smtClean="0"/>
              <a:t>NiO</a:t>
            </a:r>
            <a:r>
              <a:rPr lang="en-US" sz="2400" dirty="0" smtClean="0"/>
              <a:t> is a metal: </a:t>
            </a:r>
            <a:r>
              <a:rPr lang="en-US" sz="2400" dirty="0"/>
              <a:t>E</a:t>
            </a:r>
            <a:r>
              <a:rPr lang="en-US" sz="2400" dirty="0" smtClean="0"/>
              <a:t>xperimentally it is a good insulator</a:t>
            </a:r>
            <a:endParaRPr lang="en-US" sz="2400" dirty="0"/>
          </a:p>
        </p:txBody>
      </p:sp>
      <p:pic>
        <p:nvPicPr>
          <p:cNvPr id="2" name="Picture 1"/>
          <p:cNvPicPr>
            <a:picLocks noChangeAspect="1"/>
          </p:cNvPicPr>
          <p:nvPr/>
        </p:nvPicPr>
        <p:blipFill>
          <a:blip r:embed="rId3"/>
          <a:stretch>
            <a:fillRect/>
          </a:stretch>
        </p:blipFill>
        <p:spPr>
          <a:xfrm>
            <a:off x="310608" y="1140758"/>
            <a:ext cx="4000115" cy="5247342"/>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0723" y="3041782"/>
            <a:ext cx="4515740" cy="3346318"/>
          </a:xfrm>
          <a:prstGeom prst="rect">
            <a:avLst/>
          </a:prstGeom>
        </p:spPr>
      </p:pic>
      <p:sp>
        <p:nvSpPr>
          <p:cNvPr id="5" name="TextBox 4"/>
          <p:cNvSpPr txBox="1"/>
          <p:nvPr/>
        </p:nvSpPr>
        <p:spPr>
          <a:xfrm>
            <a:off x="4310723" y="1321995"/>
            <a:ext cx="3741379" cy="369332"/>
          </a:xfrm>
          <a:prstGeom prst="rect">
            <a:avLst/>
          </a:prstGeom>
          <a:noFill/>
        </p:spPr>
        <p:txBody>
          <a:bodyPr wrap="none" rtlCol="0">
            <a:spAutoFit/>
          </a:bodyPr>
          <a:lstStyle/>
          <a:p>
            <a:r>
              <a:rPr lang="en-US" dirty="0" smtClean="0"/>
              <a:t>F. J. Morin, Phys. Rev. </a:t>
            </a:r>
            <a:r>
              <a:rPr lang="en-US" b="1" dirty="0" smtClean="0"/>
              <a:t>93</a:t>
            </a:r>
            <a:r>
              <a:rPr lang="en-US" dirty="0" smtClean="0"/>
              <a:t>, 1199 (1954)</a:t>
            </a:r>
            <a:endParaRPr lang="en-US" dirty="0"/>
          </a:p>
        </p:txBody>
      </p:sp>
      <p:sp>
        <p:nvSpPr>
          <p:cNvPr id="8" name="TextBox 7"/>
          <p:cNvSpPr txBox="1"/>
          <p:nvPr/>
        </p:nvSpPr>
        <p:spPr>
          <a:xfrm>
            <a:off x="5420113" y="2216635"/>
            <a:ext cx="3111887" cy="646331"/>
          </a:xfrm>
          <a:prstGeom prst="rect">
            <a:avLst/>
          </a:prstGeom>
          <a:noFill/>
        </p:spPr>
        <p:txBody>
          <a:bodyPr wrap="none" rtlCol="0">
            <a:spAutoFit/>
          </a:bodyPr>
          <a:lstStyle/>
          <a:p>
            <a:r>
              <a:rPr lang="en-US" dirty="0" smtClean="0"/>
              <a:t>R. Newman and R. M. </a:t>
            </a:r>
            <a:r>
              <a:rPr lang="en-US" dirty="0" err="1" smtClean="0"/>
              <a:t>Chrenko</a:t>
            </a:r>
            <a:r>
              <a:rPr lang="en-US" dirty="0" smtClean="0"/>
              <a:t>,</a:t>
            </a:r>
          </a:p>
          <a:p>
            <a:r>
              <a:rPr lang="en-US" dirty="0" smtClean="0"/>
              <a:t>Phys. Rev </a:t>
            </a:r>
            <a:r>
              <a:rPr lang="en-US" b="1" dirty="0" smtClean="0"/>
              <a:t>114</a:t>
            </a:r>
            <a:r>
              <a:rPr lang="en-US" dirty="0" smtClean="0"/>
              <a:t> 1507 (1959)</a:t>
            </a:r>
            <a:endParaRPr lang="en-US" dirty="0"/>
          </a:p>
        </p:txBody>
      </p:sp>
      <p:sp>
        <p:nvSpPr>
          <p:cNvPr id="9" name="Rounded Rectangle 8"/>
          <p:cNvSpPr/>
          <p:nvPr/>
        </p:nvSpPr>
        <p:spPr>
          <a:xfrm>
            <a:off x="1758113" y="2621070"/>
            <a:ext cx="2552610" cy="84142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rgbClr val="FF0000"/>
                </a:solidFill>
              </a:rPr>
              <a:t>Room temperature</a:t>
            </a:r>
          </a:p>
          <a:p>
            <a:pPr algn="ctr"/>
            <a:r>
              <a:rPr lang="en-US" sz="2000" dirty="0" smtClean="0">
                <a:solidFill>
                  <a:srgbClr val="FF0000"/>
                </a:solidFill>
                <a:latin typeface="Symbol" charset="2"/>
                <a:cs typeface="Symbol" charset="2"/>
              </a:rPr>
              <a:t>r</a:t>
            </a:r>
            <a:r>
              <a:rPr lang="en-US" sz="2000" dirty="0" smtClean="0">
                <a:solidFill>
                  <a:srgbClr val="FF0000"/>
                </a:solidFill>
              </a:rPr>
              <a:t>~10</a:t>
            </a:r>
            <a:r>
              <a:rPr lang="en-US" sz="2000" baseline="30000" dirty="0" smtClean="0">
                <a:solidFill>
                  <a:srgbClr val="FF0000"/>
                </a:solidFill>
              </a:rPr>
              <a:t>5</a:t>
            </a:r>
            <a:r>
              <a:rPr lang="en-US" sz="2000" dirty="0" smtClean="0">
                <a:solidFill>
                  <a:srgbClr val="FF0000"/>
                </a:solidFill>
              </a:rPr>
              <a:t> </a:t>
            </a:r>
            <a:r>
              <a:rPr lang="en-US" sz="2000" dirty="0" smtClean="0">
                <a:solidFill>
                  <a:srgbClr val="FF0000"/>
                </a:solidFill>
                <a:latin typeface="Symbol" charset="2"/>
                <a:cs typeface="Symbol" charset="2"/>
              </a:rPr>
              <a:t>O</a:t>
            </a:r>
            <a:r>
              <a:rPr lang="en-US" sz="2000" dirty="0" smtClean="0">
                <a:solidFill>
                  <a:srgbClr val="FF0000"/>
                </a:solidFill>
              </a:rPr>
              <a:t> cm</a:t>
            </a:r>
          </a:p>
          <a:p>
            <a:pPr marL="342900" indent="-342900" algn="ctr">
              <a:buFont typeface="Arial"/>
              <a:buChar char="•"/>
            </a:pPr>
            <a:endParaRPr lang="en-US" sz="2400" dirty="0">
              <a:solidFill>
                <a:schemeClr val="tx1"/>
              </a:solidFill>
            </a:endParaRPr>
          </a:p>
        </p:txBody>
      </p:sp>
      <p:sp>
        <p:nvSpPr>
          <p:cNvPr id="10" name="Rounded Rectangle 9"/>
          <p:cNvSpPr/>
          <p:nvPr/>
        </p:nvSpPr>
        <p:spPr>
          <a:xfrm>
            <a:off x="5413380" y="5510078"/>
            <a:ext cx="1518622" cy="878022"/>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rgbClr val="FF0000"/>
                </a:solidFill>
              </a:rPr>
              <a:t>Optical-gap</a:t>
            </a:r>
          </a:p>
          <a:p>
            <a:pPr algn="ctr"/>
            <a:r>
              <a:rPr lang="en-US" sz="2000" dirty="0" smtClean="0">
                <a:solidFill>
                  <a:srgbClr val="FF0000"/>
                </a:solidFill>
              </a:rPr>
              <a:t>3.5 – 4.0 </a:t>
            </a:r>
            <a:r>
              <a:rPr lang="en-US" sz="2000" dirty="0" err="1" smtClean="0">
                <a:solidFill>
                  <a:srgbClr val="FF0000"/>
                </a:solidFill>
              </a:rPr>
              <a:t>eV</a:t>
            </a:r>
            <a:endParaRPr lang="en-US" sz="2000" dirty="0" smtClean="0">
              <a:solidFill>
                <a:srgbClr val="FF0000"/>
              </a:solidFill>
            </a:endParaRPr>
          </a:p>
        </p:txBody>
      </p:sp>
      <p:sp>
        <p:nvSpPr>
          <p:cNvPr id="4" name="TextBox 3"/>
          <p:cNvSpPr txBox="1"/>
          <p:nvPr/>
        </p:nvSpPr>
        <p:spPr>
          <a:xfrm rot="16200000">
            <a:off x="-856225" y="3667034"/>
            <a:ext cx="2374305" cy="369332"/>
          </a:xfrm>
          <a:prstGeom prst="rect">
            <a:avLst/>
          </a:prstGeom>
          <a:solidFill>
            <a:schemeClr val="bg1"/>
          </a:solidFill>
        </p:spPr>
        <p:txBody>
          <a:bodyPr wrap="none" rtlCol="0">
            <a:spAutoFit/>
          </a:bodyPr>
          <a:lstStyle/>
          <a:p>
            <a:r>
              <a:rPr lang="en-US" dirty="0" smtClean="0"/>
              <a:t>Conductivity (</a:t>
            </a:r>
            <a:r>
              <a:rPr lang="en-US" dirty="0" smtClean="0">
                <a:latin typeface="Symbol" charset="2"/>
                <a:cs typeface="Symbol" charset="2"/>
              </a:rPr>
              <a:t>W</a:t>
            </a:r>
            <a:r>
              <a:rPr lang="en-US" baseline="30000" dirty="0"/>
              <a:t>-1</a:t>
            </a:r>
            <a:r>
              <a:rPr lang="en-US" dirty="0" smtClean="0"/>
              <a:t> cm</a:t>
            </a:r>
            <a:r>
              <a:rPr lang="en-US" baseline="30000" dirty="0" smtClean="0"/>
              <a:t>-1</a:t>
            </a:r>
            <a:r>
              <a:rPr lang="en-US" dirty="0" smtClean="0"/>
              <a:t>)</a:t>
            </a:r>
            <a:endParaRPr lang="en-US" dirty="0"/>
          </a:p>
        </p:txBody>
      </p:sp>
      <p:sp>
        <p:nvSpPr>
          <p:cNvPr id="11" name="TextBox 10"/>
          <p:cNvSpPr txBox="1"/>
          <p:nvPr/>
        </p:nvSpPr>
        <p:spPr>
          <a:xfrm>
            <a:off x="1615556" y="6139708"/>
            <a:ext cx="1605164" cy="369332"/>
          </a:xfrm>
          <a:prstGeom prst="rect">
            <a:avLst/>
          </a:prstGeom>
          <a:solidFill>
            <a:srgbClr val="FFFFFF"/>
          </a:solidFill>
        </p:spPr>
        <p:txBody>
          <a:bodyPr wrap="none" rtlCol="0">
            <a:spAutoFit/>
          </a:bodyPr>
          <a:lstStyle/>
          <a:p>
            <a:r>
              <a:rPr lang="en-US" dirty="0" smtClean="0"/>
              <a:t>Temperature</a:t>
            </a:r>
            <a:r>
              <a:rPr lang="en-US" baseline="30000" dirty="0" smtClean="0"/>
              <a:t>-1</a:t>
            </a:r>
            <a:endParaRPr lang="en-US" baseline="300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4020570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Mott-Hubbard insulator</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Wien_03 (dragged).pdf"/>
          <p:cNvPicPr>
            <a:picLocks noChangeAspect="1"/>
          </p:cNvPicPr>
          <p:nvPr/>
        </p:nvPicPr>
        <p:blipFill rotWithShape="1">
          <a:blip r:embed="rId3" cstate="screen">
            <a:extLst>
              <a:ext uri="{28A0092B-C50C-407E-A947-70E740481C1C}">
                <a14:useLocalDpi xmlns:a14="http://schemas.microsoft.com/office/drawing/2010/main"/>
              </a:ext>
            </a:extLst>
          </a:blip>
          <a:srcRect t="15933" b="43448"/>
          <a:stretch/>
        </p:blipFill>
        <p:spPr>
          <a:xfrm>
            <a:off x="0" y="1340556"/>
            <a:ext cx="9144000" cy="2624666"/>
          </a:xfrm>
          <a:prstGeom prst="rect">
            <a:avLst/>
          </a:prstGeom>
        </p:spPr>
      </p:pic>
      <p:sp>
        <p:nvSpPr>
          <p:cNvPr id="5" name="Rounded Rectangle 4"/>
          <p:cNvSpPr/>
          <p:nvPr/>
        </p:nvSpPr>
        <p:spPr>
          <a:xfrm>
            <a:off x="6307667" y="4080568"/>
            <a:ext cx="2328333" cy="844209"/>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Energy gain W</a:t>
            </a:r>
          </a:p>
          <a:p>
            <a:pPr algn="ctr"/>
            <a:r>
              <a:rPr lang="en-US" sz="2000" dirty="0" smtClean="0">
                <a:solidFill>
                  <a:schemeClr val="tx1"/>
                </a:solidFill>
              </a:rPr>
              <a:t>Energy cost U</a:t>
            </a:r>
          </a:p>
          <a:p>
            <a:pPr marL="342900" indent="-342900" algn="ctr">
              <a:buFont typeface="Arial"/>
              <a:buChar char="•"/>
            </a:pPr>
            <a:endParaRPr lang="en-US" sz="2400" dirty="0">
              <a:solidFill>
                <a:schemeClr val="tx1"/>
              </a:solidFill>
            </a:endParaRPr>
          </a:p>
        </p:txBody>
      </p:sp>
      <p:sp>
        <p:nvSpPr>
          <p:cNvPr id="8" name="Rounded Rectangle 7"/>
          <p:cNvSpPr/>
          <p:nvPr/>
        </p:nvSpPr>
        <p:spPr>
          <a:xfrm>
            <a:off x="612000" y="4080568"/>
            <a:ext cx="4806667" cy="844209"/>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Difference between anti-ferromagnetic Neel order and spin-singlet configurations</a:t>
            </a:r>
          </a:p>
          <a:p>
            <a:pPr marL="342900" indent="-342900" algn="ctr">
              <a:buFont typeface="Arial"/>
              <a:buChar char="•"/>
            </a:pPr>
            <a:endParaRPr lang="en-US" sz="2400" dirty="0">
              <a:solidFill>
                <a:schemeClr val="tx1"/>
              </a:solidFill>
            </a:endParaRPr>
          </a:p>
        </p:txBody>
      </p:sp>
      <p:grpSp>
        <p:nvGrpSpPr>
          <p:cNvPr id="17" name="Group 16"/>
          <p:cNvGrpSpPr/>
          <p:nvPr/>
        </p:nvGrpSpPr>
        <p:grpSpPr>
          <a:xfrm>
            <a:off x="612000" y="5161423"/>
            <a:ext cx="4806667" cy="1024094"/>
            <a:chOff x="612000" y="5161423"/>
            <a:chExt cx="4806667" cy="1024094"/>
          </a:xfrm>
        </p:grpSpPr>
        <p:sp>
          <p:nvSpPr>
            <p:cNvPr id="3" name="Up Arrow 2"/>
            <p:cNvSpPr/>
            <p:nvPr/>
          </p:nvSpPr>
          <p:spPr>
            <a:xfrm>
              <a:off x="612000" y="5229698"/>
              <a:ext cx="491939" cy="95581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Up Arrow 8"/>
            <p:cNvSpPr/>
            <p:nvPr/>
          </p:nvSpPr>
          <p:spPr>
            <a:xfrm flipV="1">
              <a:off x="1181612" y="5229697"/>
              <a:ext cx="491939" cy="95581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Up Arrow 9"/>
            <p:cNvSpPr/>
            <p:nvPr/>
          </p:nvSpPr>
          <p:spPr>
            <a:xfrm>
              <a:off x="2728001" y="5229697"/>
              <a:ext cx="491939" cy="95581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Up Arrow 10"/>
            <p:cNvSpPr/>
            <p:nvPr/>
          </p:nvSpPr>
          <p:spPr>
            <a:xfrm flipV="1">
              <a:off x="3297612" y="5229696"/>
              <a:ext cx="491939" cy="95581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Up Arrow 11"/>
            <p:cNvSpPr/>
            <p:nvPr/>
          </p:nvSpPr>
          <p:spPr>
            <a:xfrm>
              <a:off x="4926728" y="5229694"/>
              <a:ext cx="491939" cy="95581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Up Arrow 12"/>
            <p:cNvSpPr/>
            <p:nvPr/>
          </p:nvSpPr>
          <p:spPr>
            <a:xfrm flipV="1">
              <a:off x="4357116" y="5229696"/>
              <a:ext cx="491939" cy="955819"/>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789551" y="5612022"/>
              <a:ext cx="567565" cy="19116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1755481" y="5161423"/>
              <a:ext cx="973531" cy="923330"/>
            </a:xfrm>
            <a:prstGeom prst="rect">
              <a:avLst/>
            </a:prstGeom>
            <a:noFill/>
          </p:spPr>
          <p:txBody>
            <a:bodyPr wrap="none" lIns="91440" tIns="45720" rIns="91440" bIns="45720">
              <a:spAutoFit/>
            </a:bodyPr>
            <a:lstStyle/>
            <a:p>
              <a:pPr algn="ctr"/>
              <a:r>
                <a:rPr lang="en-US" sz="54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vs.</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864991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Mott-Hubbard insulator</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Wien_03 (dragged).pdf"/>
          <p:cNvPicPr>
            <a:picLocks noChangeAspect="1"/>
          </p:cNvPicPr>
          <p:nvPr/>
        </p:nvPicPr>
        <p:blipFill rotWithShape="1">
          <a:blip r:embed="rId3" cstate="screen">
            <a:extLst>
              <a:ext uri="{28A0092B-C50C-407E-A947-70E740481C1C}">
                <a14:useLocalDpi xmlns:a14="http://schemas.microsoft.com/office/drawing/2010/main"/>
              </a:ext>
            </a:extLst>
          </a:blip>
          <a:srcRect t="15933" b="43448"/>
          <a:stretch/>
        </p:blipFill>
        <p:spPr>
          <a:xfrm>
            <a:off x="0" y="1340556"/>
            <a:ext cx="9144000" cy="2624666"/>
          </a:xfrm>
          <a:prstGeom prst="rect">
            <a:avLst/>
          </a:prstGeom>
        </p:spPr>
      </p:pic>
      <p:sp>
        <p:nvSpPr>
          <p:cNvPr id="5" name="Rounded Rectangle 4"/>
          <p:cNvSpPr/>
          <p:nvPr/>
        </p:nvSpPr>
        <p:spPr>
          <a:xfrm>
            <a:off x="2551449" y="4459109"/>
            <a:ext cx="3860970" cy="1389958"/>
          </a:xfrm>
          <a:prstGeom prst="roundRect">
            <a:avLst>
              <a:gd name="adj" fmla="val 1508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Keep all correlations on a single central site – use a (dynamical) mean-field approximation for the rest of the solid</a:t>
            </a:r>
            <a:r>
              <a:rPr lang="en-US" sz="2000" dirty="0">
                <a:solidFill>
                  <a:schemeClr val="tx1"/>
                </a:solidFill>
              </a:rPr>
              <a:t>.</a:t>
            </a:r>
            <a:endParaRPr lang="en-US" sz="2000" dirty="0" smtClean="0">
              <a:solidFill>
                <a:schemeClr val="tx1"/>
              </a:solidFill>
            </a:endParaRPr>
          </a:p>
        </p:txBody>
      </p:sp>
      <p:sp>
        <p:nvSpPr>
          <p:cNvPr id="4" name="Rectangle 3"/>
          <p:cNvSpPr/>
          <p:nvPr/>
        </p:nvSpPr>
        <p:spPr>
          <a:xfrm>
            <a:off x="3163000" y="1477530"/>
            <a:ext cx="659467" cy="2487692"/>
          </a:xfrm>
          <a:prstGeom prst="rect">
            <a:avLst/>
          </a:prstGeom>
          <a:solidFill>
            <a:schemeClr val="tx1">
              <a:alpha val="44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8" name="Rectangle 17"/>
          <p:cNvSpPr/>
          <p:nvPr/>
        </p:nvSpPr>
        <p:spPr>
          <a:xfrm>
            <a:off x="4481934" y="1477530"/>
            <a:ext cx="1184598" cy="2487692"/>
          </a:xfrm>
          <a:prstGeom prst="rect">
            <a:avLst/>
          </a:prstGeom>
          <a:solidFill>
            <a:schemeClr val="tx1">
              <a:alpha val="44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9" name="Rectangle 18"/>
          <p:cNvSpPr/>
          <p:nvPr/>
        </p:nvSpPr>
        <p:spPr>
          <a:xfrm>
            <a:off x="3822467" y="1477530"/>
            <a:ext cx="659467" cy="586128"/>
          </a:xfrm>
          <a:prstGeom prst="rect">
            <a:avLst/>
          </a:prstGeom>
          <a:solidFill>
            <a:schemeClr val="tx1">
              <a:alpha val="44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0" name="Rectangle 19"/>
          <p:cNvSpPr/>
          <p:nvPr/>
        </p:nvSpPr>
        <p:spPr>
          <a:xfrm>
            <a:off x="3822467" y="2637574"/>
            <a:ext cx="659467" cy="1327647"/>
          </a:xfrm>
          <a:prstGeom prst="rect">
            <a:avLst/>
          </a:prstGeom>
          <a:solidFill>
            <a:schemeClr val="tx1">
              <a:alpha val="44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724856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ESU0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correlations in the </a:t>
            </a:r>
            <a:r>
              <a:rPr lang="en-US" sz="2400" i="1" dirty="0"/>
              <a:t>d</a:t>
            </a:r>
            <a:r>
              <a:rPr lang="en-US" sz="2400" dirty="0"/>
              <a:t>-shell</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8" name="Group 7"/>
          <p:cNvGrpSpPr/>
          <p:nvPr/>
        </p:nvGrpSpPr>
        <p:grpSpPr>
          <a:xfrm>
            <a:off x="-99908" y="1763832"/>
            <a:ext cx="2561994" cy="4423734"/>
            <a:chOff x="-99908" y="1763832"/>
            <a:chExt cx="2561994" cy="4423734"/>
          </a:xfrm>
        </p:grpSpPr>
        <p:cxnSp>
          <p:nvCxnSpPr>
            <p:cNvPr id="9" name="Straight Connector 8"/>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8" name="Straight Connector 17"/>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19" name="Pie 18"/>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Arc 19"/>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Tree>
    <p:extLst>
      <p:ext uri="{BB962C8B-B14F-4D97-AF65-F5344CB8AC3E}">
        <p14:creationId xmlns:p14="http://schemas.microsoft.com/office/powerpoint/2010/main" val="27024520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02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21" name="Group 20"/>
          <p:cNvGrpSpPr/>
          <p:nvPr/>
        </p:nvGrpSpPr>
        <p:grpSpPr>
          <a:xfrm>
            <a:off x="-99908" y="1763832"/>
            <a:ext cx="2561994" cy="4423734"/>
            <a:chOff x="-99908" y="1763832"/>
            <a:chExt cx="2561994" cy="4423734"/>
          </a:xfrm>
        </p:grpSpPr>
        <p:cxnSp>
          <p:nvCxnSpPr>
            <p:cNvPr id="22" name="Straight Connector 2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31" name="Straight Connector 30"/>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32" name="Pie 31"/>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Arc 32"/>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Tree>
    <p:extLst>
      <p:ext uri="{BB962C8B-B14F-4D97-AF65-F5344CB8AC3E}">
        <p14:creationId xmlns:p14="http://schemas.microsoft.com/office/powerpoint/2010/main" val="35108939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05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5" name="Group 4"/>
          <p:cNvGrpSpPr/>
          <p:nvPr/>
        </p:nvGrpSpPr>
        <p:grpSpPr>
          <a:xfrm>
            <a:off x="-99908" y="1763832"/>
            <a:ext cx="2561994" cy="4423734"/>
            <a:chOff x="-99908" y="1763832"/>
            <a:chExt cx="2561994" cy="4423734"/>
          </a:xfrm>
        </p:grpSpPr>
        <p:cxnSp>
          <p:nvCxnSpPr>
            <p:cNvPr id="8" name="Straight Connector 7"/>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7" name="Straight Connector 16"/>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18" name="Pie 17"/>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Arc 18"/>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Tree>
    <p:extLst>
      <p:ext uri="{BB962C8B-B14F-4D97-AF65-F5344CB8AC3E}">
        <p14:creationId xmlns:p14="http://schemas.microsoft.com/office/powerpoint/2010/main" val="2818980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07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5" name="Group 4"/>
          <p:cNvGrpSpPr/>
          <p:nvPr/>
        </p:nvGrpSpPr>
        <p:grpSpPr>
          <a:xfrm>
            <a:off x="-99908" y="1763832"/>
            <a:ext cx="2561994" cy="4423734"/>
            <a:chOff x="-99908" y="1763832"/>
            <a:chExt cx="2561994" cy="4423734"/>
          </a:xfrm>
        </p:grpSpPr>
        <p:cxnSp>
          <p:nvCxnSpPr>
            <p:cNvPr id="8" name="Straight Connector 7"/>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7" name="Straight Connector 16"/>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18" name="Pie 17"/>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Arc 18"/>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Tree>
    <p:extLst>
      <p:ext uri="{BB962C8B-B14F-4D97-AF65-F5344CB8AC3E}">
        <p14:creationId xmlns:p14="http://schemas.microsoft.com/office/powerpoint/2010/main" val="8363446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1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5" name="Group 4"/>
          <p:cNvGrpSpPr/>
          <p:nvPr/>
        </p:nvGrpSpPr>
        <p:grpSpPr>
          <a:xfrm>
            <a:off x="-99908" y="1763832"/>
            <a:ext cx="2561994" cy="4423734"/>
            <a:chOff x="-99908" y="1763832"/>
            <a:chExt cx="2561994" cy="4423734"/>
          </a:xfrm>
        </p:grpSpPr>
        <p:cxnSp>
          <p:nvCxnSpPr>
            <p:cNvPr id="8" name="Straight Connector 7"/>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7" name="Straight Connector 16"/>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18" name="Pie 17"/>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Arc 18"/>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Tree>
    <p:extLst>
      <p:ext uri="{BB962C8B-B14F-4D97-AF65-F5344CB8AC3E}">
        <p14:creationId xmlns:p14="http://schemas.microsoft.com/office/powerpoint/2010/main" val="179601649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12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5" name="Group 4"/>
          <p:cNvGrpSpPr/>
          <p:nvPr/>
        </p:nvGrpSpPr>
        <p:grpSpPr>
          <a:xfrm>
            <a:off x="-99908" y="1763832"/>
            <a:ext cx="2561994" cy="4423734"/>
            <a:chOff x="-99908" y="1763832"/>
            <a:chExt cx="2561994" cy="4423734"/>
          </a:xfrm>
        </p:grpSpPr>
        <p:cxnSp>
          <p:nvCxnSpPr>
            <p:cNvPr id="8" name="Straight Connector 7"/>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7" name="Straight Connector 16"/>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18" name="Pie 17"/>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Arc 18"/>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Tree>
    <p:extLst>
      <p:ext uri="{BB962C8B-B14F-4D97-AF65-F5344CB8AC3E}">
        <p14:creationId xmlns:p14="http://schemas.microsoft.com/office/powerpoint/2010/main" val="35404563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_16.pdf"/>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43953" y="990000"/>
            <a:ext cx="4429864" cy="5406706"/>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Transition metal compounds; a large variety of properties</a:t>
            </a:r>
            <a:endParaRPr lang="en-US" sz="2400" dirty="0">
              <a:solidFill>
                <a:schemeClr val="accent5">
                  <a:lumMod val="40000"/>
                  <a:lumOff val="60000"/>
                </a:schemeClr>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Rounded Rectangle 14"/>
          <p:cNvSpPr/>
          <p:nvPr/>
        </p:nvSpPr>
        <p:spPr>
          <a:xfrm>
            <a:off x="612000" y="1117236"/>
            <a:ext cx="3484235" cy="5337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Metal insulator transitions</a:t>
            </a:r>
          </a:p>
          <a:p>
            <a:pPr marL="342900" indent="-342900" algn="ctr">
              <a:buFont typeface="Arial"/>
              <a:buChar char="•"/>
            </a:pPr>
            <a:endParaRPr lang="en-US" sz="2400" dirty="0">
              <a:solidFill>
                <a:schemeClr val="tx1"/>
              </a:solidFill>
            </a:endParaRPr>
          </a:p>
        </p:txBody>
      </p:sp>
      <p:sp>
        <p:nvSpPr>
          <p:cNvPr id="3" name="TextBox 2"/>
          <p:cNvSpPr txBox="1"/>
          <p:nvPr/>
        </p:nvSpPr>
        <p:spPr>
          <a:xfrm>
            <a:off x="4096235" y="5873486"/>
            <a:ext cx="1566955" cy="523220"/>
          </a:xfrm>
          <a:prstGeom prst="rect">
            <a:avLst/>
          </a:prstGeom>
          <a:noFill/>
        </p:spPr>
        <p:txBody>
          <a:bodyPr wrap="none" rtlCol="0">
            <a:spAutoFit/>
          </a:bodyPr>
          <a:lstStyle/>
          <a:p>
            <a:r>
              <a:rPr lang="en-US" sz="1400" dirty="0" smtClean="0"/>
              <a:t>M. </a:t>
            </a:r>
            <a:r>
              <a:rPr lang="en-US" sz="1400" dirty="0" err="1" smtClean="0"/>
              <a:t>Marezio</a:t>
            </a:r>
            <a:r>
              <a:rPr lang="en-US" sz="1400" dirty="0" smtClean="0"/>
              <a:t> </a:t>
            </a:r>
            <a:r>
              <a:rPr lang="en-US" sz="1400" i="1" dirty="0" smtClean="0"/>
              <a:t>et al</a:t>
            </a:r>
            <a:r>
              <a:rPr lang="en-US" sz="1400" dirty="0" smtClean="0"/>
              <a:t>.,</a:t>
            </a:r>
          </a:p>
          <a:p>
            <a:r>
              <a:rPr lang="en-US" sz="1400" dirty="0" smtClean="0"/>
              <a:t>PRB </a:t>
            </a:r>
            <a:r>
              <a:rPr lang="en-US" sz="1400" b="1" dirty="0" smtClean="0"/>
              <a:t>5</a:t>
            </a:r>
            <a:r>
              <a:rPr lang="en-US" sz="1400" dirty="0" smtClean="0"/>
              <a:t>, 2541 (1972)</a:t>
            </a:r>
            <a:endParaRPr lang="en-US" sz="1400" dirty="0"/>
          </a:p>
        </p:txBody>
      </p:sp>
      <p:sp>
        <p:nvSpPr>
          <p:cNvPr id="8" name="TextBox 7"/>
          <p:cNvSpPr txBox="1"/>
          <p:nvPr/>
        </p:nvSpPr>
        <p:spPr>
          <a:xfrm>
            <a:off x="7150816" y="3055586"/>
            <a:ext cx="1657951" cy="523220"/>
          </a:xfrm>
          <a:prstGeom prst="rect">
            <a:avLst/>
          </a:prstGeom>
          <a:noFill/>
        </p:spPr>
        <p:txBody>
          <a:bodyPr wrap="none" rtlCol="0">
            <a:spAutoFit/>
          </a:bodyPr>
          <a:lstStyle/>
          <a:p>
            <a:r>
              <a:rPr lang="en-US" sz="1400" dirty="0" smtClean="0"/>
              <a:t>P. B. Allen </a:t>
            </a:r>
            <a:r>
              <a:rPr lang="en-US" sz="1400" i="1" dirty="0" smtClean="0"/>
              <a:t>et al</a:t>
            </a:r>
            <a:r>
              <a:rPr lang="en-US" sz="1400" dirty="0" smtClean="0"/>
              <a:t>.,</a:t>
            </a:r>
          </a:p>
          <a:p>
            <a:r>
              <a:rPr lang="en-US" sz="1400" dirty="0" smtClean="0"/>
              <a:t>PRB </a:t>
            </a:r>
            <a:r>
              <a:rPr lang="en-US" sz="1400" b="1" dirty="0" smtClean="0"/>
              <a:t>48</a:t>
            </a:r>
            <a:r>
              <a:rPr lang="en-US" sz="1400" dirty="0" smtClean="0"/>
              <a:t>, 4359 (1993)</a:t>
            </a:r>
            <a:endParaRPr lang="en-US" sz="1400" dirty="0"/>
          </a:p>
        </p:txBody>
      </p:sp>
      <p:sp>
        <p:nvSpPr>
          <p:cNvPr id="4" name="TextBox 3"/>
          <p:cNvSpPr txBox="1"/>
          <p:nvPr/>
        </p:nvSpPr>
        <p:spPr>
          <a:xfrm>
            <a:off x="6464669" y="1178467"/>
            <a:ext cx="546469" cy="369332"/>
          </a:xfrm>
          <a:prstGeom prst="rect">
            <a:avLst/>
          </a:prstGeom>
          <a:noFill/>
        </p:spPr>
        <p:txBody>
          <a:bodyPr wrap="none" rtlCol="0">
            <a:spAutoFit/>
          </a:bodyPr>
          <a:lstStyle/>
          <a:p>
            <a:r>
              <a:rPr lang="en-US" dirty="0" smtClean="0"/>
              <a:t>VO</a:t>
            </a:r>
            <a:r>
              <a:rPr lang="en-US" baseline="-25000" dirty="0" smtClean="0"/>
              <a:t>2</a:t>
            </a:r>
            <a:endParaRPr lang="en-US" dirty="0"/>
          </a:p>
        </p:txBody>
      </p:sp>
      <p:sp>
        <p:nvSpPr>
          <p:cNvPr id="5" name="TextBox 4"/>
          <p:cNvSpPr txBox="1"/>
          <p:nvPr/>
        </p:nvSpPr>
        <p:spPr>
          <a:xfrm rot="16200000">
            <a:off x="3090341" y="3191934"/>
            <a:ext cx="1777500" cy="369332"/>
          </a:xfrm>
          <a:prstGeom prst="rect">
            <a:avLst/>
          </a:prstGeom>
          <a:solidFill>
            <a:schemeClr val="bg1"/>
          </a:solidFill>
        </p:spPr>
        <p:txBody>
          <a:bodyPr wrap="none" rtlCol="0">
            <a:spAutoFit/>
          </a:bodyPr>
          <a:lstStyle/>
          <a:p>
            <a:r>
              <a:rPr lang="en-US" dirty="0" smtClean="0"/>
              <a:t>Resistivity (</a:t>
            </a:r>
            <a:r>
              <a:rPr lang="en-US" dirty="0" err="1" smtClean="0">
                <a:latin typeface="Symbol" charset="2"/>
                <a:cs typeface="Symbol" charset="2"/>
              </a:rPr>
              <a:t>W</a:t>
            </a:r>
            <a:r>
              <a:rPr lang="en-US" dirty="0" err="1" smtClean="0"/>
              <a:t>cm</a:t>
            </a:r>
            <a:r>
              <a:rPr lang="en-US" dirty="0" smtClean="0"/>
              <a:t>)</a:t>
            </a:r>
            <a:endParaRPr lang="en-US" dirty="0"/>
          </a:p>
        </p:txBody>
      </p:sp>
    </p:spTree>
    <p:extLst>
      <p:ext uri="{BB962C8B-B14F-4D97-AF65-F5344CB8AC3E}">
        <p14:creationId xmlns:p14="http://schemas.microsoft.com/office/powerpoint/2010/main" val="36506038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15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5" name="Group 4"/>
          <p:cNvGrpSpPr/>
          <p:nvPr/>
        </p:nvGrpSpPr>
        <p:grpSpPr>
          <a:xfrm>
            <a:off x="-99908" y="1763832"/>
            <a:ext cx="2561994" cy="4423734"/>
            <a:chOff x="-99908" y="1763832"/>
            <a:chExt cx="2561994" cy="4423734"/>
          </a:xfrm>
        </p:grpSpPr>
        <p:cxnSp>
          <p:nvCxnSpPr>
            <p:cNvPr id="8" name="Straight Connector 7"/>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17" name="Straight Connector 16"/>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sp>
          <p:nvSpPr>
            <p:cNvPr id="18" name="Pie 17"/>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Arc 18"/>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Tree>
    <p:extLst>
      <p:ext uri="{BB962C8B-B14F-4D97-AF65-F5344CB8AC3E}">
        <p14:creationId xmlns:p14="http://schemas.microsoft.com/office/powerpoint/2010/main" val="42415761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175.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5" name="Group 4"/>
          <p:cNvGrpSpPr/>
          <p:nvPr/>
        </p:nvGrpSpPr>
        <p:grpSpPr>
          <a:xfrm>
            <a:off x="-112321" y="1763832"/>
            <a:ext cx="2574407" cy="4423734"/>
            <a:chOff x="-112321" y="1763832"/>
            <a:chExt cx="2574407" cy="4423734"/>
          </a:xfrm>
        </p:grpSpPr>
        <p:sp>
          <p:nvSpPr>
            <p:cNvPr id="8" name="Chord 7"/>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Arc 10"/>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Arrow Connector 11"/>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8"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9" name="TextBox 18"/>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0" name="Arc 19"/>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Connector 20"/>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879309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SU200.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1875" y="1211079"/>
            <a:ext cx="4810125" cy="488950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in the </a:t>
            </a:r>
            <a:r>
              <a:rPr lang="en-US" sz="2400" i="1" dirty="0" smtClean="0"/>
              <a:t>d</a:t>
            </a:r>
            <a:r>
              <a:rPr lang="en-US" sz="2400" dirty="0" smtClean="0"/>
              <a:t>-shell</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5" name="Group 4"/>
          <p:cNvGrpSpPr/>
          <p:nvPr/>
        </p:nvGrpSpPr>
        <p:grpSpPr>
          <a:xfrm>
            <a:off x="-112321" y="1763832"/>
            <a:ext cx="2574407" cy="4423734"/>
            <a:chOff x="-112321" y="1763832"/>
            <a:chExt cx="2574407" cy="4423734"/>
          </a:xfrm>
        </p:grpSpPr>
        <p:sp>
          <p:nvSpPr>
            <p:cNvPr id="8" name="Chord 7"/>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Arc 10"/>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Arrow Connector 11"/>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8"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9" name="TextBox 18"/>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0" name="Arc 19"/>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Connector 20"/>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4548595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ectangle 3"/>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8" name="TextBox 7"/>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pic>
        <p:nvPicPr>
          <p:cNvPr id="9" name="Picture 8" descr="Haverkort_16b.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1212" y="4808902"/>
            <a:ext cx="4319997" cy="898646"/>
          </a:xfrm>
          <a:prstGeom prst="rect">
            <a:avLst/>
          </a:prstGeom>
        </p:spPr>
      </p:pic>
      <p:grpSp>
        <p:nvGrpSpPr>
          <p:cNvPr id="10" name="Group 9"/>
          <p:cNvGrpSpPr/>
          <p:nvPr/>
        </p:nvGrpSpPr>
        <p:grpSpPr>
          <a:xfrm>
            <a:off x="-112321" y="1763832"/>
            <a:ext cx="2574407" cy="4423734"/>
            <a:chOff x="-112321" y="1763832"/>
            <a:chExt cx="2574407" cy="4423734"/>
          </a:xfrm>
        </p:grpSpPr>
        <p:sp>
          <p:nvSpPr>
            <p:cNvPr id="11" name="Chord 10"/>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888129" y="50805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3" name="Arc 22"/>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590551" y="2035349"/>
            <a:ext cx="3286335" cy="3829030"/>
            <a:chOff x="590551" y="2035349"/>
            <a:chExt cx="3286335" cy="3829030"/>
          </a:xfrm>
        </p:grpSpPr>
        <p:sp>
          <p:nvSpPr>
            <p:cNvPr id="27" name="Rounded Rectangle 26"/>
            <p:cNvSpPr/>
            <p:nvPr/>
          </p:nvSpPr>
          <p:spPr>
            <a:xfrm>
              <a:off x="1548553" y="2514166"/>
              <a:ext cx="2328333" cy="844209"/>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Core – valence interaction</a:t>
              </a:r>
            </a:p>
            <a:p>
              <a:pPr marL="342900" indent="-342900" algn="ctr">
                <a:buFont typeface="Arial"/>
                <a:buChar char="•"/>
              </a:pPr>
              <a:endParaRPr lang="en-US" sz="2400" dirty="0">
                <a:solidFill>
                  <a:schemeClr val="tx1"/>
                </a:solidFill>
              </a:endParaRPr>
            </a:p>
          </p:txBody>
        </p:sp>
        <p:sp>
          <p:nvSpPr>
            <p:cNvPr id="3" name="Freeform 2"/>
            <p:cNvSpPr/>
            <p:nvPr/>
          </p:nvSpPr>
          <p:spPr>
            <a:xfrm>
              <a:off x="1422400" y="2590800"/>
              <a:ext cx="1290320" cy="926515"/>
            </a:xfrm>
            <a:custGeom>
              <a:avLst/>
              <a:gdLst>
                <a:gd name="connsiteX0" fmla="*/ 0 w 1290320"/>
                <a:gd name="connsiteY0" fmla="*/ 0 h 926515"/>
                <a:gd name="connsiteX1" fmla="*/ 518160 w 1290320"/>
                <a:gd name="connsiteY1" fmla="*/ 904240 h 926515"/>
                <a:gd name="connsiteX2" fmla="*/ 1290320 w 1290320"/>
                <a:gd name="connsiteY2" fmla="*/ 650240 h 926515"/>
              </a:gdLst>
              <a:ahLst/>
              <a:cxnLst>
                <a:cxn ang="0">
                  <a:pos x="connsiteX0" y="connsiteY0"/>
                </a:cxn>
                <a:cxn ang="0">
                  <a:pos x="connsiteX1" y="connsiteY1"/>
                </a:cxn>
                <a:cxn ang="0">
                  <a:pos x="connsiteX2" y="connsiteY2"/>
                </a:cxn>
              </a:cxnLst>
              <a:rect l="l" t="t" r="r" b="b"/>
              <a:pathLst>
                <a:path w="1290320" h="926515">
                  <a:moveTo>
                    <a:pt x="0" y="0"/>
                  </a:moveTo>
                  <a:cubicBezTo>
                    <a:pt x="151553" y="397933"/>
                    <a:pt x="303107" y="795867"/>
                    <a:pt x="518160" y="904240"/>
                  </a:cubicBezTo>
                  <a:cubicBezTo>
                    <a:pt x="733213" y="1012613"/>
                    <a:pt x="1159933" y="692573"/>
                    <a:pt x="1290320" y="65024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6" name="Freeform 25"/>
            <p:cNvSpPr/>
            <p:nvPr/>
          </p:nvSpPr>
          <p:spPr>
            <a:xfrm>
              <a:off x="2008532" y="3281680"/>
              <a:ext cx="683868" cy="1788160"/>
            </a:xfrm>
            <a:custGeom>
              <a:avLst/>
              <a:gdLst>
                <a:gd name="connsiteX0" fmla="*/ 175868 w 683868"/>
                <a:gd name="connsiteY0" fmla="*/ 1788160 h 1788160"/>
                <a:gd name="connsiteX1" fmla="*/ 419708 w 683868"/>
                <a:gd name="connsiteY1" fmla="*/ 1402080 h 1788160"/>
                <a:gd name="connsiteX2" fmla="*/ 3148 w 683868"/>
                <a:gd name="connsiteY2" fmla="*/ 904240 h 1788160"/>
                <a:gd name="connsiteX3" fmla="*/ 683868 w 683868"/>
                <a:gd name="connsiteY3" fmla="*/ 0 h 1788160"/>
              </a:gdLst>
              <a:ahLst/>
              <a:cxnLst>
                <a:cxn ang="0">
                  <a:pos x="connsiteX0" y="connsiteY0"/>
                </a:cxn>
                <a:cxn ang="0">
                  <a:pos x="connsiteX1" y="connsiteY1"/>
                </a:cxn>
                <a:cxn ang="0">
                  <a:pos x="connsiteX2" y="connsiteY2"/>
                </a:cxn>
                <a:cxn ang="0">
                  <a:pos x="connsiteX3" y="connsiteY3"/>
                </a:cxn>
              </a:cxnLst>
              <a:rect l="l" t="t" r="r" b="b"/>
              <a:pathLst>
                <a:path w="683868" h="1788160">
                  <a:moveTo>
                    <a:pt x="175868" y="1788160"/>
                  </a:moveTo>
                  <a:cubicBezTo>
                    <a:pt x="312181" y="1668780"/>
                    <a:pt x="448495" y="1549400"/>
                    <a:pt x="419708" y="1402080"/>
                  </a:cubicBezTo>
                  <a:cubicBezTo>
                    <a:pt x="390921" y="1254760"/>
                    <a:pt x="-40879" y="1137920"/>
                    <a:pt x="3148" y="904240"/>
                  </a:cubicBezTo>
                  <a:cubicBezTo>
                    <a:pt x="47175" y="670560"/>
                    <a:pt x="683868" y="0"/>
                    <a:pt x="683868" y="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 name="Donut 1"/>
            <p:cNvSpPr/>
            <p:nvPr/>
          </p:nvSpPr>
          <p:spPr>
            <a:xfrm>
              <a:off x="1476619" y="4971943"/>
              <a:ext cx="886068" cy="892436"/>
            </a:xfrm>
            <a:prstGeom prst="donut">
              <a:avLst>
                <a:gd name="adj" fmla="val 809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25" name="Donut 24"/>
            <p:cNvSpPr/>
            <p:nvPr/>
          </p:nvSpPr>
          <p:spPr>
            <a:xfrm>
              <a:off x="590551" y="2035349"/>
              <a:ext cx="886068" cy="892436"/>
            </a:xfrm>
            <a:prstGeom prst="donut">
              <a:avLst>
                <a:gd name="adj" fmla="val 8095"/>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grpSp>
      <p:sp>
        <p:nvSpPr>
          <p:cNvPr id="29" name="TextBox 28"/>
          <p:cNvSpPr txBox="1"/>
          <p:nvPr/>
        </p:nvSpPr>
        <p:spPr>
          <a:xfrm>
            <a:off x="4287520" y="1635760"/>
            <a:ext cx="681722" cy="923330"/>
          </a:xfrm>
          <a:prstGeom prst="rect">
            <a:avLst/>
          </a:prstGeom>
          <a:noFill/>
        </p:spPr>
        <p:txBody>
          <a:bodyPr wrap="none" rtlCol="0">
            <a:spAutoFit/>
          </a:bodyPr>
          <a:lstStyle/>
          <a:p>
            <a:r>
              <a:rPr lang="en-US" dirty="0" smtClean="0"/>
              <a:t>W=1</a:t>
            </a:r>
          </a:p>
          <a:p>
            <a:r>
              <a:rPr lang="en-US" dirty="0" smtClean="0"/>
              <a:t>U=20</a:t>
            </a:r>
          </a:p>
          <a:p>
            <a:r>
              <a:rPr lang="en-US" dirty="0" smtClean="0"/>
              <a:t>Q=0</a:t>
            </a:r>
            <a:endParaRPr lang="en-US" dirty="0"/>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Haverkort_16c.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4466" y="4644645"/>
            <a:ext cx="4327534" cy="1062903"/>
          </a:xfrm>
          <a:prstGeom prst="rect">
            <a:avLst/>
          </a:prstGeom>
        </p:spPr>
      </p:pic>
      <p:sp>
        <p:nvSpPr>
          <p:cNvPr id="5" name="Rectangle 4"/>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9" name="TextBox 8"/>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grpSp>
        <p:nvGrpSpPr>
          <p:cNvPr id="10" name="Group 9"/>
          <p:cNvGrpSpPr/>
          <p:nvPr/>
        </p:nvGrpSpPr>
        <p:grpSpPr>
          <a:xfrm>
            <a:off x="-112321" y="1763832"/>
            <a:ext cx="2574407" cy="4423734"/>
            <a:chOff x="-112321" y="1763832"/>
            <a:chExt cx="2574407" cy="4423734"/>
          </a:xfrm>
        </p:grpSpPr>
        <p:sp>
          <p:nvSpPr>
            <p:cNvPr id="11" name="Chord 10"/>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3" name="Arc 22"/>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4287520" y="1635760"/>
            <a:ext cx="864201" cy="923330"/>
          </a:xfrm>
          <a:prstGeom prst="rect">
            <a:avLst/>
          </a:prstGeom>
          <a:noFill/>
        </p:spPr>
        <p:txBody>
          <a:bodyPr wrap="none" rtlCol="0">
            <a:spAutoFit/>
          </a:bodyPr>
          <a:lstStyle/>
          <a:p>
            <a:r>
              <a:rPr lang="en-US" dirty="0" smtClean="0"/>
              <a:t>W=1</a:t>
            </a:r>
          </a:p>
          <a:p>
            <a:r>
              <a:rPr lang="en-US" dirty="0" smtClean="0"/>
              <a:t>U=20</a:t>
            </a:r>
          </a:p>
          <a:p>
            <a:r>
              <a:rPr lang="en-US" dirty="0" smtClean="0"/>
              <a:t>Q=0.25</a:t>
            </a:r>
            <a:endParaRPr lang="en-US" dirty="0"/>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Haverkort_16d.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1213" y="3303501"/>
            <a:ext cx="4320787" cy="2404047"/>
          </a:xfrm>
          <a:prstGeom prst="rect">
            <a:avLst/>
          </a:prstGeom>
        </p:spPr>
      </p:pic>
      <p:sp>
        <p:nvSpPr>
          <p:cNvPr id="5" name="Rectangle 4"/>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9" name="TextBox 8"/>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grpSp>
        <p:nvGrpSpPr>
          <p:cNvPr id="10" name="Group 9"/>
          <p:cNvGrpSpPr/>
          <p:nvPr/>
        </p:nvGrpSpPr>
        <p:grpSpPr>
          <a:xfrm>
            <a:off x="-112321" y="1763832"/>
            <a:ext cx="2574407" cy="4423734"/>
            <a:chOff x="-112321" y="1763832"/>
            <a:chExt cx="2574407" cy="4423734"/>
          </a:xfrm>
        </p:grpSpPr>
        <p:sp>
          <p:nvSpPr>
            <p:cNvPr id="11" name="Chord 10"/>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3" name="Arc 22"/>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4287520" y="1635760"/>
            <a:ext cx="747207" cy="923330"/>
          </a:xfrm>
          <a:prstGeom prst="rect">
            <a:avLst/>
          </a:prstGeom>
          <a:noFill/>
        </p:spPr>
        <p:txBody>
          <a:bodyPr wrap="none" rtlCol="0">
            <a:spAutoFit/>
          </a:bodyPr>
          <a:lstStyle/>
          <a:p>
            <a:r>
              <a:rPr lang="en-US" dirty="0" smtClean="0"/>
              <a:t>W=1</a:t>
            </a:r>
          </a:p>
          <a:p>
            <a:r>
              <a:rPr lang="en-US" dirty="0" smtClean="0"/>
              <a:t>U=20</a:t>
            </a:r>
          </a:p>
          <a:p>
            <a:r>
              <a:rPr lang="en-US" dirty="0" smtClean="0"/>
              <a:t>Q=0.5</a:t>
            </a:r>
            <a:endParaRPr lang="en-US" dirty="0"/>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Haverkort_16e.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11214" y="1549198"/>
            <a:ext cx="4320786" cy="4158350"/>
          </a:xfrm>
          <a:prstGeom prst="rect">
            <a:avLst/>
          </a:prstGeom>
        </p:spPr>
      </p:pic>
      <p:sp>
        <p:nvSpPr>
          <p:cNvPr id="5" name="Rectangle 4"/>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9" name="TextBox 8"/>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grpSp>
        <p:nvGrpSpPr>
          <p:cNvPr id="10" name="Group 9"/>
          <p:cNvGrpSpPr/>
          <p:nvPr/>
        </p:nvGrpSpPr>
        <p:grpSpPr>
          <a:xfrm>
            <a:off x="-112321" y="1763832"/>
            <a:ext cx="2574407" cy="4423734"/>
            <a:chOff x="-112321" y="1763832"/>
            <a:chExt cx="2574407" cy="4423734"/>
          </a:xfrm>
        </p:grpSpPr>
        <p:sp>
          <p:nvSpPr>
            <p:cNvPr id="11" name="Chord 10"/>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3" name="Arc 22"/>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4287520" y="1635760"/>
            <a:ext cx="747207" cy="923330"/>
          </a:xfrm>
          <a:prstGeom prst="rect">
            <a:avLst/>
          </a:prstGeom>
          <a:noFill/>
        </p:spPr>
        <p:txBody>
          <a:bodyPr wrap="none" rtlCol="0">
            <a:spAutoFit/>
          </a:bodyPr>
          <a:lstStyle/>
          <a:p>
            <a:r>
              <a:rPr lang="en-US" dirty="0" smtClean="0"/>
              <a:t>W=1</a:t>
            </a:r>
          </a:p>
          <a:p>
            <a:r>
              <a:rPr lang="en-US" dirty="0" smtClean="0"/>
              <a:t>U=20</a:t>
            </a:r>
          </a:p>
          <a:p>
            <a:r>
              <a:rPr lang="en-US" dirty="0" smtClean="0"/>
              <a:t>Q=1.0</a:t>
            </a:r>
            <a:endParaRPr lang="en-US" dirty="0"/>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Haverkort_16f.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0059" y="1527605"/>
            <a:ext cx="4331941" cy="4179943"/>
          </a:xfrm>
          <a:prstGeom prst="rect">
            <a:avLst/>
          </a:prstGeom>
        </p:spPr>
      </p:pic>
      <p:sp>
        <p:nvSpPr>
          <p:cNvPr id="5" name="Rectangle 4"/>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9" name="TextBox 8"/>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grpSp>
        <p:nvGrpSpPr>
          <p:cNvPr id="10" name="Group 9"/>
          <p:cNvGrpSpPr/>
          <p:nvPr/>
        </p:nvGrpSpPr>
        <p:grpSpPr>
          <a:xfrm>
            <a:off x="-112321" y="1763832"/>
            <a:ext cx="2574407" cy="4423734"/>
            <a:chOff x="-112321" y="1763832"/>
            <a:chExt cx="2574407" cy="4423734"/>
          </a:xfrm>
        </p:grpSpPr>
        <p:sp>
          <p:nvSpPr>
            <p:cNvPr id="11" name="Chord 10"/>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3" name="Arc 22"/>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4287520" y="1635760"/>
            <a:ext cx="864201" cy="923330"/>
          </a:xfrm>
          <a:prstGeom prst="rect">
            <a:avLst/>
          </a:prstGeom>
          <a:noFill/>
        </p:spPr>
        <p:txBody>
          <a:bodyPr wrap="none" rtlCol="0">
            <a:spAutoFit/>
          </a:bodyPr>
          <a:lstStyle/>
          <a:p>
            <a:r>
              <a:rPr lang="en-US" dirty="0" smtClean="0"/>
              <a:t>W=1</a:t>
            </a:r>
          </a:p>
          <a:p>
            <a:r>
              <a:rPr lang="en-US" dirty="0" smtClean="0"/>
              <a:t>U=20</a:t>
            </a:r>
          </a:p>
          <a:p>
            <a:r>
              <a:rPr lang="en-US" dirty="0" smtClean="0"/>
              <a:t>Q=1.25</a:t>
            </a:r>
            <a:endParaRPr lang="en-US" dirty="0"/>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Haverkort_16g.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0059" y="1527604"/>
            <a:ext cx="4331941" cy="4179943"/>
          </a:xfrm>
          <a:prstGeom prst="rect">
            <a:avLst/>
          </a:prstGeom>
        </p:spPr>
      </p:pic>
      <p:sp>
        <p:nvSpPr>
          <p:cNvPr id="5" name="Rectangle 4"/>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9" name="TextBox 8"/>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grpSp>
        <p:nvGrpSpPr>
          <p:cNvPr id="10" name="Group 9"/>
          <p:cNvGrpSpPr/>
          <p:nvPr/>
        </p:nvGrpSpPr>
        <p:grpSpPr>
          <a:xfrm>
            <a:off x="-112321" y="1763832"/>
            <a:ext cx="2574407" cy="4423734"/>
            <a:chOff x="-112321" y="1763832"/>
            <a:chExt cx="2574407" cy="4423734"/>
          </a:xfrm>
        </p:grpSpPr>
        <p:sp>
          <p:nvSpPr>
            <p:cNvPr id="11" name="Chord 10"/>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3" name="Arc 22"/>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4287520" y="1635760"/>
            <a:ext cx="747207" cy="923330"/>
          </a:xfrm>
          <a:prstGeom prst="rect">
            <a:avLst/>
          </a:prstGeom>
          <a:noFill/>
        </p:spPr>
        <p:txBody>
          <a:bodyPr wrap="none" rtlCol="0">
            <a:spAutoFit/>
          </a:bodyPr>
          <a:lstStyle/>
          <a:p>
            <a:r>
              <a:rPr lang="en-US" dirty="0" smtClean="0"/>
              <a:t>W=1</a:t>
            </a:r>
          </a:p>
          <a:p>
            <a:r>
              <a:rPr lang="en-US" dirty="0" smtClean="0"/>
              <a:t>U=20</a:t>
            </a:r>
          </a:p>
          <a:p>
            <a:r>
              <a:rPr lang="en-US" dirty="0" smtClean="0"/>
              <a:t>Q=1.5</a:t>
            </a:r>
            <a:endParaRPr lang="en-US" dirty="0"/>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Haverkort_16h.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0059" y="1527604"/>
            <a:ext cx="4328529" cy="4176651"/>
          </a:xfrm>
          <a:prstGeom prst="rect">
            <a:avLst/>
          </a:prstGeom>
        </p:spPr>
      </p:pic>
      <p:sp>
        <p:nvSpPr>
          <p:cNvPr id="5" name="Rectangle 4"/>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9" name="TextBox 8"/>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grpSp>
        <p:nvGrpSpPr>
          <p:cNvPr id="10" name="Group 9"/>
          <p:cNvGrpSpPr/>
          <p:nvPr/>
        </p:nvGrpSpPr>
        <p:grpSpPr>
          <a:xfrm>
            <a:off x="-112321" y="1763832"/>
            <a:ext cx="2574407" cy="4423734"/>
            <a:chOff x="-112321" y="1763832"/>
            <a:chExt cx="2574407" cy="4423734"/>
          </a:xfrm>
        </p:grpSpPr>
        <p:sp>
          <p:nvSpPr>
            <p:cNvPr id="11" name="Chord 10"/>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3" name="Arc 22"/>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4287520" y="1635760"/>
            <a:ext cx="864201" cy="923330"/>
          </a:xfrm>
          <a:prstGeom prst="rect">
            <a:avLst/>
          </a:prstGeom>
          <a:noFill/>
        </p:spPr>
        <p:txBody>
          <a:bodyPr wrap="none" rtlCol="0">
            <a:spAutoFit/>
          </a:bodyPr>
          <a:lstStyle/>
          <a:p>
            <a:r>
              <a:rPr lang="en-US" dirty="0" smtClean="0"/>
              <a:t>W=1</a:t>
            </a:r>
          </a:p>
          <a:p>
            <a:r>
              <a:rPr lang="en-US" dirty="0" smtClean="0"/>
              <a:t>U=20</a:t>
            </a:r>
          </a:p>
          <a:p>
            <a:r>
              <a:rPr lang="en-US" dirty="0" smtClean="0"/>
              <a:t>Q=1.75</a:t>
            </a:r>
            <a:endParaRPr lang="en-US" dirty="0"/>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Transition metal compounds; a large variety of properties</a:t>
            </a:r>
            <a:endParaRPr lang="en-US" sz="2400" dirty="0">
              <a:solidFill>
                <a:schemeClr val="accent5">
                  <a:lumMod val="40000"/>
                  <a:lumOff val="60000"/>
                </a:schemeClr>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Rounded Rectangle 14"/>
          <p:cNvSpPr/>
          <p:nvPr/>
        </p:nvSpPr>
        <p:spPr>
          <a:xfrm>
            <a:off x="612000" y="1117236"/>
            <a:ext cx="3484235" cy="5337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High-</a:t>
            </a:r>
            <a:r>
              <a:rPr lang="en-US" sz="2000" dirty="0" err="1" smtClean="0">
                <a:solidFill>
                  <a:schemeClr val="tx1"/>
                </a:solidFill>
              </a:rPr>
              <a:t>Tc</a:t>
            </a:r>
            <a:r>
              <a:rPr lang="en-US" sz="2000" dirty="0" smtClean="0">
                <a:solidFill>
                  <a:schemeClr val="tx1"/>
                </a:solidFill>
              </a:rPr>
              <a:t> superconductivity</a:t>
            </a:r>
          </a:p>
          <a:p>
            <a:pPr marL="342900" indent="-342900" algn="ctr">
              <a:buFont typeface="Arial"/>
              <a:buChar char="•"/>
            </a:pPr>
            <a:endParaRPr lang="en-US" sz="2400" dirty="0">
              <a:solidFill>
                <a:schemeClr val="tx1"/>
              </a:solidFill>
            </a:endParaRPr>
          </a:p>
        </p:txBody>
      </p:sp>
      <p:pic>
        <p:nvPicPr>
          <p:cNvPr id="3" name="Picture 2"/>
          <p:cNvPicPr>
            <a:picLocks noChangeAspect="1"/>
          </p:cNvPicPr>
          <p:nvPr/>
        </p:nvPicPr>
        <p:blipFill>
          <a:blip r:embed="rId3"/>
          <a:stretch>
            <a:fillRect/>
          </a:stretch>
        </p:blipFill>
        <p:spPr>
          <a:xfrm>
            <a:off x="2741774" y="2212800"/>
            <a:ext cx="6096000" cy="4267200"/>
          </a:xfrm>
          <a:prstGeom prst="rect">
            <a:avLst/>
          </a:prstGeom>
        </p:spPr>
      </p:pic>
    </p:spTree>
    <p:extLst>
      <p:ext uri="{BB962C8B-B14F-4D97-AF65-F5344CB8AC3E}">
        <p14:creationId xmlns:p14="http://schemas.microsoft.com/office/powerpoint/2010/main" val="16912867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4" name="Rectangle 3"/>
          <p:cNvSpPr/>
          <p:nvPr/>
        </p:nvSpPr>
        <p:spPr>
          <a:xfrm>
            <a:off x="4211210" y="1541348"/>
            <a:ext cx="4320000" cy="43200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5741736" y="5878986"/>
            <a:ext cx="1265115" cy="369332"/>
          </a:xfrm>
          <a:prstGeom prst="rect">
            <a:avLst/>
          </a:prstGeom>
          <a:noFill/>
        </p:spPr>
        <p:txBody>
          <a:bodyPr wrap="none" rtlCol="0">
            <a:spAutoFit/>
          </a:bodyPr>
          <a:lstStyle/>
          <a:p>
            <a:r>
              <a:rPr lang="en-US" dirty="0" smtClean="0"/>
              <a:t>Energy (</a:t>
            </a:r>
            <a:r>
              <a:rPr lang="en-US" dirty="0" err="1" smtClean="0"/>
              <a:t>eV</a:t>
            </a:r>
            <a:r>
              <a:rPr lang="en-US" dirty="0" smtClean="0"/>
              <a:t>)</a:t>
            </a:r>
            <a:endParaRPr lang="en-US" dirty="0"/>
          </a:p>
        </p:txBody>
      </p:sp>
      <p:sp>
        <p:nvSpPr>
          <p:cNvPr id="8" name="TextBox 7"/>
          <p:cNvSpPr txBox="1"/>
          <p:nvPr/>
        </p:nvSpPr>
        <p:spPr>
          <a:xfrm rot="16200000">
            <a:off x="3523845" y="3245821"/>
            <a:ext cx="1005403" cy="369332"/>
          </a:xfrm>
          <a:prstGeom prst="rect">
            <a:avLst/>
          </a:prstGeom>
          <a:noFill/>
        </p:spPr>
        <p:txBody>
          <a:bodyPr wrap="none" rtlCol="0">
            <a:spAutoFit/>
          </a:bodyPr>
          <a:lstStyle/>
          <a:p>
            <a:r>
              <a:rPr lang="en-US" dirty="0" smtClean="0"/>
              <a:t>Intensity</a:t>
            </a:r>
            <a:endParaRPr lang="en-US" dirty="0"/>
          </a:p>
        </p:txBody>
      </p:sp>
      <p:pic>
        <p:nvPicPr>
          <p:cNvPr id="9" name="Picture 8" descr="Haverkort_16i.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0059" y="1541348"/>
            <a:ext cx="4331150" cy="4166200"/>
          </a:xfrm>
          <a:prstGeom prst="rect">
            <a:avLst/>
          </a:prstGeom>
        </p:spPr>
      </p:pic>
      <p:grpSp>
        <p:nvGrpSpPr>
          <p:cNvPr id="10" name="Group 9"/>
          <p:cNvGrpSpPr/>
          <p:nvPr/>
        </p:nvGrpSpPr>
        <p:grpSpPr>
          <a:xfrm>
            <a:off x="-112321" y="1763832"/>
            <a:ext cx="2574407" cy="4423734"/>
            <a:chOff x="-112321" y="1763832"/>
            <a:chExt cx="2574407" cy="4423734"/>
          </a:xfrm>
        </p:grpSpPr>
        <p:sp>
          <p:nvSpPr>
            <p:cNvPr id="11" name="Chord 10"/>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2" name="TextBox 21"/>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3" name="Arc 22"/>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4" name="Straight Connector 23"/>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5" name="TextBox 24"/>
          <p:cNvSpPr txBox="1"/>
          <p:nvPr/>
        </p:nvSpPr>
        <p:spPr>
          <a:xfrm>
            <a:off x="4287520" y="1635760"/>
            <a:ext cx="747207" cy="923330"/>
          </a:xfrm>
          <a:prstGeom prst="rect">
            <a:avLst/>
          </a:prstGeom>
          <a:noFill/>
        </p:spPr>
        <p:txBody>
          <a:bodyPr wrap="none" rtlCol="0">
            <a:spAutoFit/>
          </a:bodyPr>
          <a:lstStyle/>
          <a:p>
            <a:r>
              <a:rPr lang="en-US" dirty="0" smtClean="0"/>
              <a:t>W=1</a:t>
            </a:r>
          </a:p>
          <a:p>
            <a:r>
              <a:rPr lang="en-US" dirty="0" smtClean="0"/>
              <a:t>U=20</a:t>
            </a:r>
          </a:p>
          <a:p>
            <a:r>
              <a:rPr lang="en-US" dirty="0" smtClean="0"/>
              <a:t>Q=2.0</a:t>
            </a:r>
            <a:endParaRPr lang="en-US" dirty="0"/>
          </a:p>
        </p:txBody>
      </p:sp>
      <p:grpSp>
        <p:nvGrpSpPr>
          <p:cNvPr id="2" name="Group 1"/>
          <p:cNvGrpSpPr/>
          <p:nvPr/>
        </p:nvGrpSpPr>
        <p:grpSpPr>
          <a:xfrm>
            <a:off x="5741736" y="1763832"/>
            <a:ext cx="3199064" cy="3666381"/>
            <a:chOff x="5741736" y="1763832"/>
            <a:chExt cx="3199064" cy="3666381"/>
          </a:xfrm>
        </p:grpSpPr>
        <p:sp>
          <p:nvSpPr>
            <p:cNvPr id="26" name="Rounded Rectangle 25"/>
            <p:cNvSpPr/>
            <p:nvPr/>
          </p:nvSpPr>
          <p:spPr>
            <a:xfrm>
              <a:off x="5741736" y="1763832"/>
              <a:ext cx="2328333" cy="524988"/>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err="1" smtClean="0">
                  <a:solidFill>
                    <a:schemeClr val="tx1"/>
                  </a:solidFill>
                </a:rPr>
                <a:t>Exciton</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sp>
          <p:nvSpPr>
            <p:cNvPr id="27" name="Rounded Rectangle 26"/>
            <p:cNvSpPr/>
            <p:nvPr/>
          </p:nvSpPr>
          <p:spPr>
            <a:xfrm>
              <a:off x="6329680" y="4905225"/>
              <a:ext cx="2611120" cy="524988"/>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Continuum edge jump</a:t>
              </a:r>
            </a:p>
            <a:p>
              <a:pPr marL="342900" indent="-342900" algn="ctr">
                <a:buFont typeface="Arial"/>
                <a:buChar char="•"/>
              </a:pPr>
              <a:endParaRPr lang="en-US" sz="2400" dirty="0">
                <a:solidFill>
                  <a:schemeClr val="tx1"/>
                </a:solidFill>
              </a:endParaRPr>
            </a:p>
          </p:txBody>
        </p:sp>
      </p:grpSp>
    </p:spTree>
    <p:extLst>
      <p:ext uri="{BB962C8B-B14F-4D97-AF65-F5344CB8AC3E}">
        <p14:creationId xmlns:p14="http://schemas.microsoft.com/office/powerpoint/2010/main" val="16838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5660" y="1133780"/>
            <a:ext cx="5006340" cy="5269230"/>
          </a:xfrm>
          <a:prstGeom prst="rect">
            <a:avLst/>
          </a:prstGeom>
        </p:spPr>
      </p:pic>
      <p:grpSp>
        <p:nvGrpSpPr>
          <p:cNvPr id="5" name="Group 4"/>
          <p:cNvGrpSpPr/>
          <p:nvPr/>
        </p:nvGrpSpPr>
        <p:grpSpPr>
          <a:xfrm>
            <a:off x="-112321" y="1763832"/>
            <a:ext cx="2574407" cy="4423734"/>
            <a:chOff x="-112321" y="1763832"/>
            <a:chExt cx="2574407" cy="4423734"/>
          </a:xfrm>
        </p:grpSpPr>
        <p:sp>
          <p:nvSpPr>
            <p:cNvPr id="8" name="Chord 7"/>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Arc 10"/>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2" name="Straight Arrow Connector 11"/>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8"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9" name="TextBox 18"/>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20" name="Arc 19"/>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1" name="Straight Connector 20"/>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sp>
        <p:nvSpPr>
          <p:cNvPr id="2" name="Rectangle 1"/>
          <p:cNvSpPr/>
          <p:nvPr/>
        </p:nvSpPr>
        <p:spPr>
          <a:xfrm>
            <a:off x="6329680" y="3657600"/>
            <a:ext cx="2540000" cy="2067763"/>
          </a:xfrm>
          <a:prstGeom prst="rect">
            <a:avLst/>
          </a:prstGeom>
          <a:solidFill>
            <a:srgbClr val="FFFFFF">
              <a:alpha val="8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38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X-ray absorption spectroscopy – </a:t>
            </a:r>
            <a:r>
              <a:rPr lang="en-US" sz="2400" dirty="0" err="1" smtClean="0"/>
              <a:t>excitons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4" name="Group 3"/>
          <p:cNvGrpSpPr/>
          <p:nvPr/>
        </p:nvGrpSpPr>
        <p:grpSpPr>
          <a:xfrm>
            <a:off x="-112321" y="1763832"/>
            <a:ext cx="2574407" cy="4423734"/>
            <a:chOff x="-112321" y="1763832"/>
            <a:chExt cx="2574407" cy="4423734"/>
          </a:xfrm>
        </p:grpSpPr>
        <p:sp>
          <p:nvSpPr>
            <p:cNvPr id="5" name="Chord 4"/>
            <p:cNvSpPr/>
            <p:nvPr/>
          </p:nvSpPr>
          <p:spPr>
            <a:xfrm>
              <a:off x="-99908" y="3518765"/>
              <a:ext cx="1486261" cy="1088560"/>
            </a:xfrm>
            <a:prstGeom prst="chord">
              <a:avLst>
                <a:gd name="adj1" fmla="val 16171291"/>
                <a:gd name="adj2" fmla="val 5329122"/>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Arc 9"/>
            <p:cNvSpPr/>
            <p:nvPr/>
          </p:nvSpPr>
          <p:spPr>
            <a:xfrm>
              <a:off x="-99908" y="1954052"/>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1" name="Straight Arrow Connector 10"/>
            <p:cNvCxnSpPr/>
            <p:nvPr/>
          </p:nvCxnSpPr>
          <p:spPr>
            <a:xfrm flipV="1">
              <a:off x="1476619" y="507292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1671599" y="553513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1043213" y="218493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12611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7" name="Delay 46"/>
            <p:cNvSpPr/>
            <p:nvPr/>
          </p:nvSpPr>
          <p:spPr>
            <a:xfrm rot="4545343">
              <a:off x="217069"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18" name="TextBox 17"/>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sp>
          <p:nvSpPr>
            <p:cNvPr id="19" name="Arc 18"/>
            <p:cNvSpPr/>
            <p:nvPr/>
          </p:nvSpPr>
          <p:spPr>
            <a:xfrm>
              <a:off x="-112321" y="3518765"/>
              <a:ext cx="1498674" cy="1088560"/>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0" name="Straight Connector 19"/>
            <p:cNvCxnSpPr/>
            <p:nvPr/>
          </p:nvCxnSpPr>
          <p:spPr>
            <a:xfrm flipV="1">
              <a:off x="649885" y="1763832"/>
              <a:ext cx="0" cy="4251592"/>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21" name="Picture 20"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25660" y="1133780"/>
            <a:ext cx="5006340" cy="5269230"/>
          </a:xfrm>
          <a:prstGeom prst="rect">
            <a:avLst/>
          </a:prstGeom>
        </p:spPr>
      </p:pic>
      <p:sp>
        <p:nvSpPr>
          <p:cNvPr id="22" name="Oval 21"/>
          <p:cNvSpPr/>
          <p:nvPr/>
        </p:nvSpPr>
        <p:spPr>
          <a:xfrm>
            <a:off x="95469" y="1694432"/>
            <a:ext cx="2806268" cy="4493134"/>
          </a:xfrm>
          <a:prstGeom prst="ellipse">
            <a:avLst/>
          </a:prstGeom>
          <a:gradFill flip="none" rotWithShape="1">
            <a:gsLst>
              <a:gs pos="0">
                <a:srgbClr val="FFFF00">
                  <a:alpha val="81000"/>
                </a:srgbClr>
              </a:gs>
              <a:gs pos="100000">
                <a:schemeClr val="accent6">
                  <a:alpha val="81000"/>
                </a:schemeClr>
              </a:gs>
            </a:gsLst>
            <a:lin ang="2160000" scaled="0"/>
            <a:tileRect/>
          </a:gradFill>
          <a:ln w="25400">
            <a:no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4"/>
          <a:stretch>
            <a:fillRect/>
          </a:stretch>
        </p:blipFill>
        <p:spPr>
          <a:xfrm>
            <a:off x="976274" y="2148406"/>
            <a:ext cx="1390650" cy="457200"/>
          </a:xfrm>
          <a:prstGeom prst="rect">
            <a:avLst/>
          </a:prstGeom>
        </p:spPr>
      </p:pic>
      <p:sp>
        <p:nvSpPr>
          <p:cNvPr id="24" name="Delay 46"/>
          <p:cNvSpPr/>
          <p:nvPr/>
        </p:nvSpPr>
        <p:spPr>
          <a:xfrm rot="4545343">
            <a:off x="217070" y="3765903"/>
            <a:ext cx="2519102" cy="160569"/>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pic>
        <p:nvPicPr>
          <p:cNvPr id="25" name="Picture 24"/>
          <p:cNvPicPr>
            <a:picLocks noChangeAspect="1"/>
          </p:cNvPicPr>
          <p:nvPr/>
        </p:nvPicPr>
        <p:blipFill>
          <a:blip r:embed="rId5"/>
          <a:stretch>
            <a:fillRect/>
          </a:stretch>
        </p:blipFill>
        <p:spPr>
          <a:xfrm>
            <a:off x="565808" y="4973013"/>
            <a:ext cx="1390650" cy="457200"/>
          </a:xfrm>
          <a:prstGeom prst="rect">
            <a:avLst/>
          </a:prstGeom>
        </p:spPr>
      </p:pic>
      <p:pic>
        <p:nvPicPr>
          <p:cNvPr id="26" name="Picture 25"/>
          <p:cNvPicPr>
            <a:picLocks noChangeAspect="1"/>
          </p:cNvPicPr>
          <p:nvPr/>
        </p:nvPicPr>
        <p:blipFill>
          <a:blip r:embed="rId6"/>
          <a:stretch>
            <a:fillRect/>
          </a:stretch>
        </p:blipFill>
        <p:spPr>
          <a:xfrm>
            <a:off x="6621033" y="1220125"/>
            <a:ext cx="1803400" cy="1803400"/>
          </a:xfrm>
          <a:prstGeom prst="rect">
            <a:avLst/>
          </a:prstGeom>
        </p:spPr>
      </p:pic>
    </p:spTree>
    <p:extLst>
      <p:ext uri="{BB962C8B-B14F-4D97-AF65-F5344CB8AC3E}">
        <p14:creationId xmlns:p14="http://schemas.microsoft.com/office/powerpoint/2010/main" val="16838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Local many body calculations based on parameters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descr="Screen Shot 2013-02-19 at 18.26.41 .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5587" y="1995604"/>
            <a:ext cx="3657600" cy="355600"/>
          </a:xfrm>
          <a:prstGeom prst="rect">
            <a:avLst/>
          </a:prstGeom>
        </p:spPr>
      </p:pic>
      <p:pic>
        <p:nvPicPr>
          <p:cNvPr id="22" name="Picture 21" descr="Screen Shot 2013-02-19 at 18.26.48 .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45587" y="2351204"/>
            <a:ext cx="3314700" cy="279400"/>
          </a:xfrm>
          <a:prstGeom prst="rect">
            <a:avLst/>
          </a:prstGeom>
        </p:spPr>
      </p:pic>
      <p:pic>
        <p:nvPicPr>
          <p:cNvPr id="23" name="Picture 22" descr="Screen Shot 2013-02-19 at 18.26.28 .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992225"/>
            <a:ext cx="9144000" cy="1003379"/>
          </a:xfrm>
          <a:prstGeom prst="rect">
            <a:avLst/>
          </a:prstGeom>
        </p:spPr>
      </p:pic>
      <p:pic>
        <p:nvPicPr>
          <p:cNvPr id="24" name="Picture 23" descr="Screen Shot 2013-02-19 at 18.27.13 .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43145" y="1995604"/>
            <a:ext cx="3545159" cy="4484396"/>
          </a:xfrm>
          <a:prstGeom prst="rect">
            <a:avLst/>
          </a:prstGeom>
        </p:spPr>
      </p:pic>
      <p:sp>
        <p:nvSpPr>
          <p:cNvPr id="32" name="Rectangle 31"/>
          <p:cNvSpPr/>
          <p:nvPr/>
        </p:nvSpPr>
        <p:spPr>
          <a:xfrm>
            <a:off x="3370693" y="4162982"/>
            <a:ext cx="1459953" cy="101559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7"/>
          <a:stretch>
            <a:fillRect/>
          </a:stretch>
        </p:blipFill>
        <p:spPr>
          <a:xfrm>
            <a:off x="166192" y="3357702"/>
            <a:ext cx="4872156" cy="3122297"/>
          </a:xfrm>
          <a:prstGeom prst="rect">
            <a:avLst/>
          </a:prstGeom>
        </p:spPr>
      </p:pic>
    </p:spTree>
    <p:extLst>
      <p:ext uri="{BB962C8B-B14F-4D97-AF65-F5344CB8AC3E}">
        <p14:creationId xmlns:p14="http://schemas.microsoft.com/office/powerpoint/2010/main" val="7198935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averkort_16.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2000" y="2795336"/>
            <a:ext cx="7920000" cy="3554664"/>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Ligand field theory for </a:t>
            </a:r>
            <a:r>
              <a:rPr lang="en-US" sz="2400" dirty="0" err="1" smtClean="0"/>
              <a:t>NiO</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6621033" y="1220125"/>
            <a:ext cx="1803400" cy="1803400"/>
          </a:xfrm>
          <a:prstGeom prst="rect">
            <a:avLst/>
          </a:prstGeom>
        </p:spPr>
      </p:pic>
      <p:grpSp>
        <p:nvGrpSpPr>
          <p:cNvPr id="34" name="Group 33"/>
          <p:cNvGrpSpPr/>
          <p:nvPr/>
        </p:nvGrpSpPr>
        <p:grpSpPr>
          <a:xfrm>
            <a:off x="1282700" y="2255827"/>
            <a:ext cx="4292600" cy="2519373"/>
            <a:chOff x="1282700" y="2255827"/>
            <a:chExt cx="4292600" cy="2519373"/>
          </a:xfrm>
        </p:grpSpPr>
        <p:sp>
          <p:nvSpPr>
            <p:cNvPr id="9" name="Donut 8"/>
            <p:cNvSpPr/>
            <p:nvPr/>
          </p:nvSpPr>
          <p:spPr>
            <a:xfrm>
              <a:off x="4749800" y="3949700"/>
              <a:ext cx="825500" cy="825500"/>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Minus 2"/>
            <p:cNvSpPr/>
            <p:nvPr/>
          </p:nvSpPr>
          <p:spPr>
            <a:xfrm>
              <a:off x="1282700" y="4102100"/>
              <a:ext cx="69850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Curved Connector 11"/>
            <p:cNvCxnSpPr/>
            <p:nvPr/>
          </p:nvCxnSpPr>
          <p:spPr>
            <a:xfrm rot="5400000" flipH="1" flipV="1">
              <a:off x="1602865" y="2733166"/>
              <a:ext cx="1639920" cy="1529750"/>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cxnSp>
          <p:nvCxnSpPr>
            <p:cNvPr id="21" name="Curved Connector 20"/>
            <p:cNvCxnSpPr>
              <a:stCxn id="9" idx="0"/>
            </p:cNvCxnSpPr>
            <p:nvPr/>
          </p:nvCxnSpPr>
          <p:spPr>
            <a:xfrm rot="16200000" flipV="1">
              <a:off x="3997955" y="2785104"/>
              <a:ext cx="1271618" cy="1057573"/>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10" name="Rounded Rectangle 9"/>
            <p:cNvSpPr/>
            <p:nvPr/>
          </p:nvSpPr>
          <p:spPr>
            <a:xfrm>
              <a:off x="2649150" y="2255827"/>
              <a:ext cx="1803400" cy="422254"/>
            </a:xfrm>
            <a:prstGeom prst="roundRect">
              <a:avLst>
                <a:gd name="adj" fmla="val 2392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rPr>
                <a:t>Ni</a:t>
              </a:r>
              <a:r>
                <a:rPr lang="en-US" sz="2000" baseline="30000" dirty="0" smtClean="0">
                  <a:solidFill>
                    <a:schemeClr val="tx1"/>
                  </a:solidFill>
                </a:rPr>
                <a:t>2+</a:t>
              </a:r>
              <a:r>
                <a:rPr lang="en-US" sz="2000" dirty="0" smtClean="0">
                  <a:solidFill>
                    <a:schemeClr val="tx1"/>
                  </a:solidFill>
                </a:rPr>
                <a:t> - 4s</a:t>
              </a:r>
              <a:r>
                <a:rPr lang="en-US" sz="2000" baseline="30000" dirty="0" smtClean="0">
                  <a:solidFill>
                    <a:schemeClr val="tx1"/>
                  </a:solidFill>
                </a:rPr>
                <a:t>0</a:t>
              </a:r>
              <a:r>
                <a:rPr lang="en-US" sz="2000" dirty="0" smtClean="0">
                  <a:solidFill>
                    <a:schemeClr val="tx1"/>
                  </a:solidFill>
                </a:rPr>
                <a:t> 3d</a:t>
              </a:r>
              <a:r>
                <a:rPr lang="en-US" sz="2000" baseline="30000" dirty="0" smtClean="0">
                  <a:solidFill>
                    <a:schemeClr val="tx1"/>
                  </a:solidFill>
                </a:rPr>
                <a:t>8</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grpSp>
      <p:grpSp>
        <p:nvGrpSpPr>
          <p:cNvPr id="33" name="Group 32"/>
          <p:cNvGrpSpPr/>
          <p:nvPr/>
        </p:nvGrpSpPr>
        <p:grpSpPr>
          <a:xfrm>
            <a:off x="5162551" y="1681173"/>
            <a:ext cx="3369449" cy="2420927"/>
            <a:chOff x="5162551" y="1681173"/>
            <a:chExt cx="3369449" cy="2420927"/>
          </a:xfrm>
        </p:grpSpPr>
        <p:sp>
          <p:nvSpPr>
            <p:cNvPr id="2" name="Donut 1"/>
            <p:cNvSpPr/>
            <p:nvPr/>
          </p:nvSpPr>
          <p:spPr>
            <a:xfrm>
              <a:off x="7112000" y="3276600"/>
              <a:ext cx="825500" cy="825500"/>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8" name="Curved Connector 27"/>
            <p:cNvCxnSpPr/>
            <p:nvPr/>
          </p:nvCxnSpPr>
          <p:spPr>
            <a:xfrm rot="16200000" flipV="1">
              <a:off x="6340663" y="2100832"/>
              <a:ext cx="1173175" cy="1154500"/>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8" name="Rounded Rectangle 7"/>
            <p:cNvSpPr/>
            <p:nvPr/>
          </p:nvSpPr>
          <p:spPr>
            <a:xfrm>
              <a:off x="5162551" y="1681173"/>
              <a:ext cx="1356500" cy="422254"/>
            </a:xfrm>
            <a:prstGeom prst="roundRect">
              <a:avLst>
                <a:gd name="adj" fmla="val 2392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rPr>
                <a:t>O</a:t>
              </a:r>
              <a:r>
                <a:rPr lang="en-US" sz="2000" baseline="30000" dirty="0" smtClean="0">
                  <a:solidFill>
                    <a:schemeClr val="tx1"/>
                  </a:solidFill>
                </a:rPr>
                <a:t>2-</a:t>
              </a:r>
              <a:r>
                <a:rPr lang="en-US" sz="2000" dirty="0" smtClean="0">
                  <a:solidFill>
                    <a:schemeClr val="tx1"/>
                  </a:solidFill>
                </a:rPr>
                <a:t> - 2p</a:t>
              </a:r>
              <a:r>
                <a:rPr lang="en-US" sz="2000" baseline="30000" dirty="0" smtClean="0">
                  <a:solidFill>
                    <a:schemeClr val="tx1"/>
                  </a:solidFill>
                </a:rPr>
                <a:t>6</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sp>
          <p:nvSpPr>
            <p:cNvPr id="32" name="Minus 31"/>
            <p:cNvSpPr/>
            <p:nvPr/>
          </p:nvSpPr>
          <p:spPr>
            <a:xfrm>
              <a:off x="7833500" y="3448050"/>
              <a:ext cx="69850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2270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048" r="60834" b="5850"/>
          <a:stretch/>
        </p:blipFill>
        <p:spPr>
          <a:xfrm>
            <a:off x="0" y="1368778"/>
            <a:ext cx="3581400" cy="5111222"/>
          </a:xfrm>
          <a:prstGeom prst="rect">
            <a:avLst/>
          </a:prstGeom>
        </p:spPr>
      </p:pic>
      <p:sp>
        <p:nvSpPr>
          <p:cNvPr id="55" name="Donut 54"/>
          <p:cNvSpPr/>
          <p:nvPr/>
        </p:nvSpPr>
        <p:spPr>
          <a:xfrm>
            <a:off x="495299" y="3124200"/>
            <a:ext cx="2845528" cy="3355800"/>
          </a:xfrm>
          <a:prstGeom prst="donut">
            <a:avLst>
              <a:gd name="adj" fmla="val 360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Orbital energy level diagram</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6621033" y="1220125"/>
            <a:ext cx="1803400" cy="1803400"/>
          </a:xfrm>
          <a:prstGeom prst="rect">
            <a:avLst/>
          </a:prstGeom>
        </p:spPr>
      </p:pic>
      <p:grpSp>
        <p:nvGrpSpPr>
          <p:cNvPr id="51" name="Group 50"/>
          <p:cNvGrpSpPr/>
          <p:nvPr/>
        </p:nvGrpSpPr>
        <p:grpSpPr>
          <a:xfrm>
            <a:off x="3086100" y="3425367"/>
            <a:ext cx="1422400" cy="652436"/>
            <a:chOff x="3086100" y="3425367"/>
            <a:chExt cx="1422400" cy="652436"/>
          </a:xfrm>
        </p:grpSpPr>
        <p:cxnSp>
          <p:nvCxnSpPr>
            <p:cNvPr id="3" name="Straight Connector 2"/>
            <p:cNvCxnSpPr/>
            <p:nvPr/>
          </p:nvCxnSpPr>
          <p:spPr>
            <a:xfrm>
              <a:off x="3086100" y="3759200"/>
              <a:ext cx="14224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4023159"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4345276"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3217869"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70104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378927"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3539985"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3862101"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4184217"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4508500" y="3771900"/>
            <a:ext cx="1244600" cy="1431118"/>
            <a:chOff x="4508500" y="3771900"/>
            <a:chExt cx="1244600" cy="1431118"/>
          </a:xfrm>
        </p:grpSpPr>
        <p:cxnSp>
          <p:nvCxnSpPr>
            <p:cNvPr id="9" name="Straight Connector 8"/>
            <p:cNvCxnSpPr/>
            <p:nvPr/>
          </p:nvCxnSpPr>
          <p:spPr>
            <a:xfrm>
              <a:off x="4826000" y="4876800"/>
              <a:ext cx="9271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508500" y="3771900"/>
              <a:ext cx="317500" cy="1104900"/>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5382059" y="455058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5704176" y="455058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5059943" y="455058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4898885" y="455058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221001" y="455058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5543117" y="455058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53" name="Group 52"/>
          <p:cNvGrpSpPr/>
          <p:nvPr/>
        </p:nvGrpSpPr>
        <p:grpSpPr>
          <a:xfrm>
            <a:off x="4508500" y="2727792"/>
            <a:ext cx="1244600" cy="1031408"/>
            <a:chOff x="4508500" y="2727792"/>
            <a:chExt cx="1244600" cy="1031408"/>
          </a:xfrm>
        </p:grpSpPr>
        <p:cxnSp>
          <p:nvCxnSpPr>
            <p:cNvPr id="8" name="Straight Connector 7"/>
            <p:cNvCxnSpPr/>
            <p:nvPr/>
          </p:nvCxnSpPr>
          <p:spPr>
            <a:xfrm>
              <a:off x="4826000" y="3010825"/>
              <a:ext cx="927100" cy="1270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4508500" y="3010825"/>
              <a:ext cx="317500" cy="748375"/>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5059943" y="272779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5221001" y="272779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56" name="Curved Connector 55"/>
          <p:cNvCxnSpPr/>
          <p:nvPr/>
        </p:nvCxnSpPr>
        <p:spPr>
          <a:xfrm rot="10800000" flipV="1">
            <a:off x="3340828" y="4889500"/>
            <a:ext cx="1485173" cy="313518"/>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60" name="Donut 59"/>
          <p:cNvSpPr/>
          <p:nvPr/>
        </p:nvSpPr>
        <p:spPr>
          <a:xfrm>
            <a:off x="533399" y="1194782"/>
            <a:ext cx="2845528" cy="2678718"/>
          </a:xfrm>
          <a:prstGeom prst="donut">
            <a:avLst>
              <a:gd name="adj" fmla="val 360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61" name="Curved Connector 60"/>
          <p:cNvCxnSpPr/>
          <p:nvPr/>
        </p:nvCxnSpPr>
        <p:spPr>
          <a:xfrm rot="10800000">
            <a:off x="3413714" y="2414737"/>
            <a:ext cx="1412287" cy="596088"/>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63" name="Rounded Rectangle 62"/>
          <p:cNvSpPr/>
          <p:nvPr/>
        </p:nvSpPr>
        <p:spPr>
          <a:xfrm>
            <a:off x="5956300" y="4628501"/>
            <a:ext cx="11406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i="1" dirty="0" smtClean="0">
                <a:solidFill>
                  <a:schemeClr val="tx1"/>
                </a:solidFill>
              </a:rPr>
              <a:t>t</a:t>
            </a:r>
            <a:r>
              <a:rPr lang="en-US" sz="2000" i="1" baseline="-25000" dirty="0" smtClean="0">
                <a:solidFill>
                  <a:schemeClr val="tx1"/>
                </a:solidFill>
              </a:rPr>
              <a:t>2g</a:t>
            </a:r>
            <a:endParaRPr lang="en-US" sz="2000" i="1" dirty="0" smtClean="0">
              <a:solidFill>
                <a:schemeClr val="tx1"/>
              </a:solidFill>
            </a:endParaRPr>
          </a:p>
        </p:txBody>
      </p:sp>
      <p:sp>
        <p:nvSpPr>
          <p:cNvPr id="64" name="Rounded Rectangle 63"/>
          <p:cNvSpPr/>
          <p:nvPr/>
        </p:nvSpPr>
        <p:spPr>
          <a:xfrm>
            <a:off x="5956300" y="2762526"/>
            <a:ext cx="11406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i="1" dirty="0" err="1" smtClean="0">
                <a:solidFill>
                  <a:schemeClr val="tx1"/>
                </a:solidFill>
              </a:rPr>
              <a:t>e</a:t>
            </a:r>
            <a:r>
              <a:rPr lang="en-US" sz="2000" i="1" baseline="-25000" dirty="0" err="1" smtClean="0">
                <a:solidFill>
                  <a:schemeClr val="tx1"/>
                </a:solidFill>
              </a:rPr>
              <a:t>g</a:t>
            </a:r>
            <a:endParaRPr lang="en-US" sz="2000" i="1" dirty="0" smtClean="0">
              <a:solidFill>
                <a:schemeClr val="tx1"/>
              </a:solidFill>
            </a:endParaRPr>
          </a:p>
        </p:txBody>
      </p:sp>
    </p:spTree>
    <p:extLst>
      <p:ext uri="{BB962C8B-B14F-4D97-AF65-F5344CB8AC3E}">
        <p14:creationId xmlns:p14="http://schemas.microsoft.com/office/powerpoint/2010/main" val="112460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6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60" grpId="0" animBg="1"/>
      <p:bldP spid="60" grpId="1" animBg="1"/>
      <p:bldP spid="63" grpId="0" animBg="1"/>
      <p:bldP spid="6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Coulomb repulsion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Wien_03 (dragged).pdf"/>
          <p:cNvPicPr>
            <a:picLocks noChangeAspect="1"/>
          </p:cNvPicPr>
          <p:nvPr/>
        </p:nvPicPr>
        <p:blipFill rotWithShape="1">
          <a:blip r:embed="rId3" cstate="screen">
            <a:extLst>
              <a:ext uri="{28A0092B-C50C-407E-A947-70E740481C1C}">
                <a14:useLocalDpi xmlns:a14="http://schemas.microsoft.com/office/drawing/2010/main"/>
              </a:ext>
            </a:extLst>
          </a:blip>
          <a:srcRect l="31806" t="40841" b="7665"/>
          <a:stretch/>
        </p:blipFill>
        <p:spPr>
          <a:xfrm>
            <a:off x="2908300" y="3035300"/>
            <a:ext cx="6235700" cy="3327400"/>
          </a:xfrm>
          <a:prstGeom prst="rect">
            <a:avLst/>
          </a:prstGeom>
        </p:spPr>
      </p:pic>
      <p:sp>
        <p:nvSpPr>
          <p:cNvPr id="5" name="TextBox 4"/>
          <p:cNvSpPr txBox="1"/>
          <p:nvPr/>
        </p:nvSpPr>
        <p:spPr>
          <a:xfrm>
            <a:off x="7404100" y="5993368"/>
            <a:ext cx="487180" cy="369332"/>
          </a:xfrm>
          <a:prstGeom prst="rect">
            <a:avLst/>
          </a:prstGeom>
          <a:noFill/>
        </p:spPr>
        <p:txBody>
          <a:bodyPr wrap="none" rtlCol="0">
            <a:spAutoFit/>
          </a:bodyPr>
          <a:lstStyle/>
          <a:p>
            <a:r>
              <a:rPr lang="en-US" i="1" dirty="0" err="1" smtClean="0"/>
              <a:t>d</a:t>
            </a:r>
            <a:r>
              <a:rPr lang="en-US" i="1" baseline="-25000" dirty="0" err="1" smtClean="0"/>
              <a:t>xy</a:t>
            </a:r>
            <a:endParaRPr lang="en-US" i="1" dirty="0"/>
          </a:p>
        </p:txBody>
      </p:sp>
      <p:sp>
        <p:nvSpPr>
          <p:cNvPr id="8" name="TextBox 7"/>
          <p:cNvSpPr txBox="1"/>
          <p:nvPr/>
        </p:nvSpPr>
        <p:spPr>
          <a:xfrm>
            <a:off x="4300814" y="5157232"/>
            <a:ext cx="690286" cy="369332"/>
          </a:xfrm>
          <a:prstGeom prst="rect">
            <a:avLst/>
          </a:prstGeom>
          <a:noFill/>
        </p:spPr>
        <p:txBody>
          <a:bodyPr wrap="none" rtlCol="0">
            <a:spAutoFit/>
          </a:bodyPr>
          <a:lstStyle/>
          <a:p>
            <a:r>
              <a:rPr lang="en-US" i="1" dirty="0" smtClean="0"/>
              <a:t>d</a:t>
            </a:r>
            <a:r>
              <a:rPr lang="en-US" i="1" baseline="-25000" dirty="0" smtClean="0"/>
              <a:t>x2-y2</a:t>
            </a:r>
            <a:endParaRPr lang="en-US" i="1" dirty="0"/>
          </a:p>
        </p:txBody>
      </p:sp>
      <p:pic>
        <p:nvPicPr>
          <p:cNvPr id="9" name="Picture 8"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5700" y="1085850"/>
            <a:ext cx="7315200" cy="1054100"/>
          </a:xfrm>
          <a:prstGeom prst="rect">
            <a:avLst/>
          </a:prstGeom>
        </p:spPr>
      </p:pic>
    </p:spTree>
    <p:extLst>
      <p:ext uri="{BB962C8B-B14F-4D97-AF65-F5344CB8AC3E}">
        <p14:creationId xmlns:p14="http://schemas.microsoft.com/office/powerpoint/2010/main" val="17469759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Coulomb repulsion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Wien_03 (dragged).pdf"/>
          <p:cNvPicPr>
            <a:picLocks noChangeAspect="1"/>
          </p:cNvPicPr>
          <p:nvPr/>
        </p:nvPicPr>
        <p:blipFill rotWithShape="1">
          <a:blip r:embed="rId3" cstate="screen">
            <a:extLst>
              <a:ext uri="{28A0092B-C50C-407E-A947-70E740481C1C}">
                <a14:useLocalDpi xmlns:a14="http://schemas.microsoft.com/office/drawing/2010/main"/>
              </a:ext>
            </a:extLst>
          </a:blip>
          <a:srcRect t="40841" b="7665"/>
          <a:stretch/>
        </p:blipFill>
        <p:spPr>
          <a:xfrm>
            <a:off x="0" y="3035300"/>
            <a:ext cx="9144000" cy="3327400"/>
          </a:xfrm>
          <a:prstGeom prst="rect">
            <a:avLst/>
          </a:prstGeom>
        </p:spPr>
      </p:pic>
      <p:sp>
        <p:nvSpPr>
          <p:cNvPr id="3" name="TextBox 2"/>
          <p:cNvSpPr txBox="1"/>
          <p:nvPr/>
        </p:nvSpPr>
        <p:spPr>
          <a:xfrm>
            <a:off x="7404100" y="5993368"/>
            <a:ext cx="487180" cy="369332"/>
          </a:xfrm>
          <a:prstGeom prst="rect">
            <a:avLst/>
          </a:prstGeom>
          <a:noFill/>
        </p:spPr>
        <p:txBody>
          <a:bodyPr wrap="none" rtlCol="0">
            <a:spAutoFit/>
          </a:bodyPr>
          <a:lstStyle/>
          <a:p>
            <a:r>
              <a:rPr lang="en-US" i="1" dirty="0" err="1" smtClean="0"/>
              <a:t>d</a:t>
            </a:r>
            <a:r>
              <a:rPr lang="en-US" i="1" baseline="-25000" dirty="0" err="1" smtClean="0"/>
              <a:t>xy</a:t>
            </a:r>
            <a:endParaRPr lang="en-US" i="1" dirty="0"/>
          </a:p>
        </p:txBody>
      </p:sp>
      <p:sp>
        <p:nvSpPr>
          <p:cNvPr id="8" name="TextBox 7"/>
          <p:cNvSpPr txBox="1"/>
          <p:nvPr/>
        </p:nvSpPr>
        <p:spPr>
          <a:xfrm>
            <a:off x="4300814" y="5157232"/>
            <a:ext cx="690286" cy="369332"/>
          </a:xfrm>
          <a:prstGeom prst="rect">
            <a:avLst/>
          </a:prstGeom>
          <a:noFill/>
        </p:spPr>
        <p:txBody>
          <a:bodyPr wrap="none" rtlCol="0">
            <a:spAutoFit/>
          </a:bodyPr>
          <a:lstStyle/>
          <a:p>
            <a:r>
              <a:rPr lang="en-US" i="1" dirty="0" smtClean="0"/>
              <a:t>d</a:t>
            </a:r>
            <a:r>
              <a:rPr lang="en-US" i="1" baseline="-25000" dirty="0" smtClean="0"/>
              <a:t>x2-y2</a:t>
            </a:r>
            <a:endParaRPr lang="en-US" i="1" dirty="0"/>
          </a:p>
        </p:txBody>
      </p:sp>
      <p:sp>
        <p:nvSpPr>
          <p:cNvPr id="9" name="TextBox 8"/>
          <p:cNvSpPr txBox="1"/>
          <p:nvPr/>
        </p:nvSpPr>
        <p:spPr>
          <a:xfrm>
            <a:off x="1968500" y="5157232"/>
            <a:ext cx="490487" cy="369332"/>
          </a:xfrm>
          <a:prstGeom prst="rect">
            <a:avLst/>
          </a:prstGeom>
          <a:noFill/>
        </p:spPr>
        <p:txBody>
          <a:bodyPr wrap="none" rtlCol="0">
            <a:spAutoFit/>
          </a:bodyPr>
          <a:lstStyle/>
          <a:p>
            <a:r>
              <a:rPr lang="en-US" i="1" dirty="0" smtClean="0"/>
              <a:t>d</a:t>
            </a:r>
            <a:r>
              <a:rPr lang="en-US" i="1" baseline="-25000" dirty="0" smtClean="0"/>
              <a:t>z2</a:t>
            </a:r>
            <a:endParaRPr lang="en-US" i="1" dirty="0"/>
          </a:p>
        </p:txBody>
      </p:sp>
      <p:pic>
        <p:nvPicPr>
          <p:cNvPr id="10" name="Picture 9"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5700" y="1085850"/>
            <a:ext cx="7315200" cy="1054100"/>
          </a:xfrm>
          <a:prstGeom prst="rect">
            <a:avLst/>
          </a:prstGeom>
        </p:spPr>
      </p:pic>
      <p:sp>
        <p:nvSpPr>
          <p:cNvPr id="11" name="Rounded Rectangle 10"/>
          <p:cNvSpPr/>
          <p:nvPr/>
        </p:nvSpPr>
        <p:spPr>
          <a:xfrm>
            <a:off x="3894087" y="2226089"/>
            <a:ext cx="4637913" cy="89507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Coulomb repulsion is smaller when electrons are farther apart</a:t>
            </a:r>
            <a:endParaRPr lang="en-US" sz="2000" i="1" dirty="0" smtClean="0">
              <a:solidFill>
                <a:schemeClr val="tx1"/>
              </a:solidFill>
            </a:endParaRPr>
          </a:p>
        </p:txBody>
      </p:sp>
    </p:spTree>
    <p:extLst>
      <p:ext uri="{BB962C8B-B14F-4D97-AF65-F5344CB8AC3E}">
        <p14:creationId xmlns:p14="http://schemas.microsoft.com/office/powerpoint/2010/main" val="195998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Coulomb repulsion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Wien_03 (dragged).pdf"/>
          <p:cNvPicPr>
            <a:picLocks noChangeAspect="1"/>
          </p:cNvPicPr>
          <p:nvPr/>
        </p:nvPicPr>
        <p:blipFill rotWithShape="1">
          <a:blip r:embed="rId3" cstate="screen">
            <a:extLst>
              <a:ext uri="{28A0092B-C50C-407E-A947-70E740481C1C}">
                <a14:useLocalDpi xmlns:a14="http://schemas.microsoft.com/office/drawing/2010/main"/>
              </a:ext>
            </a:extLst>
          </a:blip>
          <a:srcRect t="41233" b="17886"/>
          <a:stretch/>
        </p:blipFill>
        <p:spPr>
          <a:xfrm>
            <a:off x="0" y="3060700"/>
            <a:ext cx="9144000" cy="2641600"/>
          </a:xfrm>
          <a:prstGeom prst="rect">
            <a:avLst/>
          </a:prstGeom>
        </p:spPr>
      </p:pic>
      <p:sp>
        <p:nvSpPr>
          <p:cNvPr id="5" name="TextBox 4"/>
          <p:cNvSpPr txBox="1"/>
          <p:nvPr/>
        </p:nvSpPr>
        <p:spPr>
          <a:xfrm>
            <a:off x="4300814" y="5157232"/>
            <a:ext cx="690286" cy="369332"/>
          </a:xfrm>
          <a:prstGeom prst="rect">
            <a:avLst/>
          </a:prstGeom>
          <a:noFill/>
        </p:spPr>
        <p:txBody>
          <a:bodyPr wrap="none" rtlCol="0">
            <a:spAutoFit/>
          </a:bodyPr>
          <a:lstStyle/>
          <a:p>
            <a:r>
              <a:rPr lang="en-US" i="1" dirty="0" smtClean="0"/>
              <a:t>d</a:t>
            </a:r>
            <a:r>
              <a:rPr lang="en-US" i="1" baseline="-25000" dirty="0" smtClean="0"/>
              <a:t>x2-y2</a:t>
            </a:r>
            <a:endParaRPr lang="en-US" i="1" dirty="0"/>
          </a:p>
        </p:txBody>
      </p:sp>
      <p:sp>
        <p:nvSpPr>
          <p:cNvPr id="8" name="TextBox 7"/>
          <p:cNvSpPr txBox="1"/>
          <p:nvPr/>
        </p:nvSpPr>
        <p:spPr>
          <a:xfrm>
            <a:off x="1968500" y="5157232"/>
            <a:ext cx="490487" cy="369332"/>
          </a:xfrm>
          <a:prstGeom prst="rect">
            <a:avLst/>
          </a:prstGeom>
          <a:noFill/>
        </p:spPr>
        <p:txBody>
          <a:bodyPr wrap="none" rtlCol="0">
            <a:spAutoFit/>
          </a:bodyPr>
          <a:lstStyle/>
          <a:p>
            <a:r>
              <a:rPr lang="en-US" i="1" dirty="0" smtClean="0"/>
              <a:t>d</a:t>
            </a:r>
            <a:r>
              <a:rPr lang="en-US" i="1" baseline="-25000" dirty="0" smtClean="0"/>
              <a:t>z2</a:t>
            </a:r>
            <a:endParaRPr lang="en-US" i="1" dirty="0"/>
          </a:p>
        </p:txBody>
      </p:sp>
      <p:sp>
        <p:nvSpPr>
          <p:cNvPr id="9" name="TextBox 8"/>
          <p:cNvSpPr txBox="1"/>
          <p:nvPr/>
        </p:nvSpPr>
        <p:spPr>
          <a:xfrm>
            <a:off x="4300814" y="5517634"/>
            <a:ext cx="487180" cy="369332"/>
          </a:xfrm>
          <a:prstGeom prst="rect">
            <a:avLst/>
          </a:prstGeom>
          <a:noFill/>
        </p:spPr>
        <p:txBody>
          <a:bodyPr wrap="none" rtlCol="0">
            <a:spAutoFit/>
          </a:bodyPr>
          <a:lstStyle/>
          <a:p>
            <a:r>
              <a:rPr lang="en-US" i="1" dirty="0" err="1" smtClean="0"/>
              <a:t>d</a:t>
            </a:r>
            <a:r>
              <a:rPr lang="en-US" i="1" baseline="-25000" dirty="0" err="1" smtClean="0"/>
              <a:t>xy</a:t>
            </a:r>
            <a:endParaRPr lang="en-US" i="1" dirty="0"/>
          </a:p>
        </p:txBody>
      </p:sp>
      <p:sp>
        <p:nvSpPr>
          <p:cNvPr id="10" name="TextBox 9"/>
          <p:cNvSpPr txBox="1"/>
          <p:nvPr/>
        </p:nvSpPr>
        <p:spPr>
          <a:xfrm>
            <a:off x="1971807" y="5517634"/>
            <a:ext cx="487180" cy="369332"/>
          </a:xfrm>
          <a:prstGeom prst="rect">
            <a:avLst/>
          </a:prstGeom>
          <a:noFill/>
        </p:spPr>
        <p:txBody>
          <a:bodyPr wrap="none" rtlCol="0">
            <a:spAutoFit/>
          </a:bodyPr>
          <a:lstStyle/>
          <a:p>
            <a:r>
              <a:rPr lang="en-US" i="1" dirty="0" err="1" smtClean="0"/>
              <a:t>d</a:t>
            </a:r>
            <a:r>
              <a:rPr lang="en-US" i="1" baseline="-25000" dirty="0" err="1" smtClean="0"/>
              <a:t>xy</a:t>
            </a:r>
            <a:endParaRPr lang="en-US" i="1" dirty="0"/>
          </a:p>
        </p:txBody>
      </p:sp>
      <p:pic>
        <p:nvPicPr>
          <p:cNvPr id="11" name="Picture 10"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5700" y="1085850"/>
            <a:ext cx="7315200" cy="1054100"/>
          </a:xfrm>
          <a:prstGeom prst="rect">
            <a:avLst/>
          </a:prstGeom>
        </p:spPr>
      </p:pic>
      <p:sp>
        <p:nvSpPr>
          <p:cNvPr id="12" name="Rounded Rectangle 11"/>
          <p:cNvSpPr/>
          <p:nvPr/>
        </p:nvSpPr>
        <p:spPr>
          <a:xfrm>
            <a:off x="3894087" y="2226089"/>
            <a:ext cx="4637913" cy="89507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Coulomb repulsion is smaller when electrons are farther apart</a:t>
            </a:r>
            <a:endParaRPr lang="en-US" sz="2000" i="1" dirty="0" smtClean="0">
              <a:solidFill>
                <a:schemeClr val="tx1"/>
              </a:solidFill>
            </a:endParaRPr>
          </a:p>
        </p:txBody>
      </p:sp>
    </p:spTree>
    <p:extLst>
      <p:ext uri="{BB962C8B-B14F-4D97-AF65-F5344CB8AC3E}">
        <p14:creationId xmlns:p14="http://schemas.microsoft.com/office/powerpoint/2010/main" val="280144239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XAS final state for </a:t>
            </a:r>
            <a:r>
              <a:rPr lang="en-US" sz="2400" dirty="0" err="1" smtClean="0"/>
              <a:t>NiO</a:t>
            </a:r>
            <a:r>
              <a:rPr lang="en-US" sz="2400" dirty="0" smtClean="0"/>
              <a:t> 2p</a:t>
            </a:r>
            <a:r>
              <a:rPr lang="en-US" sz="2400" baseline="30000" dirty="0" smtClean="0"/>
              <a:t>5</a:t>
            </a:r>
            <a:r>
              <a:rPr lang="en-US" sz="2400" dirty="0" smtClean="0"/>
              <a:t>3d</a:t>
            </a:r>
            <a:r>
              <a:rPr lang="en-US" sz="2400" baseline="30000" dirty="0" smtClean="0"/>
              <a:t>9</a:t>
            </a:r>
            <a:endParaRPr lang="en-US" sz="2400" baseline="300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12" name="Picture 1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048" r="60834" b="5850"/>
          <a:stretch/>
        </p:blipFill>
        <p:spPr>
          <a:xfrm>
            <a:off x="5194300" y="1368778"/>
            <a:ext cx="3581400" cy="5111222"/>
          </a:xfrm>
          <a:prstGeom prst="rect">
            <a:avLst/>
          </a:prstGeom>
        </p:spPr>
      </p:pic>
      <p:grpSp>
        <p:nvGrpSpPr>
          <p:cNvPr id="13" name="Group 12"/>
          <p:cNvGrpSpPr/>
          <p:nvPr/>
        </p:nvGrpSpPr>
        <p:grpSpPr>
          <a:xfrm>
            <a:off x="283000" y="3574875"/>
            <a:ext cx="3706000" cy="2905125"/>
            <a:chOff x="5438000" y="1273175"/>
            <a:chExt cx="3706000" cy="2905125"/>
          </a:xfrm>
        </p:grpSpPr>
        <p:pic>
          <p:nvPicPr>
            <p:cNvPr id="14" name="Picture 13" descr="plSoc1.png"/>
            <p:cNvPicPr>
              <a:picLocks noChangeAspect="1"/>
            </p:cNvPicPr>
            <p:nvPr/>
          </p:nvPicPr>
          <p:blipFill>
            <a:blip r:embed="rId4" cstate="screen">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604000" y="1273175"/>
              <a:ext cx="2540000" cy="2905125"/>
            </a:xfrm>
            <a:prstGeom prst="rect">
              <a:avLst/>
            </a:prstGeom>
          </p:spPr>
        </p:pic>
        <p:pic>
          <p:nvPicPr>
            <p:cNvPr id="15" name="Picture 14" descr="plSoc2.png"/>
            <p:cNvPicPr>
              <a:picLocks noChangeAspect="1"/>
            </p:cNvPicPr>
            <p:nvPr/>
          </p:nvPicPr>
          <p:blipFill>
            <a:blip r:embed="rId6" cstate="screen">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438000" y="1273175"/>
              <a:ext cx="2540000" cy="2905125"/>
            </a:xfrm>
            <a:prstGeom prst="rect">
              <a:avLst/>
            </a:prstGeom>
          </p:spPr>
        </p:pic>
      </p:grpSp>
      <p:grpSp>
        <p:nvGrpSpPr>
          <p:cNvPr id="16" name="Group 15"/>
          <p:cNvGrpSpPr/>
          <p:nvPr/>
        </p:nvGrpSpPr>
        <p:grpSpPr>
          <a:xfrm>
            <a:off x="-442100" y="1474584"/>
            <a:ext cx="5026800" cy="2905125"/>
            <a:chOff x="4739500" y="3868075"/>
            <a:chExt cx="5026800" cy="2905125"/>
          </a:xfrm>
        </p:grpSpPr>
        <p:pic>
          <p:nvPicPr>
            <p:cNvPr id="17" name="Picture 16" descr="plSoc3.png"/>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739500" y="3868075"/>
              <a:ext cx="2540000" cy="2905125"/>
            </a:xfrm>
            <a:prstGeom prst="rect">
              <a:avLst/>
            </a:prstGeom>
          </p:spPr>
        </p:pic>
        <p:pic>
          <p:nvPicPr>
            <p:cNvPr id="18" name="Picture 17" descr="plSoc4.png"/>
            <p:cNvPicPr>
              <a:picLocks noChangeAspect="1"/>
            </p:cNvPicPr>
            <p:nvPr/>
          </p:nvPicPr>
          <p:blipFill>
            <a:blip r:embed="rId10" cstate="screen">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5615800" y="3868075"/>
              <a:ext cx="2540000" cy="2905125"/>
            </a:xfrm>
            <a:prstGeom prst="rect">
              <a:avLst/>
            </a:prstGeom>
          </p:spPr>
        </p:pic>
        <p:pic>
          <p:nvPicPr>
            <p:cNvPr id="19" name="Picture 18" descr="plSoc5.png"/>
            <p:cNvPicPr>
              <a:picLocks noChangeAspect="1"/>
            </p:cNvPicPr>
            <p:nvPr/>
          </p:nvPicPr>
          <p:blipFill>
            <a:blip r:embed="rId12" cstate="screen">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6337300" y="3868075"/>
              <a:ext cx="2540000" cy="2905125"/>
            </a:xfrm>
            <a:prstGeom prst="rect">
              <a:avLst/>
            </a:prstGeom>
          </p:spPr>
        </p:pic>
        <p:pic>
          <p:nvPicPr>
            <p:cNvPr id="20" name="Picture 19" descr="plSoc6.png"/>
            <p:cNvPicPr>
              <a:picLocks noChangeAspect="1"/>
            </p:cNvPicPr>
            <p:nvPr/>
          </p:nvPicPr>
          <p:blipFill>
            <a:blip r:embed="rId14" cstate="screen">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226300" y="3868075"/>
              <a:ext cx="2540000" cy="2905125"/>
            </a:xfrm>
            <a:prstGeom prst="rect">
              <a:avLst/>
            </a:prstGeom>
          </p:spPr>
        </p:pic>
      </p:grpSp>
      <p:sp>
        <p:nvSpPr>
          <p:cNvPr id="21" name="TextBox 20"/>
          <p:cNvSpPr txBox="1"/>
          <p:nvPr/>
        </p:nvSpPr>
        <p:spPr>
          <a:xfrm>
            <a:off x="1713874" y="1270000"/>
            <a:ext cx="844252" cy="369332"/>
          </a:xfrm>
          <a:prstGeom prst="rect">
            <a:avLst/>
          </a:prstGeom>
          <a:noFill/>
        </p:spPr>
        <p:txBody>
          <a:bodyPr wrap="none" rtlCol="0">
            <a:spAutoFit/>
          </a:bodyPr>
          <a:lstStyle/>
          <a:p>
            <a:r>
              <a:rPr lang="en-US" dirty="0" smtClean="0"/>
              <a:t>Ni – 2p</a:t>
            </a:r>
            <a:endParaRPr lang="en-US" dirty="0"/>
          </a:p>
        </p:txBody>
      </p:sp>
      <p:sp>
        <p:nvSpPr>
          <p:cNvPr id="22" name="TextBox 21"/>
          <p:cNvSpPr txBox="1"/>
          <p:nvPr/>
        </p:nvSpPr>
        <p:spPr>
          <a:xfrm>
            <a:off x="7162174" y="1368778"/>
            <a:ext cx="844252" cy="369332"/>
          </a:xfrm>
          <a:prstGeom prst="rect">
            <a:avLst/>
          </a:prstGeom>
          <a:noFill/>
        </p:spPr>
        <p:txBody>
          <a:bodyPr wrap="none" rtlCol="0">
            <a:spAutoFit/>
          </a:bodyPr>
          <a:lstStyle/>
          <a:p>
            <a:r>
              <a:rPr lang="en-US" dirty="0" smtClean="0"/>
              <a:t>Ni – 3d</a:t>
            </a:r>
            <a:endParaRPr lang="en-US" dirty="0"/>
          </a:p>
        </p:txBody>
      </p:sp>
      <p:sp>
        <p:nvSpPr>
          <p:cNvPr id="2" name="TextBox 1"/>
          <p:cNvSpPr txBox="1"/>
          <p:nvPr/>
        </p:nvSpPr>
        <p:spPr>
          <a:xfrm>
            <a:off x="3581400" y="2273300"/>
            <a:ext cx="890782" cy="369332"/>
          </a:xfrm>
          <a:prstGeom prst="rect">
            <a:avLst/>
          </a:prstGeom>
          <a:noFill/>
        </p:spPr>
        <p:txBody>
          <a:bodyPr wrap="none" rtlCol="0">
            <a:spAutoFit/>
          </a:bodyPr>
          <a:lstStyle/>
          <a:p>
            <a:r>
              <a:rPr lang="en-US" i="1" dirty="0" smtClean="0"/>
              <a:t>L</a:t>
            </a:r>
            <a:r>
              <a:rPr lang="en-US" i="1" baseline="-25000" dirty="0" smtClean="0"/>
              <a:t>3</a:t>
            </a:r>
            <a:r>
              <a:rPr lang="en-US" dirty="0" smtClean="0"/>
              <a:t> edge</a:t>
            </a:r>
            <a:endParaRPr lang="en-US" dirty="0"/>
          </a:p>
        </p:txBody>
      </p:sp>
      <p:sp>
        <p:nvSpPr>
          <p:cNvPr id="23" name="TextBox 22"/>
          <p:cNvSpPr txBox="1"/>
          <p:nvPr/>
        </p:nvSpPr>
        <p:spPr>
          <a:xfrm>
            <a:off x="3695700" y="4483100"/>
            <a:ext cx="890782" cy="369332"/>
          </a:xfrm>
          <a:prstGeom prst="rect">
            <a:avLst/>
          </a:prstGeom>
          <a:noFill/>
        </p:spPr>
        <p:txBody>
          <a:bodyPr wrap="none" rtlCol="0">
            <a:spAutoFit/>
          </a:bodyPr>
          <a:lstStyle/>
          <a:p>
            <a:r>
              <a:rPr lang="en-US" i="1" dirty="0" smtClean="0"/>
              <a:t>L</a:t>
            </a:r>
            <a:r>
              <a:rPr lang="en-US" i="1" baseline="-25000" dirty="0" smtClean="0"/>
              <a:t>2</a:t>
            </a:r>
            <a:r>
              <a:rPr lang="en-US" dirty="0" smtClean="0"/>
              <a:t> edge</a:t>
            </a:r>
            <a:endParaRPr lang="en-US" dirty="0"/>
          </a:p>
        </p:txBody>
      </p:sp>
    </p:spTree>
    <p:extLst>
      <p:ext uri="{BB962C8B-B14F-4D97-AF65-F5344CB8AC3E}">
        <p14:creationId xmlns:p14="http://schemas.microsoft.com/office/powerpoint/2010/main" val="20029327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averkort_16a.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4200" y="1673496"/>
            <a:ext cx="3566160" cy="409194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Transition metal compounds; a large variety of properties</a:t>
            </a:r>
            <a:endParaRPr lang="en-US" sz="2400" dirty="0">
              <a:solidFill>
                <a:schemeClr val="accent5">
                  <a:lumMod val="40000"/>
                  <a:lumOff val="60000"/>
                </a:schemeClr>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Rounded Rectangle 14"/>
          <p:cNvSpPr/>
          <p:nvPr/>
        </p:nvSpPr>
        <p:spPr>
          <a:xfrm>
            <a:off x="612000" y="1117236"/>
            <a:ext cx="3484235" cy="5337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Active centers in enzymes</a:t>
            </a:r>
          </a:p>
          <a:p>
            <a:pPr marL="342900" indent="-342900" algn="ctr">
              <a:buFont typeface="Arial"/>
              <a:buChar char="•"/>
            </a:pPr>
            <a:endParaRPr lang="en-US" sz="2400" dirty="0">
              <a:solidFill>
                <a:schemeClr val="tx1"/>
              </a:solidFill>
            </a:endParaRPr>
          </a:p>
        </p:txBody>
      </p:sp>
      <p:sp>
        <p:nvSpPr>
          <p:cNvPr id="17" name="Rounded Rectangle 16"/>
          <p:cNvSpPr/>
          <p:nvPr/>
        </p:nvSpPr>
        <p:spPr>
          <a:xfrm>
            <a:off x="612000" y="5790836"/>
            <a:ext cx="3484235" cy="5337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Fe in </a:t>
            </a:r>
            <a:r>
              <a:rPr lang="en-US" sz="2000" dirty="0" err="1" smtClean="0">
                <a:solidFill>
                  <a:schemeClr val="tx1"/>
                </a:solidFill>
              </a:rPr>
              <a:t>Heme</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grpSp>
        <p:nvGrpSpPr>
          <p:cNvPr id="5" name="Group 4"/>
          <p:cNvGrpSpPr/>
          <p:nvPr/>
        </p:nvGrpSpPr>
        <p:grpSpPr>
          <a:xfrm>
            <a:off x="5047765" y="1152796"/>
            <a:ext cx="3484235" cy="5171804"/>
            <a:chOff x="5047765" y="1152796"/>
            <a:chExt cx="3484235" cy="5171804"/>
          </a:xfrm>
        </p:grpSpPr>
        <p:sp>
          <p:nvSpPr>
            <p:cNvPr id="18" name="Rounded Rectangle 17"/>
            <p:cNvSpPr/>
            <p:nvPr/>
          </p:nvSpPr>
          <p:spPr>
            <a:xfrm>
              <a:off x="5047765" y="5790836"/>
              <a:ext cx="3484235" cy="5337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err="1" smtClean="0">
                  <a:solidFill>
                    <a:schemeClr val="tx1"/>
                  </a:solidFill>
                </a:rPr>
                <a:t>Mn</a:t>
              </a:r>
              <a:r>
                <a:rPr lang="en-US" sz="2000" dirty="0" smtClean="0">
                  <a:solidFill>
                    <a:schemeClr val="tx1"/>
                  </a:solidFill>
                </a:rPr>
                <a:t> role in photosynthesis</a:t>
              </a:r>
            </a:p>
            <a:p>
              <a:pPr marL="342900" indent="-342900" algn="ctr">
                <a:buFont typeface="Arial"/>
                <a:buChar char="•"/>
              </a:pPr>
              <a:endParaRPr lang="en-US" sz="2400" dirty="0">
                <a:solidFill>
                  <a:schemeClr val="tx1"/>
                </a:solidFill>
              </a:endParaRPr>
            </a:p>
          </p:txBody>
        </p:sp>
        <p:pic>
          <p:nvPicPr>
            <p:cNvPr id="3" name="Picture 2" descr="Haverkort_16b.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47765" y="1152796"/>
              <a:ext cx="3429000" cy="4549140"/>
            </a:xfrm>
            <a:prstGeom prst="rect">
              <a:avLst/>
            </a:prstGeom>
          </p:spPr>
        </p:pic>
        <p:sp>
          <p:nvSpPr>
            <p:cNvPr id="4" name="Rectangle 3"/>
            <p:cNvSpPr/>
            <p:nvPr/>
          </p:nvSpPr>
          <p:spPr>
            <a:xfrm>
              <a:off x="7182141" y="5351848"/>
              <a:ext cx="1043301" cy="35008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1521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Local many body calculations based on parameters</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Screen Shot 2013-02-19 at 18.26.41 .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5587" y="1995604"/>
            <a:ext cx="3657600" cy="355600"/>
          </a:xfrm>
          <a:prstGeom prst="rect">
            <a:avLst/>
          </a:prstGeom>
        </p:spPr>
      </p:pic>
      <p:pic>
        <p:nvPicPr>
          <p:cNvPr id="5" name="Picture 4" descr="Screen Shot 2013-02-19 at 18.26.48 .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45587" y="2351204"/>
            <a:ext cx="3314700" cy="279400"/>
          </a:xfrm>
          <a:prstGeom prst="rect">
            <a:avLst/>
          </a:prstGeom>
        </p:spPr>
      </p:pic>
      <p:pic>
        <p:nvPicPr>
          <p:cNvPr id="8" name="Picture 7" descr="Screen Shot 2013-02-19 at 18.26.28 .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992225"/>
            <a:ext cx="9144000" cy="1003379"/>
          </a:xfrm>
          <a:prstGeom prst="rect">
            <a:avLst/>
          </a:prstGeom>
        </p:spPr>
      </p:pic>
      <p:pic>
        <p:nvPicPr>
          <p:cNvPr id="9" name="Picture 8" descr="Screen Shot 2013-02-19 at 18.27.13 .p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143145" y="1995604"/>
            <a:ext cx="3545159" cy="4484396"/>
          </a:xfrm>
          <a:prstGeom prst="rect">
            <a:avLst/>
          </a:prstGeom>
        </p:spPr>
      </p:pic>
      <p:sp>
        <p:nvSpPr>
          <p:cNvPr id="10" name="Rectangle 9"/>
          <p:cNvSpPr/>
          <p:nvPr/>
        </p:nvSpPr>
        <p:spPr>
          <a:xfrm>
            <a:off x="3370693" y="4162982"/>
            <a:ext cx="1459953" cy="101559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7"/>
          <a:stretch>
            <a:fillRect/>
          </a:stretch>
        </p:blipFill>
        <p:spPr>
          <a:xfrm>
            <a:off x="166192" y="3357702"/>
            <a:ext cx="4872156" cy="3122297"/>
          </a:xfrm>
          <a:prstGeom prst="rect">
            <a:avLst/>
          </a:prstGeom>
        </p:spPr>
      </p:pic>
      <p:sp>
        <p:nvSpPr>
          <p:cNvPr id="13" name="Rounded Rectangle 12"/>
          <p:cNvSpPr/>
          <p:nvPr/>
        </p:nvSpPr>
        <p:spPr>
          <a:xfrm>
            <a:off x="3253943" y="1679989"/>
            <a:ext cx="4637913" cy="127911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Parameters</a:t>
            </a:r>
          </a:p>
          <a:p>
            <a:pPr algn="ctr"/>
            <a:r>
              <a:rPr lang="en-US" sz="2000" i="1" dirty="0" smtClean="0">
                <a:solidFill>
                  <a:schemeClr val="tx1"/>
                </a:solidFill>
              </a:rPr>
              <a:t>Size of the Coulomb interaction</a:t>
            </a:r>
          </a:p>
          <a:p>
            <a:pPr algn="ctr"/>
            <a:r>
              <a:rPr lang="en-US" sz="2000" i="1" dirty="0" smtClean="0">
                <a:solidFill>
                  <a:schemeClr val="tx1"/>
                </a:solidFill>
              </a:rPr>
              <a:t>Size of the crystal-field</a:t>
            </a:r>
          </a:p>
        </p:txBody>
      </p:sp>
    </p:spTree>
    <p:extLst>
      <p:ext uri="{BB962C8B-B14F-4D97-AF65-F5344CB8AC3E}">
        <p14:creationId xmlns:p14="http://schemas.microsoft.com/office/powerpoint/2010/main" val="511153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Can we calculate these parameters?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4" name="Group 3"/>
          <p:cNvGrpSpPr/>
          <p:nvPr/>
        </p:nvGrpSpPr>
        <p:grpSpPr>
          <a:xfrm>
            <a:off x="292100" y="1107392"/>
            <a:ext cx="8252600" cy="5292807"/>
            <a:chOff x="292100" y="1107392"/>
            <a:chExt cx="8252600" cy="5292807"/>
          </a:xfrm>
        </p:grpSpPr>
        <p:pic>
          <p:nvPicPr>
            <p:cNvPr id="5" name="Picture 4"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2100" y="1107392"/>
              <a:ext cx="8252600" cy="5292807"/>
            </a:xfrm>
            <a:prstGeom prst="rect">
              <a:avLst/>
            </a:prstGeom>
          </p:spPr>
        </p:pic>
        <p:sp>
          <p:nvSpPr>
            <p:cNvPr id="8" name="Rectangle 7"/>
            <p:cNvSpPr/>
            <p:nvPr/>
          </p:nvSpPr>
          <p:spPr>
            <a:xfrm>
              <a:off x="2476500" y="1219200"/>
              <a:ext cx="5918200" cy="17399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5572900" y="2959100"/>
              <a:ext cx="2504300" cy="15621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 name="Rounded Rectangle 15"/>
          <p:cNvSpPr/>
          <p:nvPr/>
        </p:nvSpPr>
        <p:spPr>
          <a:xfrm>
            <a:off x="3253943" y="1679989"/>
            <a:ext cx="4637913" cy="1279111"/>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Parameters</a:t>
            </a:r>
          </a:p>
          <a:p>
            <a:pPr algn="ctr"/>
            <a:r>
              <a:rPr lang="en-US" sz="2000" i="1" dirty="0" smtClean="0">
                <a:solidFill>
                  <a:schemeClr val="tx1"/>
                </a:solidFill>
              </a:rPr>
              <a:t>Size of the Coulomb interaction</a:t>
            </a:r>
          </a:p>
          <a:p>
            <a:pPr algn="ctr"/>
            <a:r>
              <a:rPr lang="en-US" sz="2000" i="1" dirty="0" smtClean="0">
                <a:solidFill>
                  <a:schemeClr val="tx1"/>
                </a:solidFill>
              </a:rPr>
              <a:t>Size of the crystal-field</a:t>
            </a:r>
          </a:p>
        </p:txBody>
      </p:sp>
    </p:spTree>
    <p:extLst>
      <p:ext uri="{BB962C8B-B14F-4D97-AF65-F5344CB8AC3E}">
        <p14:creationId xmlns:p14="http://schemas.microsoft.com/office/powerpoint/2010/main" val="282052189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Obtain parameters from LDA</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5" name="Picture 4"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420" b="7448"/>
          <a:stretch/>
        </p:blipFill>
        <p:spPr>
          <a:xfrm>
            <a:off x="0" y="1392766"/>
            <a:ext cx="9144000" cy="4983912"/>
          </a:xfrm>
          <a:prstGeom prst="rect">
            <a:avLst/>
          </a:prstGeom>
        </p:spPr>
      </p:pic>
    </p:spTree>
    <p:extLst>
      <p:ext uri="{BB962C8B-B14F-4D97-AF65-F5344CB8AC3E}">
        <p14:creationId xmlns:p14="http://schemas.microsoft.com/office/powerpoint/2010/main" val="28111750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In LDA </a:t>
            </a:r>
            <a:r>
              <a:rPr lang="en-US" sz="2400" dirty="0" err="1" smtClean="0"/>
              <a:t>NiO</a:t>
            </a:r>
            <a:r>
              <a:rPr lang="en-US" sz="2400" dirty="0" smtClean="0"/>
              <a:t> is a metal: </a:t>
            </a:r>
            <a:r>
              <a:rPr lang="en-US" sz="2400" dirty="0"/>
              <a:t>E</a:t>
            </a:r>
            <a:r>
              <a:rPr lang="en-US" sz="2400" dirty="0" smtClean="0"/>
              <a:t>xperimentally it is a good insulator</a:t>
            </a:r>
            <a:endParaRPr lang="en-US" sz="2400" dirty="0"/>
          </a:p>
        </p:txBody>
      </p:sp>
      <p:pic>
        <p:nvPicPr>
          <p:cNvPr id="2" name="Picture 1"/>
          <p:cNvPicPr>
            <a:picLocks noChangeAspect="1"/>
          </p:cNvPicPr>
          <p:nvPr/>
        </p:nvPicPr>
        <p:blipFill>
          <a:blip r:embed="rId3"/>
          <a:stretch>
            <a:fillRect/>
          </a:stretch>
        </p:blipFill>
        <p:spPr>
          <a:xfrm>
            <a:off x="310608" y="1140758"/>
            <a:ext cx="4000115" cy="5247342"/>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10723" y="3041782"/>
            <a:ext cx="4515740" cy="3346318"/>
          </a:xfrm>
          <a:prstGeom prst="rect">
            <a:avLst/>
          </a:prstGeom>
        </p:spPr>
      </p:pic>
      <p:sp>
        <p:nvSpPr>
          <p:cNvPr id="5" name="TextBox 4"/>
          <p:cNvSpPr txBox="1"/>
          <p:nvPr/>
        </p:nvSpPr>
        <p:spPr>
          <a:xfrm>
            <a:off x="4310723" y="1321995"/>
            <a:ext cx="3741379" cy="369332"/>
          </a:xfrm>
          <a:prstGeom prst="rect">
            <a:avLst/>
          </a:prstGeom>
          <a:noFill/>
        </p:spPr>
        <p:txBody>
          <a:bodyPr wrap="none" rtlCol="0">
            <a:spAutoFit/>
          </a:bodyPr>
          <a:lstStyle/>
          <a:p>
            <a:r>
              <a:rPr lang="en-US" dirty="0" smtClean="0"/>
              <a:t>F. J. Morin, Phys. Rev. </a:t>
            </a:r>
            <a:r>
              <a:rPr lang="en-US" b="1" dirty="0" smtClean="0"/>
              <a:t>93</a:t>
            </a:r>
            <a:r>
              <a:rPr lang="en-US" dirty="0" smtClean="0"/>
              <a:t>, 1199 (1954)</a:t>
            </a:r>
            <a:endParaRPr lang="en-US" dirty="0"/>
          </a:p>
        </p:txBody>
      </p:sp>
      <p:sp>
        <p:nvSpPr>
          <p:cNvPr id="8" name="TextBox 7"/>
          <p:cNvSpPr txBox="1"/>
          <p:nvPr/>
        </p:nvSpPr>
        <p:spPr>
          <a:xfrm>
            <a:off x="5420113" y="2216635"/>
            <a:ext cx="3111887" cy="646331"/>
          </a:xfrm>
          <a:prstGeom prst="rect">
            <a:avLst/>
          </a:prstGeom>
          <a:noFill/>
        </p:spPr>
        <p:txBody>
          <a:bodyPr wrap="none" rtlCol="0">
            <a:spAutoFit/>
          </a:bodyPr>
          <a:lstStyle/>
          <a:p>
            <a:r>
              <a:rPr lang="en-US" dirty="0" smtClean="0"/>
              <a:t>R. Newman and R. M. </a:t>
            </a:r>
            <a:r>
              <a:rPr lang="en-US" dirty="0" err="1" smtClean="0"/>
              <a:t>Chrenko</a:t>
            </a:r>
            <a:r>
              <a:rPr lang="en-US" dirty="0" smtClean="0"/>
              <a:t>,</a:t>
            </a:r>
          </a:p>
          <a:p>
            <a:r>
              <a:rPr lang="en-US" dirty="0" smtClean="0"/>
              <a:t>Phys. Rev </a:t>
            </a:r>
            <a:r>
              <a:rPr lang="en-US" b="1" dirty="0" smtClean="0"/>
              <a:t>114</a:t>
            </a:r>
            <a:r>
              <a:rPr lang="en-US" dirty="0" smtClean="0"/>
              <a:t> 1507 (1959)</a:t>
            </a:r>
            <a:endParaRPr lang="en-US" dirty="0"/>
          </a:p>
        </p:txBody>
      </p:sp>
      <p:sp>
        <p:nvSpPr>
          <p:cNvPr id="9" name="Rounded Rectangle 8"/>
          <p:cNvSpPr/>
          <p:nvPr/>
        </p:nvSpPr>
        <p:spPr>
          <a:xfrm>
            <a:off x="1758113" y="2621070"/>
            <a:ext cx="2552610" cy="84142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rgbClr val="FF0000"/>
                </a:solidFill>
              </a:rPr>
              <a:t>Room temperature</a:t>
            </a:r>
          </a:p>
          <a:p>
            <a:pPr algn="ctr"/>
            <a:r>
              <a:rPr lang="en-US" sz="2000" dirty="0" smtClean="0">
                <a:solidFill>
                  <a:srgbClr val="FF0000"/>
                </a:solidFill>
                <a:latin typeface="Symbol" charset="2"/>
                <a:cs typeface="Symbol" charset="2"/>
              </a:rPr>
              <a:t>r</a:t>
            </a:r>
            <a:r>
              <a:rPr lang="en-US" sz="2000" dirty="0" smtClean="0">
                <a:solidFill>
                  <a:srgbClr val="FF0000"/>
                </a:solidFill>
              </a:rPr>
              <a:t>~10</a:t>
            </a:r>
            <a:r>
              <a:rPr lang="en-US" sz="2000" baseline="30000" dirty="0" smtClean="0">
                <a:solidFill>
                  <a:srgbClr val="FF0000"/>
                </a:solidFill>
              </a:rPr>
              <a:t>5</a:t>
            </a:r>
            <a:r>
              <a:rPr lang="en-US" sz="2000" dirty="0" smtClean="0">
                <a:solidFill>
                  <a:srgbClr val="FF0000"/>
                </a:solidFill>
              </a:rPr>
              <a:t> </a:t>
            </a:r>
            <a:r>
              <a:rPr lang="en-US" sz="2000" dirty="0" smtClean="0">
                <a:solidFill>
                  <a:srgbClr val="FF0000"/>
                </a:solidFill>
                <a:latin typeface="Symbol" charset="2"/>
                <a:cs typeface="Symbol" charset="2"/>
              </a:rPr>
              <a:t>O</a:t>
            </a:r>
            <a:r>
              <a:rPr lang="en-US" sz="2000" dirty="0" smtClean="0">
                <a:solidFill>
                  <a:srgbClr val="FF0000"/>
                </a:solidFill>
              </a:rPr>
              <a:t> cm</a:t>
            </a:r>
          </a:p>
          <a:p>
            <a:pPr marL="342900" indent="-342900" algn="ctr">
              <a:buFont typeface="Arial"/>
              <a:buChar char="•"/>
            </a:pPr>
            <a:endParaRPr lang="en-US" sz="2400" dirty="0">
              <a:solidFill>
                <a:schemeClr val="tx1"/>
              </a:solidFill>
            </a:endParaRPr>
          </a:p>
        </p:txBody>
      </p:sp>
      <p:sp>
        <p:nvSpPr>
          <p:cNvPr id="10" name="Rounded Rectangle 9"/>
          <p:cNvSpPr/>
          <p:nvPr/>
        </p:nvSpPr>
        <p:spPr>
          <a:xfrm>
            <a:off x="5413380" y="5510078"/>
            <a:ext cx="1518622" cy="878022"/>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rgbClr val="FF0000"/>
                </a:solidFill>
              </a:rPr>
              <a:t>Optical-gap</a:t>
            </a:r>
          </a:p>
          <a:p>
            <a:pPr algn="ctr"/>
            <a:r>
              <a:rPr lang="en-US" sz="2000" dirty="0" smtClean="0">
                <a:solidFill>
                  <a:srgbClr val="FF0000"/>
                </a:solidFill>
              </a:rPr>
              <a:t>3.5 – 4.0 </a:t>
            </a:r>
            <a:r>
              <a:rPr lang="en-US" sz="2000" dirty="0" err="1" smtClean="0">
                <a:solidFill>
                  <a:srgbClr val="FF0000"/>
                </a:solidFill>
              </a:rPr>
              <a:t>eV</a:t>
            </a:r>
            <a:endParaRPr lang="en-US" sz="2000" dirty="0" smtClean="0">
              <a:solidFill>
                <a:srgbClr val="FF0000"/>
              </a:solidFill>
            </a:endParaRPr>
          </a:p>
        </p:txBody>
      </p:sp>
      <p:sp>
        <p:nvSpPr>
          <p:cNvPr id="4" name="TextBox 3"/>
          <p:cNvSpPr txBox="1"/>
          <p:nvPr/>
        </p:nvSpPr>
        <p:spPr>
          <a:xfrm rot="16200000">
            <a:off x="-856225" y="3667034"/>
            <a:ext cx="2374305" cy="369332"/>
          </a:xfrm>
          <a:prstGeom prst="rect">
            <a:avLst/>
          </a:prstGeom>
          <a:solidFill>
            <a:schemeClr val="bg1"/>
          </a:solidFill>
        </p:spPr>
        <p:txBody>
          <a:bodyPr wrap="none" rtlCol="0">
            <a:spAutoFit/>
          </a:bodyPr>
          <a:lstStyle/>
          <a:p>
            <a:r>
              <a:rPr lang="en-US" dirty="0" smtClean="0"/>
              <a:t>Conductivity (</a:t>
            </a:r>
            <a:r>
              <a:rPr lang="en-US" dirty="0" smtClean="0">
                <a:latin typeface="Symbol" charset="2"/>
                <a:cs typeface="Symbol" charset="2"/>
              </a:rPr>
              <a:t>W</a:t>
            </a:r>
            <a:r>
              <a:rPr lang="en-US" baseline="30000" dirty="0"/>
              <a:t>-1</a:t>
            </a:r>
            <a:r>
              <a:rPr lang="en-US" dirty="0" smtClean="0"/>
              <a:t> cm</a:t>
            </a:r>
            <a:r>
              <a:rPr lang="en-US" baseline="30000" dirty="0" smtClean="0"/>
              <a:t>-1</a:t>
            </a:r>
            <a:r>
              <a:rPr lang="en-US" dirty="0" smtClean="0"/>
              <a:t>)</a:t>
            </a:r>
            <a:endParaRPr lang="en-US" dirty="0"/>
          </a:p>
        </p:txBody>
      </p:sp>
      <p:sp>
        <p:nvSpPr>
          <p:cNvPr id="11" name="TextBox 10"/>
          <p:cNvSpPr txBox="1"/>
          <p:nvPr/>
        </p:nvSpPr>
        <p:spPr>
          <a:xfrm>
            <a:off x="1615556" y="6139708"/>
            <a:ext cx="1605164" cy="369332"/>
          </a:xfrm>
          <a:prstGeom prst="rect">
            <a:avLst/>
          </a:prstGeom>
          <a:solidFill>
            <a:srgbClr val="FFFFFF"/>
          </a:solidFill>
        </p:spPr>
        <p:txBody>
          <a:bodyPr wrap="none" rtlCol="0">
            <a:spAutoFit/>
          </a:bodyPr>
          <a:lstStyle/>
          <a:p>
            <a:r>
              <a:rPr lang="en-US" dirty="0" smtClean="0"/>
              <a:t>Temperature</a:t>
            </a:r>
            <a:r>
              <a:rPr lang="en-US" baseline="30000" dirty="0" smtClean="0"/>
              <a:t>-1</a:t>
            </a:r>
            <a:endParaRPr lang="en-US" baseline="300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16501427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Although </a:t>
            </a:r>
            <a:r>
              <a:rPr lang="en-US" sz="2400" dirty="0" err="1" smtClean="0"/>
              <a:t>NiO</a:t>
            </a:r>
            <a:r>
              <a:rPr lang="en-US" sz="2400" dirty="0" smtClean="0"/>
              <a:t> is a metal in LDA, there are many things correct</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4996" b="7872"/>
          <a:stretch/>
        </p:blipFill>
        <p:spPr>
          <a:xfrm>
            <a:off x="0" y="1365455"/>
            <a:ext cx="9144000" cy="4983913"/>
          </a:xfrm>
          <a:prstGeom prst="rect">
            <a:avLst/>
          </a:prstGeom>
        </p:spPr>
      </p:pic>
    </p:spTree>
    <p:extLst>
      <p:ext uri="{BB962C8B-B14F-4D97-AF65-F5344CB8AC3E}">
        <p14:creationId xmlns:p14="http://schemas.microsoft.com/office/powerpoint/2010/main" val="102267695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a:t>
            </a:r>
            <a:r>
              <a:rPr lang="en-US" sz="2400" dirty="0" err="1" smtClean="0"/>
              <a:t>Downfold</a:t>
            </a:r>
            <a:r>
              <a:rPr lang="en-US" sz="2400" dirty="0" smtClean="0"/>
              <a:t>” the DFT results to obtain basis of choice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 name="Rectangle 1"/>
          <p:cNvSpPr/>
          <p:nvPr/>
        </p:nvSpPr>
        <p:spPr>
          <a:xfrm>
            <a:off x="5770069" y="1060551"/>
            <a:ext cx="1295467" cy="54039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0" name="Picture 19"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420" b="8717"/>
          <a:stretch/>
        </p:blipFill>
        <p:spPr>
          <a:xfrm>
            <a:off x="0" y="1392765"/>
            <a:ext cx="9144000" cy="4901985"/>
          </a:xfrm>
          <a:prstGeom prst="rect">
            <a:avLst/>
          </a:prstGeom>
        </p:spPr>
      </p:pic>
    </p:spTree>
    <p:extLst>
      <p:ext uri="{BB962C8B-B14F-4D97-AF65-F5344CB8AC3E}">
        <p14:creationId xmlns:p14="http://schemas.microsoft.com/office/powerpoint/2010/main" val="51725160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Pick a basis of “TM-</a:t>
            </a:r>
            <a:r>
              <a:rPr lang="en-US" sz="2400" i="1" dirty="0" smtClean="0"/>
              <a:t>d”</a:t>
            </a:r>
            <a:r>
              <a:rPr lang="en-US" sz="2400" dirty="0" smtClean="0"/>
              <a:t> and “O-</a:t>
            </a:r>
            <a:r>
              <a:rPr lang="en-US" sz="2400" i="1" dirty="0" smtClean="0"/>
              <a:t>p</a:t>
            </a:r>
            <a:r>
              <a:rPr lang="en-US" sz="2400" dirty="0" smtClean="0"/>
              <a:t>” </a:t>
            </a:r>
            <a:r>
              <a:rPr lang="en-US" sz="2400" dirty="0" err="1" smtClean="0"/>
              <a:t>Wannier</a:t>
            </a:r>
            <a:r>
              <a:rPr lang="en-US" sz="2400" dirty="0" smtClean="0"/>
              <a:t> orbitals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5209" b="7450"/>
          <a:stretch/>
        </p:blipFill>
        <p:spPr>
          <a:xfrm>
            <a:off x="0" y="1379110"/>
            <a:ext cx="9144000" cy="4997567"/>
          </a:xfrm>
          <a:prstGeom prst="rect">
            <a:avLst/>
          </a:prstGeom>
        </p:spPr>
      </p:pic>
    </p:spTree>
    <p:extLst>
      <p:ext uri="{BB962C8B-B14F-4D97-AF65-F5344CB8AC3E}">
        <p14:creationId xmlns:p14="http://schemas.microsoft.com/office/powerpoint/2010/main" val="19310601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Full </a:t>
            </a:r>
            <a:r>
              <a:rPr lang="en-US" sz="2400" dirty="0" err="1" smtClean="0"/>
              <a:t>multiplet</a:t>
            </a:r>
            <a:r>
              <a:rPr lang="en-US" sz="2400" dirty="0" smtClean="0"/>
              <a:t> ligand field model based on DFT</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59260" t="15209" b="15425"/>
          <a:stretch/>
        </p:blipFill>
        <p:spPr>
          <a:xfrm>
            <a:off x="5418712" y="1379110"/>
            <a:ext cx="3725287" cy="4482168"/>
          </a:xfrm>
          <a:prstGeom prst="rect">
            <a:avLst/>
          </a:prstGeom>
        </p:spPr>
      </p:pic>
      <p:sp>
        <p:nvSpPr>
          <p:cNvPr id="3" name="Rectangle 2"/>
          <p:cNvSpPr/>
          <p:nvPr/>
        </p:nvSpPr>
        <p:spPr>
          <a:xfrm>
            <a:off x="1221235" y="1282154"/>
            <a:ext cx="4213262" cy="2869584"/>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l="6693" t="58207" r="72888" b="15426"/>
          <a:stretch/>
        </p:blipFill>
        <p:spPr>
          <a:xfrm>
            <a:off x="612000" y="4689022"/>
            <a:ext cx="1867108" cy="1703800"/>
          </a:xfrm>
          <a:prstGeom prst="rect">
            <a:avLst/>
          </a:prstGeom>
        </p:spPr>
      </p:pic>
      <p:pic>
        <p:nvPicPr>
          <p:cNvPr id="9" name="Picture 8"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2000" y="1190746"/>
            <a:ext cx="4584700" cy="3162300"/>
          </a:xfrm>
          <a:prstGeom prst="rect">
            <a:avLst/>
          </a:prstGeom>
        </p:spPr>
      </p:pic>
    </p:spTree>
    <p:extLst>
      <p:ext uri="{BB962C8B-B14F-4D97-AF65-F5344CB8AC3E}">
        <p14:creationId xmlns:p14="http://schemas.microsoft.com/office/powerpoint/2010/main" val="11015257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How to calculate 2p X-ray Absorption Spectroscopy</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grpSp>
        <p:nvGrpSpPr>
          <p:cNvPr id="4" name="Group 3"/>
          <p:cNvGrpSpPr/>
          <p:nvPr/>
        </p:nvGrpSpPr>
        <p:grpSpPr>
          <a:xfrm>
            <a:off x="292100" y="1107392"/>
            <a:ext cx="8252600" cy="5292807"/>
            <a:chOff x="292100" y="1107392"/>
            <a:chExt cx="8252600" cy="5292807"/>
          </a:xfrm>
        </p:grpSpPr>
        <p:pic>
          <p:nvPicPr>
            <p:cNvPr id="2" name="Picture 1"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92100" y="1107392"/>
              <a:ext cx="8252600" cy="5292807"/>
            </a:xfrm>
            <a:prstGeom prst="rect">
              <a:avLst/>
            </a:prstGeom>
          </p:spPr>
        </p:pic>
        <p:sp>
          <p:nvSpPr>
            <p:cNvPr id="3" name="Rectangle 2"/>
            <p:cNvSpPr/>
            <p:nvPr/>
          </p:nvSpPr>
          <p:spPr>
            <a:xfrm>
              <a:off x="2476500" y="1219200"/>
              <a:ext cx="5918200" cy="17399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572900" y="2959100"/>
              <a:ext cx="2504300" cy="156210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p:cNvGrpSpPr/>
          <p:nvPr/>
        </p:nvGrpSpPr>
        <p:grpSpPr>
          <a:xfrm>
            <a:off x="2427392" y="1340596"/>
            <a:ext cx="1771507" cy="3088768"/>
            <a:chOff x="-99908" y="2525441"/>
            <a:chExt cx="2561994" cy="3662127"/>
          </a:xfrm>
        </p:grpSpPr>
        <p:sp>
          <p:nvSpPr>
            <p:cNvPr id="10" name="Pie 9"/>
            <p:cNvSpPr/>
            <p:nvPr/>
          </p:nvSpPr>
          <p:spPr>
            <a:xfrm>
              <a:off x="-87049"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p:nvPr/>
          </p:nvCxnSpPr>
          <p:spPr>
            <a:xfrm>
              <a:off x="649885"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649885"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13" name="Arc 12"/>
            <p:cNvSpPr/>
            <p:nvPr/>
          </p:nvSpPr>
          <p:spPr>
            <a:xfrm>
              <a:off x="-99908"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14" name="Straight Connector 13"/>
            <p:cNvCxnSpPr/>
            <p:nvPr/>
          </p:nvCxnSpPr>
          <p:spPr>
            <a:xfrm flipV="1">
              <a:off x="649885"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1476619"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1671599"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1888129"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849622"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1261133"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0" name="Delay 46"/>
            <p:cNvSpPr/>
            <p:nvPr/>
          </p:nvSpPr>
          <p:spPr>
            <a:xfrm rot="3765503">
              <a:off x="392845" y="428040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sp>
          <p:nvSpPr>
            <p:cNvPr id="21" name="TextBox 20"/>
            <p:cNvSpPr txBox="1"/>
            <p:nvPr/>
          </p:nvSpPr>
          <p:spPr>
            <a:xfrm>
              <a:off x="2039149" y="5418161"/>
              <a:ext cx="422937" cy="369332"/>
            </a:xfrm>
            <a:prstGeom prst="rect">
              <a:avLst/>
            </a:prstGeom>
            <a:noFill/>
          </p:spPr>
          <p:txBody>
            <a:bodyPr wrap="none" rtlCol="0">
              <a:spAutoFit/>
            </a:bodyPr>
            <a:lstStyle/>
            <a:p>
              <a:r>
                <a:rPr lang="en-US" dirty="0" smtClean="0"/>
                <a:t>2p</a:t>
              </a:r>
              <a:endParaRPr lang="en-US" dirty="0"/>
            </a:p>
          </p:txBody>
        </p:sp>
        <p:cxnSp>
          <p:nvCxnSpPr>
            <p:cNvPr id="22" name="Straight Arrow Connector 21"/>
            <p:cNvCxnSpPr/>
            <p:nvPr/>
          </p:nvCxnSpPr>
          <p:spPr>
            <a:xfrm>
              <a:off x="1043213"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sp>
        <p:nvSpPr>
          <p:cNvPr id="23" name="Rounded Rectangle 22"/>
          <p:cNvSpPr/>
          <p:nvPr/>
        </p:nvSpPr>
        <p:spPr>
          <a:xfrm>
            <a:off x="4326582" y="1324961"/>
            <a:ext cx="3953818" cy="2714561"/>
          </a:xfrm>
          <a:prstGeom prst="roundRect">
            <a:avLst>
              <a:gd name="adj" fmla="val 1254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marL="342900" indent="-342900">
              <a:buFont typeface="Arial"/>
              <a:buChar char="•"/>
            </a:pPr>
            <a:r>
              <a:rPr lang="en-US" sz="2000" dirty="0" smtClean="0">
                <a:solidFill>
                  <a:schemeClr val="tx1"/>
                </a:solidFill>
              </a:rPr>
              <a:t>Start from LDA potential</a:t>
            </a:r>
          </a:p>
          <a:p>
            <a:pPr marL="342900" indent="-342900">
              <a:buFont typeface="Arial"/>
              <a:buChar char="•"/>
            </a:pPr>
            <a:r>
              <a:rPr lang="en-US" sz="2000" dirty="0" smtClean="0">
                <a:solidFill>
                  <a:schemeClr val="tx1"/>
                </a:solidFill>
              </a:rPr>
              <a:t>Create </a:t>
            </a:r>
            <a:r>
              <a:rPr lang="en-US" sz="2000" dirty="0" err="1" smtClean="0">
                <a:solidFill>
                  <a:schemeClr val="tx1"/>
                </a:solidFill>
              </a:rPr>
              <a:t>Wannier</a:t>
            </a:r>
            <a:r>
              <a:rPr lang="en-US" sz="2000" dirty="0" smtClean="0">
                <a:solidFill>
                  <a:schemeClr val="tx1"/>
                </a:solidFill>
              </a:rPr>
              <a:t> functions</a:t>
            </a:r>
          </a:p>
          <a:p>
            <a:pPr marL="342900" indent="-342900">
              <a:buFont typeface="Arial"/>
              <a:buChar char="•"/>
            </a:pPr>
            <a:r>
              <a:rPr lang="en-US" sz="2000" dirty="0" smtClean="0">
                <a:solidFill>
                  <a:schemeClr val="tx1"/>
                </a:solidFill>
              </a:rPr>
              <a:t>On this basis and potential build local Hamiltonian including all local many body interactions</a:t>
            </a:r>
          </a:p>
          <a:p>
            <a:pPr marL="342900" indent="-342900">
              <a:buFont typeface="Arial"/>
              <a:buChar char="•"/>
            </a:pPr>
            <a:r>
              <a:rPr lang="en-US" sz="2000" dirty="0" smtClean="0">
                <a:solidFill>
                  <a:schemeClr val="tx1"/>
                </a:solidFill>
              </a:rPr>
              <a:t>Solve by exact </a:t>
            </a:r>
            <a:r>
              <a:rPr lang="en-US" sz="2000" dirty="0" err="1" smtClean="0">
                <a:solidFill>
                  <a:schemeClr val="tx1"/>
                </a:solidFill>
              </a:rPr>
              <a:t>diagonalization</a:t>
            </a:r>
            <a:endParaRPr lang="en-US" sz="2000" dirty="0" smtClean="0">
              <a:solidFill>
                <a:schemeClr val="tx1"/>
              </a:solidFill>
            </a:endParaRPr>
          </a:p>
          <a:p>
            <a:r>
              <a:rPr lang="en-US" sz="2000" dirty="0">
                <a:solidFill>
                  <a:schemeClr val="tx1"/>
                </a:solidFill>
              </a:rPr>
              <a:t> </a:t>
            </a:r>
            <a:r>
              <a:rPr lang="en-US" sz="2000" dirty="0" smtClean="0">
                <a:solidFill>
                  <a:schemeClr val="tx1"/>
                </a:solidFill>
              </a:rPr>
              <a:t>     Phys</a:t>
            </a:r>
            <a:r>
              <a:rPr lang="en-US" sz="2000" dirty="0">
                <a:solidFill>
                  <a:schemeClr val="tx1"/>
                </a:solidFill>
              </a:rPr>
              <a:t>.</a:t>
            </a:r>
            <a:r>
              <a:rPr lang="en-US" sz="2000" dirty="0" smtClean="0">
                <a:solidFill>
                  <a:schemeClr val="tx1"/>
                </a:solidFill>
              </a:rPr>
              <a:t> Rev. B </a:t>
            </a:r>
            <a:r>
              <a:rPr lang="en-US" sz="2000" b="1" dirty="0" smtClean="0">
                <a:solidFill>
                  <a:schemeClr val="tx1"/>
                </a:solidFill>
              </a:rPr>
              <a:t>85</a:t>
            </a:r>
            <a:r>
              <a:rPr lang="en-US" sz="2000" dirty="0" smtClean="0">
                <a:solidFill>
                  <a:schemeClr val="tx1"/>
                </a:solidFill>
              </a:rPr>
              <a:t>, 165113 (2012)</a:t>
            </a:r>
            <a:endParaRPr lang="en-US" sz="2000" dirty="0">
              <a:solidFill>
                <a:schemeClr val="tx1"/>
              </a:solidFill>
            </a:endParaRPr>
          </a:p>
        </p:txBody>
      </p:sp>
      <p:sp>
        <p:nvSpPr>
          <p:cNvPr id="5" name="TextBox 4"/>
          <p:cNvSpPr txBox="1"/>
          <p:nvPr/>
        </p:nvSpPr>
        <p:spPr>
          <a:xfrm>
            <a:off x="792417" y="1235343"/>
            <a:ext cx="1264777" cy="646331"/>
          </a:xfrm>
          <a:prstGeom prst="rect">
            <a:avLst/>
          </a:prstGeom>
          <a:noFill/>
        </p:spPr>
        <p:txBody>
          <a:bodyPr wrap="none" rtlCol="0">
            <a:spAutoFit/>
          </a:bodyPr>
          <a:lstStyle/>
          <a:p>
            <a:r>
              <a:rPr lang="en-US" dirty="0" smtClean="0">
                <a:solidFill>
                  <a:srgbClr val="0000FF"/>
                </a:solidFill>
              </a:rPr>
              <a:t>Theory</a:t>
            </a:r>
          </a:p>
          <a:p>
            <a:r>
              <a:rPr lang="en-US" dirty="0" smtClean="0">
                <a:solidFill>
                  <a:srgbClr val="FF0000"/>
                </a:solidFill>
              </a:rPr>
              <a:t>Experiment</a:t>
            </a:r>
            <a:endParaRPr lang="en-US" dirty="0">
              <a:solidFill>
                <a:srgbClr val="FF0000"/>
              </a:solidFill>
            </a:endParaRPr>
          </a:p>
        </p:txBody>
      </p:sp>
    </p:spTree>
    <p:extLst>
      <p:ext uri="{BB962C8B-B14F-4D97-AF65-F5344CB8AC3E}">
        <p14:creationId xmlns:p14="http://schemas.microsoft.com/office/powerpoint/2010/main" val="261921642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Two levels of theory, how to decide which one to use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0" name="Rounded Rectangle 19"/>
          <p:cNvSpPr/>
          <p:nvPr/>
        </p:nvSpPr>
        <p:spPr>
          <a:xfrm>
            <a:off x="7336572"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err="1" smtClean="0">
                <a:solidFill>
                  <a:schemeClr val="tx1"/>
                </a:solidFill>
              </a:rPr>
              <a:t>nIXS</a:t>
            </a:r>
            <a:endParaRPr lang="en-US" sz="2000" dirty="0" smtClean="0">
              <a:solidFill>
                <a:schemeClr val="tx1"/>
              </a:solidFill>
            </a:endParaRPr>
          </a:p>
        </p:txBody>
      </p:sp>
      <p:grpSp>
        <p:nvGrpSpPr>
          <p:cNvPr id="21" name="Group 20"/>
          <p:cNvGrpSpPr/>
          <p:nvPr/>
        </p:nvGrpSpPr>
        <p:grpSpPr>
          <a:xfrm>
            <a:off x="6626924" y="2525441"/>
            <a:ext cx="2139057" cy="3662127"/>
            <a:chOff x="6265584" y="2525441"/>
            <a:chExt cx="2139057" cy="3662127"/>
          </a:xfrm>
        </p:grpSpPr>
        <p:sp>
          <p:nvSpPr>
            <p:cNvPr id="22" name="Pie 21"/>
            <p:cNvSpPr/>
            <p:nvPr/>
          </p:nvSpPr>
          <p:spPr>
            <a:xfrm>
              <a:off x="6278443" y="2706324"/>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3" name="Straight Connector 22"/>
            <p:cNvCxnSpPr/>
            <p:nvPr/>
          </p:nvCxnSpPr>
          <p:spPr>
            <a:xfrm>
              <a:off x="7015377"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015377" y="5861348"/>
              <a:ext cx="1389264" cy="0"/>
            </a:xfrm>
            <a:prstGeom prst="line">
              <a:avLst/>
            </a:prstGeom>
          </p:spPr>
          <p:style>
            <a:lnRef idx="2">
              <a:schemeClr val="accent1"/>
            </a:lnRef>
            <a:fillRef idx="0">
              <a:schemeClr val="accent1"/>
            </a:fillRef>
            <a:effectRef idx="1">
              <a:schemeClr val="accent1"/>
            </a:effectRef>
            <a:fontRef idx="minor">
              <a:schemeClr val="tx1"/>
            </a:fontRef>
          </p:style>
        </p:cxnSp>
        <p:sp>
          <p:nvSpPr>
            <p:cNvPr id="26" name="Arc 25"/>
            <p:cNvSpPr/>
            <p:nvPr/>
          </p:nvSpPr>
          <p:spPr>
            <a:xfrm>
              <a:off x="6265584" y="2733966"/>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27" name="Straight Connector 26"/>
            <p:cNvCxnSpPr/>
            <p:nvPr/>
          </p:nvCxnSpPr>
          <p:spPr>
            <a:xfrm flipV="1">
              <a:off x="7015377"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7842111" y="50729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8037091"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V="1">
              <a:off x="8253621"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7215114"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7626625"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33" name="Delay 46"/>
            <p:cNvSpPr/>
            <p:nvPr/>
          </p:nvSpPr>
          <p:spPr>
            <a:xfrm rot="16663366">
              <a:off x="7377977" y="3864650"/>
              <a:ext cx="1162067"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4">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34" name="Straight Arrow Connector 33"/>
            <p:cNvCxnSpPr/>
            <p:nvPr/>
          </p:nvCxnSpPr>
          <p:spPr>
            <a:xfrm>
              <a:off x="7408705"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flipV="1">
              <a:off x="7148355" y="3312093"/>
              <a:ext cx="958050" cy="2215425"/>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36" name="Delay 46"/>
            <p:cNvSpPr/>
            <p:nvPr/>
          </p:nvSpPr>
          <p:spPr>
            <a:xfrm rot="6927349">
              <a:off x="7543423" y="3932403"/>
              <a:ext cx="1454358"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sp>
        <p:nvSpPr>
          <p:cNvPr id="37" name="Rounded Rectangle 36"/>
          <p:cNvSpPr/>
          <p:nvPr/>
        </p:nvSpPr>
        <p:spPr>
          <a:xfrm>
            <a:off x="612000" y="1086597"/>
            <a:ext cx="3787280" cy="522054"/>
          </a:xfrm>
          <a:prstGeom prst="roundRect">
            <a:avLst>
              <a:gd name="adj" fmla="val 2613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Example of </a:t>
            </a:r>
            <a:r>
              <a:rPr lang="en-US" sz="2000" smtClean="0">
                <a:solidFill>
                  <a:schemeClr val="tx1"/>
                </a:solidFill>
              </a:rPr>
              <a:t>d-d excitations </a:t>
            </a:r>
            <a:r>
              <a:rPr lang="en-US" sz="2000" dirty="0" smtClean="0">
                <a:solidFill>
                  <a:schemeClr val="tx1"/>
                </a:solidFill>
              </a:rPr>
              <a:t>in </a:t>
            </a:r>
            <a:r>
              <a:rPr lang="en-US" sz="2000" dirty="0" err="1" smtClean="0">
                <a:solidFill>
                  <a:schemeClr val="tx1"/>
                </a:solidFill>
              </a:rPr>
              <a:t>NiO</a:t>
            </a:r>
            <a:endParaRPr lang="en-US" sz="2000" dirty="0">
              <a:solidFill>
                <a:schemeClr val="tx1"/>
              </a:solidFill>
            </a:endParaRPr>
          </a:p>
        </p:txBody>
      </p:sp>
    </p:spTree>
    <p:extLst>
      <p:ext uri="{BB962C8B-B14F-4D97-AF65-F5344CB8AC3E}">
        <p14:creationId xmlns:p14="http://schemas.microsoft.com/office/powerpoint/2010/main" val="36813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1742301" y="4660172"/>
            <a:ext cx="1458099" cy="3686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rtlCol="0" anchor="t"/>
          <a:lstStyle/>
          <a:p>
            <a:pPr algn="ctr"/>
            <a:r>
              <a:rPr lang="en-US" sz="2000" dirty="0" smtClean="0">
                <a:solidFill>
                  <a:schemeClr val="tx1"/>
                </a:solidFill>
              </a:rPr>
              <a:t>Spin</a:t>
            </a:r>
          </a:p>
          <a:p>
            <a:pPr marL="342900" indent="-342900" algn="ctr">
              <a:buFont typeface="Arial"/>
              <a:buChar char="•"/>
            </a:pPr>
            <a:endParaRPr lang="en-US" sz="2400" dirty="0">
              <a:solidFill>
                <a:schemeClr val="tx1"/>
              </a:solidFill>
            </a:endParaRPr>
          </a:p>
        </p:txBody>
      </p:sp>
      <p:sp>
        <p:nvSpPr>
          <p:cNvPr id="11" name="Rounded Rectangle 10"/>
          <p:cNvSpPr/>
          <p:nvPr/>
        </p:nvSpPr>
        <p:spPr>
          <a:xfrm>
            <a:off x="6466701" y="5060768"/>
            <a:ext cx="1458099" cy="3686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rtlCol="0" anchor="t"/>
          <a:lstStyle/>
          <a:p>
            <a:pPr algn="ctr"/>
            <a:r>
              <a:rPr lang="en-US" sz="2000" dirty="0" smtClean="0">
                <a:solidFill>
                  <a:schemeClr val="tx1"/>
                </a:solidFill>
              </a:rPr>
              <a:t>Orbital</a:t>
            </a:r>
          </a:p>
          <a:p>
            <a:pPr marL="342900" indent="-342900" algn="ctr">
              <a:buFont typeface="Arial"/>
              <a:buChar char="•"/>
            </a:pPr>
            <a:endParaRPr lang="en-US" sz="2400" dirty="0">
              <a:solidFill>
                <a:schemeClr val="tx1"/>
              </a:solidFill>
            </a:endParaRPr>
          </a:p>
        </p:txBody>
      </p:sp>
      <p:sp>
        <p:nvSpPr>
          <p:cNvPr id="10" name="Rounded Rectangle 9"/>
          <p:cNvSpPr/>
          <p:nvPr/>
        </p:nvSpPr>
        <p:spPr>
          <a:xfrm>
            <a:off x="6682601" y="2145208"/>
            <a:ext cx="1458099" cy="3686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rtlCol="0" anchor="t"/>
          <a:lstStyle/>
          <a:p>
            <a:pPr algn="ctr"/>
            <a:r>
              <a:rPr lang="en-US" sz="2000" dirty="0" smtClean="0">
                <a:solidFill>
                  <a:schemeClr val="tx1"/>
                </a:solidFill>
              </a:rPr>
              <a:t>Lattice</a:t>
            </a:r>
          </a:p>
          <a:p>
            <a:pPr marL="342900" indent="-342900" algn="ctr">
              <a:buFont typeface="Arial"/>
              <a:buChar char="•"/>
            </a:pPr>
            <a:endParaRPr lang="en-US" sz="2400" dirty="0">
              <a:solidFill>
                <a:schemeClr val="tx1"/>
              </a:solidFill>
            </a:endParaRPr>
          </a:p>
        </p:txBody>
      </p:sp>
      <p:sp>
        <p:nvSpPr>
          <p:cNvPr id="13" name="Rounded Rectangle 12"/>
          <p:cNvSpPr/>
          <p:nvPr/>
        </p:nvSpPr>
        <p:spPr>
          <a:xfrm>
            <a:off x="1869301" y="1960876"/>
            <a:ext cx="1458099" cy="368664"/>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rtlCol="0" anchor="t"/>
          <a:lstStyle/>
          <a:p>
            <a:pPr algn="ctr"/>
            <a:r>
              <a:rPr lang="en-US" sz="2000" dirty="0" smtClean="0">
                <a:solidFill>
                  <a:schemeClr val="tx1"/>
                </a:solidFill>
              </a:rPr>
              <a:t>Charge</a:t>
            </a:r>
          </a:p>
          <a:p>
            <a:pPr marL="342900" indent="-342900" algn="ctr">
              <a:buFont typeface="Arial"/>
              <a:buChar char="•"/>
            </a:pPr>
            <a:endParaRPr lang="en-US" sz="2400" dirty="0">
              <a:solidFill>
                <a:schemeClr val="tx1"/>
              </a:solidFill>
            </a:endParaRPr>
          </a:p>
        </p:txBody>
      </p:sp>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Interaction between the charge, lattice, orbital and spin</a:t>
            </a:r>
            <a:endParaRPr lang="en-US" sz="2400" dirty="0">
              <a:solidFill>
                <a:schemeClr val="accent5">
                  <a:lumMod val="40000"/>
                  <a:lumOff val="60000"/>
                </a:schemeClr>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4" name="Picture 3" descr="Haverkort_16.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8300" y="1214258"/>
            <a:ext cx="8532000" cy="5073997"/>
          </a:xfrm>
          <a:prstGeom prst="rect">
            <a:avLst/>
          </a:prstGeom>
        </p:spPr>
      </p:pic>
    </p:spTree>
    <p:extLst>
      <p:ext uri="{BB962C8B-B14F-4D97-AF65-F5344CB8AC3E}">
        <p14:creationId xmlns:p14="http://schemas.microsoft.com/office/powerpoint/2010/main" val="199667873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234917"/>
            <a:ext cx="7920000" cy="915943"/>
          </a:xfrm>
          <a:prstGeom prst="roundRect">
            <a:avLst>
              <a:gd name="adj" fmla="val 15177"/>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Correlations, </a:t>
            </a:r>
            <a:r>
              <a:rPr lang="en-US" sz="2400" dirty="0" err="1" smtClean="0"/>
              <a:t>Multiplets</a:t>
            </a:r>
            <a:r>
              <a:rPr lang="en-US" sz="2400" dirty="0" smtClean="0"/>
              <a:t> and entanglement </a:t>
            </a:r>
          </a:p>
          <a:p>
            <a:pPr algn="ctr"/>
            <a:r>
              <a:rPr lang="en-US" sz="2400" dirty="0" smtClean="0"/>
              <a:t>An example from d-d excitations NiO</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28310" b="5850"/>
          <a:stretch/>
        </p:blipFill>
        <p:spPr>
          <a:xfrm>
            <a:off x="-611999" y="2621078"/>
            <a:ext cx="8430658" cy="3922421"/>
          </a:xfrm>
          <a:prstGeom prst="rect">
            <a:avLst/>
          </a:prstGeom>
        </p:spPr>
      </p:pic>
      <p:sp>
        <p:nvSpPr>
          <p:cNvPr id="5" name="TextBox 4"/>
          <p:cNvSpPr txBox="1"/>
          <p:nvPr/>
        </p:nvSpPr>
        <p:spPr>
          <a:xfrm>
            <a:off x="4997271" y="6564222"/>
            <a:ext cx="3534729" cy="307777"/>
          </a:xfrm>
          <a:prstGeom prst="rect">
            <a:avLst/>
          </a:prstGeom>
          <a:noFill/>
        </p:spPr>
        <p:txBody>
          <a:bodyPr wrap="none" rtlCol="0">
            <a:spAutoFit/>
          </a:bodyPr>
          <a:lstStyle/>
          <a:p>
            <a:r>
              <a:rPr lang="en-US" sz="1400" dirty="0" smtClean="0"/>
              <a:t>M. W. Haverkort </a:t>
            </a:r>
            <a:r>
              <a:rPr lang="en-US" sz="1400" i="1" dirty="0" smtClean="0"/>
              <a:t>et al. </a:t>
            </a:r>
            <a:r>
              <a:rPr lang="en-US" sz="1400" dirty="0" smtClean="0"/>
              <a:t>PRB </a:t>
            </a:r>
            <a:r>
              <a:rPr lang="en-US" sz="1400" b="1" dirty="0" smtClean="0"/>
              <a:t>85</a:t>
            </a:r>
            <a:r>
              <a:rPr lang="en-US" sz="1400" dirty="0" smtClean="0"/>
              <a:t>, 165113 (2012)</a:t>
            </a:r>
            <a:endParaRPr lang="en-US" sz="1400" i="1" dirty="0"/>
          </a:p>
        </p:txBody>
      </p:sp>
      <p:grpSp>
        <p:nvGrpSpPr>
          <p:cNvPr id="8" name="Group 7"/>
          <p:cNvGrpSpPr/>
          <p:nvPr/>
        </p:nvGrpSpPr>
        <p:grpSpPr>
          <a:xfrm>
            <a:off x="6724722" y="1058539"/>
            <a:ext cx="1873546" cy="3035300"/>
            <a:chOff x="6724722" y="1058539"/>
            <a:chExt cx="1873546" cy="3035300"/>
          </a:xfrm>
        </p:grpSpPr>
        <p:sp>
          <p:nvSpPr>
            <p:cNvPr id="9" name="Rectangle 8"/>
            <p:cNvSpPr/>
            <p:nvPr/>
          </p:nvSpPr>
          <p:spPr>
            <a:xfrm>
              <a:off x="7146741" y="1058539"/>
              <a:ext cx="1451527" cy="3035300"/>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a:grpSpLocks noChangeAspect="1"/>
            </p:cNvGrpSpPr>
            <p:nvPr/>
          </p:nvGrpSpPr>
          <p:grpSpPr bwMode="auto">
            <a:xfrm>
              <a:off x="6724722" y="1078983"/>
              <a:ext cx="1718677" cy="2941385"/>
              <a:chOff x="6265584" y="2525441"/>
              <a:chExt cx="2139057" cy="3662127"/>
            </a:xfrm>
          </p:grpSpPr>
          <p:sp>
            <p:nvSpPr>
              <p:cNvPr id="11" name="Pie 10"/>
              <p:cNvSpPr/>
              <p:nvPr/>
            </p:nvSpPr>
            <p:spPr>
              <a:xfrm>
                <a:off x="6278279" y="2706404"/>
                <a:ext cx="1485280" cy="1531839"/>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cxnSp>
            <p:nvCxnSpPr>
              <p:cNvPr id="12" name="Straight Connector 11"/>
              <p:cNvCxnSpPr/>
              <p:nvPr/>
            </p:nvCxnSpPr>
            <p:spPr>
              <a:xfrm>
                <a:off x="7016159" y="5430380"/>
                <a:ext cx="138848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7016159" y="5860564"/>
                <a:ext cx="1388482" cy="0"/>
              </a:xfrm>
              <a:prstGeom prst="line">
                <a:avLst/>
              </a:prstGeom>
            </p:spPr>
            <p:style>
              <a:lnRef idx="2">
                <a:schemeClr val="accent1"/>
              </a:lnRef>
              <a:fillRef idx="0">
                <a:schemeClr val="accent1"/>
              </a:fillRef>
              <a:effectRef idx="1">
                <a:schemeClr val="accent1"/>
              </a:effectRef>
              <a:fontRef idx="minor">
                <a:schemeClr val="tx1"/>
              </a:fontRef>
            </p:style>
          </p:cxnSp>
          <p:sp>
            <p:nvSpPr>
              <p:cNvPr id="14" name="Arc 13"/>
              <p:cNvSpPr/>
              <p:nvPr/>
            </p:nvSpPr>
            <p:spPr>
              <a:xfrm>
                <a:off x="6265584" y="2733390"/>
                <a:ext cx="1497975" cy="1504853"/>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cxnSp>
            <p:nvCxnSpPr>
              <p:cNvPr id="15" name="Straight Connector 14"/>
              <p:cNvCxnSpPr/>
              <p:nvPr/>
            </p:nvCxnSpPr>
            <p:spPr>
              <a:xfrm flipV="1">
                <a:off x="7016159" y="2525441"/>
                <a:ext cx="0" cy="34906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7842901" y="5073215"/>
                <a:ext cx="0" cy="652421"/>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8036495" y="5535148"/>
                <a:ext cx="0" cy="65242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8253892" y="5081152"/>
                <a:ext cx="0" cy="65242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7214513" y="5073215"/>
                <a:ext cx="0" cy="652421"/>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7627091" y="5073215"/>
                <a:ext cx="0" cy="652421"/>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21" name="Delay 46"/>
              <p:cNvSpPr/>
              <p:nvPr/>
            </p:nvSpPr>
            <p:spPr>
              <a:xfrm rot="16663366">
                <a:off x="7378546" y="3864433"/>
                <a:ext cx="1161975" cy="122186"/>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4">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pPr fontAlgn="auto">
                  <a:spcBef>
                    <a:spcPts val="0"/>
                  </a:spcBef>
                  <a:spcAft>
                    <a:spcPts val="0"/>
                  </a:spcAft>
                  <a:defRPr/>
                </a:pPr>
                <a:endParaRPr lang="en-US"/>
              </a:p>
            </p:txBody>
          </p:sp>
          <p:cxnSp>
            <p:nvCxnSpPr>
              <p:cNvPr id="22" name="Straight Arrow Connector 21"/>
              <p:cNvCxnSpPr/>
              <p:nvPr/>
            </p:nvCxnSpPr>
            <p:spPr>
              <a:xfrm>
                <a:off x="7408107" y="5527210"/>
                <a:ext cx="0" cy="652421"/>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flipV="1">
                <a:off x="7147866" y="3312790"/>
                <a:ext cx="958450" cy="2214420"/>
              </a:xfrm>
              <a:prstGeom prst="straightConnector1">
                <a:avLst/>
              </a:prstGeom>
              <a:ln>
                <a:tailEnd type="arrow" w="lg" len="lg"/>
              </a:ln>
            </p:spPr>
            <p:style>
              <a:lnRef idx="2">
                <a:schemeClr val="accent2"/>
              </a:lnRef>
              <a:fillRef idx="0">
                <a:schemeClr val="accent2"/>
              </a:fillRef>
              <a:effectRef idx="1">
                <a:schemeClr val="accent2"/>
              </a:effectRef>
              <a:fontRef idx="minor">
                <a:schemeClr val="tx1"/>
              </a:fontRef>
            </p:style>
          </p:cxnSp>
          <p:sp>
            <p:nvSpPr>
              <p:cNvPr id="24" name="Delay 46"/>
              <p:cNvSpPr/>
              <p:nvPr/>
            </p:nvSpPr>
            <p:spPr>
              <a:xfrm rot="6927349">
                <a:off x="7543526" y="3932690"/>
                <a:ext cx="1454057" cy="122186"/>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solidFill>
                  <a:schemeClr val="accent2">
                    <a:lumMod val="75000"/>
                  </a:schemeClr>
                </a:solidFill>
                <a:tailEnd type="arrow" w="lg" len="lg"/>
              </a:ln>
            </p:spPr>
            <p:style>
              <a:lnRef idx="2">
                <a:schemeClr val="accent2"/>
              </a:lnRef>
              <a:fillRef idx="0">
                <a:schemeClr val="accent2"/>
              </a:fillRef>
              <a:effectRef idx="1">
                <a:schemeClr val="accent2"/>
              </a:effectRef>
              <a:fontRef idx="minor">
                <a:schemeClr val="tx1"/>
              </a:fontRef>
            </p:style>
            <p:txBody>
              <a:bodyPr/>
              <a:lstStyle/>
              <a:p>
                <a:pPr fontAlgn="auto">
                  <a:spcBef>
                    <a:spcPts val="0"/>
                  </a:spcBef>
                  <a:spcAft>
                    <a:spcPts val="0"/>
                  </a:spcAft>
                  <a:defRPr/>
                </a:pPr>
                <a:endParaRPr lang="en-US"/>
              </a:p>
            </p:txBody>
          </p:sp>
        </p:grpSp>
      </p:grpSp>
    </p:spTree>
    <p:extLst>
      <p:ext uri="{BB962C8B-B14F-4D97-AF65-F5344CB8AC3E}">
        <p14:creationId xmlns:p14="http://schemas.microsoft.com/office/powerpoint/2010/main" val="18227741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4" descr="LDA_p_MLFT_04A (dragged).pdf"/>
          <p:cNvPicPr>
            <a:picLocks noChangeAspect="1"/>
          </p:cNvPicPr>
          <p:nvPr/>
        </p:nvPicPr>
        <p:blipFill>
          <a:blip r:embed="rId3">
            <a:extLst>
              <a:ext uri="{28A0092B-C50C-407E-A947-70E740481C1C}">
                <a14:useLocalDpi xmlns:a14="http://schemas.microsoft.com/office/drawing/2010/main" val="0"/>
              </a:ext>
            </a:extLst>
          </a:blip>
          <a:srcRect t="15048" r="60834" b="5850"/>
          <a:stretch>
            <a:fillRect/>
          </a:stretch>
        </p:blipFill>
        <p:spPr bwMode="auto">
          <a:xfrm>
            <a:off x="0" y="1368425"/>
            <a:ext cx="3581400" cy="511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 name="Donut 54"/>
          <p:cNvSpPr/>
          <p:nvPr/>
        </p:nvSpPr>
        <p:spPr>
          <a:xfrm>
            <a:off x="495300" y="3124200"/>
            <a:ext cx="2844800" cy="3355975"/>
          </a:xfrm>
          <a:prstGeom prst="donut">
            <a:avLst>
              <a:gd name="adj" fmla="val 3601"/>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6" name="Rounded Rectangle 5"/>
          <p:cNvSpPr/>
          <p:nvPr/>
        </p:nvSpPr>
        <p:spPr>
          <a:xfrm>
            <a:off x="612775" y="360363"/>
            <a:ext cx="7918450" cy="630237"/>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400" dirty="0" err="1" smtClean="0"/>
              <a:t>NiO</a:t>
            </a:r>
            <a:r>
              <a:rPr lang="en-US" sz="2400" dirty="0" smtClean="0"/>
              <a:t> some basic properties</a:t>
            </a:r>
            <a:endParaRPr lang="en-US" sz="2400" dirty="0"/>
          </a:p>
        </p:txBody>
      </p:sp>
      <p:sp>
        <p:nvSpPr>
          <p:cNvPr id="7" name="Rounded Rectangle 6"/>
          <p:cNvSpPr/>
          <p:nvPr/>
        </p:nvSpPr>
        <p:spPr>
          <a:xfrm>
            <a:off x="612775" y="6480175"/>
            <a:ext cx="7918450" cy="90488"/>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2400" dirty="0"/>
          </a:p>
        </p:txBody>
      </p:sp>
      <p:pic>
        <p:nvPicPr>
          <p:cNvPr id="5734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21463" y="1220788"/>
            <a:ext cx="1803400" cy="180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7350" name="Group 50"/>
          <p:cNvGrpSpPr>
            <a:grpSpLocks/>
          </p:cNvGrpSpPr>
          <p:nvPr/>
        </p:nvGrpSpPr>
        <p:grpSpPr bwMode="auto">
          <a:xfrm>
            <a:off x="3086100" y="3425825"/>
            <a:ext cx="1422400" cy="652463"/>
            <a:chOff x="3086100" y="3425367"/>
            <a:chExt cx="1422400" cy="652436"/>
          </a:xfrm>
        </p:grpSpPr>
        <p:cxnSp>
          <p:nvCxnSpPr>
            <p:cNvPr id="3" name="Straight Connector 2"/>
            <p:cNvCxnSpPr/>
            <p:nvPr/>
          </p:nvCxnSpPr>
          <p:spPr>
            <a:xfrm>
              <a:off x="3086100" y="3758728"/>
              <a:ext cx="1422400" cy="12699"/>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V="1">
              <a:off x="4022725"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4344988"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p:nvPr/>
          </p:nvCxnSpPr>
          <p:spPr>
            <a:xfrm>
              <a:off x="32178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37004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3378200"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3540125"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a:off x="3862388"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4184650"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52" name="Group 51"/>
          <p:cNvGrpSpPr>
            <a:grpSpLocks/>
          </p:cNvGrpSpPr>
          <p:nvPr/>
        </p:nvGrpSpPr>
        <p:grpSpPr bwMode="auto">
          <a:xfrm>
            <a:off x="4508500" y="3771900"/>
            <a:ext cx="1244600" cy="1430338"/>
            <a:chOff x="4508500" y="3771900"/>
            <a:chExt cx="1244600" cy="1431118"/>
          </a:xfrm>
        </p:grpSpPr>
        <p:cxnSp>
          <p:nvCxnSpPr>
            <p:cNvPr id="9" name="Straight Connector 8"/>
            <p:cNvCxnSpPr/>
            <p:nvPr/>
          </p:nvCxnSpPr>
          <p:spPr>
            <a:xfrm>
              <a:off x="4826000" y="4877403"/>
              <a:ext cx="927100" cy="12707"/>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508500" y="3771900"/>
              <a:ext cx="317500" cy="1105503"/>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5381625"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5703888"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5059363"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4899025"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5221288"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5543550"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53" name="Group 52"/>
          <p:cNvGrpSpPr>
            <a:grpSpLocks/>
          </p:cNvGrpSpPr>
          <p:nvPr/>
        </p:nvGrpSpPr>
        <p:grpSpPr bwMode="auto">
          <a:xfrm>
            <a:off x="4508500" y="2727325"/>
            <a:ext cx="1244600" cy="1031875"/>
            <a:chOff x="4508500" y="2727792"/>
            <a:chExt cx="1244600" cy="1031408"/>
          </a:xfrm>
        </p:grpSpPr>
        <p:cxnSp>
          <p:nvCxnSpPr>
            <p:cNvPr id="8" name="Straight Connector 7"/>
            <p:cNvCxnSpPr/>
            <p:nvPr/>
          </p:nvCxnSpPr>
          <p:spPr>
            <a:xfrm>
              <a:off x="4826000" y="3010239"/>
              <a:ext cx="927100" cy="1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4508500" y="3010239"/>
              <a:ext cx="317500" cy="748961"/>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5059363"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5221288"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cxnSp>
        <p:nvCxnSpPr>
          <p:cNvPr id="56" name="Curved Connector 55"/>
          <p:cNvCxnSpPr/>
          <p:nvPr/>
        </p:nvCxnSpPr>
        <p:spPr>
          <a:xfrm rot="10800000" flipV="1">
            <a:off x="3340100" y="4889500"/>
            <a:ext cx="1485900" cy="312738"/>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60" name="Donut 59"/>
          <p:cNvSpPr/>
          <p:nvPr/>
        </p:nvSpPr>
        <p:spPr>
          <a:xfrm>
            <a:off x="533400" y="1195388"/>
            <a:ext cx="2844800" cy="2678112"/>
          </a:xfrm>
          <a:prstGeom prst="donut">
            <a:avLst>
              <a:gd name="adj" fmla="val 3601"/>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cxnSp>
        <p:nvCxnSpPr>
          <p:cNvPr id="61" name="Curved Connector 60"/>
          <p:cNvCxnSpPr/>
          <p:nvPr/>
        </p:nvCxnSpPr>
        <p:spPr>
          <a:xfrm rot="10800000">
            <a:off x="3413125" y="2414588"/>
            <a:ext cx="1412875" cy="596900"/>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63" name="Rounded Rectangle 62"/>
          <p:cNvSpPr/>
          <p:nvPr/>
        </p:nvSpPr>
        <p:spPr>
          <a:xfrm>
            <a:off x="5956300" y="4629150"/>
            <a:ext cx="1139825" cy="520700"/>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a:lstStyle/>
          <a:p>
            <a:pPr algn="ctr" fontAlgn="auto">
              <a:spcBef>
                <a:spcPts val="0"/>
              </a:spcBef>
              <a:spcAft>
                <a:spcPts val="0"/>
              </a:spcAft>
              <a:defRPr/>
            </a:pPr>
            <a:r>
              <a:rPr lang="en-US" sz="2000" i="1" dirty="0">
                <a:solidFill>
                  <a:schemeClr val="tx1"/>
                </a:solidFill>
              </a:rPr>
              <a:t>t</a:t>
            </a:r>
            <a:r>
              <a:rPr lang="en-US" sz="2000" i="1" baseline="-25000" dirty="0">
                <a:solidFill>
                  <a:schemeClr val="tx1"/>
                </a:solidFill>
              </a:rPr>
              <a:t>2g</a:t>
            </a:r>
            <a:endParaRPr lang="en-US" sz="2000" i="1" dirty="0">
              <a:solidFill>
                <a:schemeClr val="tx1"/>
              </a:solidFill>
            </a:endParaRPr>
          </a:p>
        </p:txBody>
      </p:sp>
      <p:sp>
        <p:nvSpPr>
          <p:cNvPr id="64" name="Rounded Rectangle 63"/>
          <p:cNvSpPr/>
          <p:nvPr/>
        </p:nvSpPr>
        <p:spPr>
          <a:xfrm>
            <a:off x="5956300" y="2762250"/>
            <a:ext cx="1139825" cy="52228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a:lstStyle/>
          <a:p>
            <a:pPr algn="ctr" fontAlgn="auto">
              <a:spcBef>
                <a:spcPts val="0"/>
              </a:spcBef>
              <a:spcAft>
                <a:spcPts val="0"/>
              </a:spcAft>
              <a:defRPr/>
            </a:pPr>
            <a:r>
              <a:rPr lang="en-US" sz="2000" i="1" dirty="0" err="1">
                <a:solidFill>
                  <a:schemeClr val="tx1"/>
                </a:solidFill>
              </a:rPr>
              <a:t>e</a:t>
            </a:r>
            <a:r>
              <a:rPr lang="en-US" sz="2000" i="1" baseline="-25000" dirty="0" err="1">
                <a:solidFill>
                  <a:schemeClr val="tx1"/>
                </a:solidFill>
              </a:rPr>
              <a:t>g</a:t>
            </a:r>
            <a:endParaRPr lang="en-US" sz="2000" i="1" dirty="0">
              <a:solidFill>
                <a:schemeClr val="tx1"/>
              </a:solidFill>
            </a:endParaRPr>
          </a:p>
        </p:txBody>
      </p:sp>
    </p:spTree>
    <p:extLst>
      <p:ext uri="{BB962C8B-B14F-4D97-AF65-F5344CB8AC3E}">
        <p14:creationId xmlns:p14="http://schemas.microsoft.com/office/powerpoint/2010/main" val="968413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0"/>
                                          </p:stCondLst>
                                        </p:cTn>
                                        <p:tgtEl>
                                          <p:spTgt spid="5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56"/>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xit" presetSubtype="0" fill="hold" nodeType="clickEffect">
                                  <p:stCondLst>
                                    <p:cond delay="0"/>
                                  </p:stCondLst>
                                  <p:childTnLst>
                                    <p:set>
                                      <p:cBhvr>
                                        <p:cTn id="28" dur="1" fill="hold">
                                          <p:stCondLst>
                                            <p:cond delay="0"/>
                                          </p:stCondLst>
                                        </p:cTn>
                                        <p:tgtEl>
                                          <p:spTgt spid="6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61"/>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First peak, excitation from </a:t>
            </a:r>
            <a:r>
              <a:rPr lang="en-US" sz="2400" i="1" dirty="0" smtClean="0"/>
              <a:t>t</a:t>
            </a:r>
            <a:r>
              <a:rPr lang="en-US" sz="2400" i="1" baseline="-25000" dirty="0" smtClean="0"/>
              <a:t>2g</a:t>
            </a:r>
            <a:r>
              <a:rPr lang="en-US" sz="2400" dirty="0" smtClean="0"/>
              <a:t> to </a:t>
            </a:r>
            <a:r>
              <a:rPr lang="en-US" sz="2400" i="1" dirty="0" err="1" smtClean="0"/>
              <a:t>e</a:t>
            </a:r>
            <a:r>
              <a:rPr lang="en-US" sz="2400" i="1" baseline="-25000" dirty="0" err="1" smtClean="0"/>
              <a:t>g</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28310" b="5850"/>
          <a:stretch/>
        </p:blipFill>
        <p:spPr>
          <a:xfrm>
            <a:off x="-611999" y="1651000"/>
            <a:ext cx="10515696" cy="4892499"/>
          </a:xfrm>
          <a:prstGeom prst="rect">
            <a:avLst/>
          </a:prstGeom>
        </p:spPr>
      </p:pic>
      <p:sp>
        <p:nvSpPr>
          <p:cNvPr id="5" name="TextBox 4"/>
          <p:cNvSpPr txBox="1"/>
          <p:nvPr/>
        </p:nvSpPr>
        <p:spPr>
          <a:xfrm>
            <a:off x="4997271" y="6564222"/>
            <a:ext cx="3534729" cy="307777"/>
          </a:xfrm>
          <a:prstGeom prst="rect">
            <a:avLst/>
          </a:prstGeom>
          <a:noFill/>
        </p:spPr>
        <p:txBody>
          <a:bodyPr wrap="none" rtlCol="0">
            <a:spAutoFit/>
          </a:bodyPr>
          <a:lstStyle/>
          <a:p>
            <a:r>
              <a:rPr lang="en-US" sz="1400" dirty="0" smtClean="0"/>
              <a:t>M. W. Haverkort </a:t>
            </a:r>
            <a:r>
              <a:rPr lang="en-US" sz="1400" i="1" dirty="0" smtClean="0"/>
              <a:t>et al. </a:t>
            </a:r>
            <a:r>
              <a:rPr lang="en-US" sz="1400" dirty="0" smtClean="0"/>
              <a:t>PRB </a:t>
            </a:r>
            <a:r>
              <a:rPr lang="en-US" sz="1400" b="1" dirty="0" smtClean="0"/>
              <a:t>85</a:t>
            </a:r>
            <a:r>
              <a:rPr lang="en-US" sz="1400" dirty="0" smtClean="0"/>
              <a:t>, 165113 (2012)</a:t>
            </a:r>
            <a:endParaRPr lang="en-US" sz="1400" i="1" dirty="0"/>
          </a:p>
        </p:txBody>
      </p:sp>
      <p:grpSp>
        <p:nvGrpSpPr>
          <p:cNvPr id="32" name="Group 31"/>
          <p:cNvGrpSpPr/>
          <p:nvPr/>
        </p:nvGrpSpPr>
        <p:grpSpPr>
          <a:xfrm>
            <a:off x="504431" y="1143000"/>
            <a:ext cx="2095500" cy="2120900"/>
            <a:chOff x="1054100" y="1155700"/>
            <a:chExt cx="2095500" cy="2120900"/>
          </a:xfrm>
        </p:grpSpPr>
        <p:sp>
          <p:nvSpPr>
            <p:cNvPr id="4" name="Rectangle 3"/>
            <p:cNvSpPr/>
            <p:nvPr/>
          </p:nvSpPr>
          <p:spPr>
            <a:xfrm>
              <a:off x="1054100" y="1155700"/>
              <a:ext cx="2095500" cy="2120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3" name="Group 2"/>
            <p:cNvGrpSpPr/>
            <p:nvPr/>
          </p:nvGrpSpPr>
          <p:grpSpPr>
            <a:xfrm>
              <a:off x="1200791" y="1300161"/>
              <a:ext cx="1812925" cy="1776413"/>
              <a:chOff x="3086100" y="2727325"/>
              <a:chExt cx="2667000" cy="2474913"/>
            </a:xfrm>
          </p:grpSpPr>
          <p:grpSp>
            <p:nvGrpSpPr>
              <p:cNvPr id="8" name="Group 50"/>
              <p:cNvGrpSpPr>
                <a:grpSpLocks/>
              </p:cNvGrpSpPr>
              <p:nvPr/>
            </p:nvGrpSpPr>
            <p:grpSpPr bwMode="auto">
              <a:xfrm>
                <a:off x="3086100" y="3425825"/>
                <a:ext cx="1422400" cy="652463"/>
                <a:chOff x="3086100" y="3425367"/>
                <a:chExt cx="1422400" cy="652436"/>
              </a:xfrm>
            </p:grpSpPr>
            <p:cxnSp>
              <p:nvCxnSpPr>
                <p:cNvPr id="9" name="Straight Connector 8"/>
                <p:cNvCxnSpPr/>
                <p:nvPr/>
              </p:nvCxnSpPr>
              <p:spPr>
                <a:xfrm>
                  <a:off x="3086100" y="3758728"/>
                  <a:ext cx="1422400" cy="1269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4022725"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4344988"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2178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7004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378200"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540125"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862388"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4184650"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18" name="Group 17"/>
              <p:cNvGrpSpPr>
                <a:grpSpLocks/>
              </p:cNvGrpSpPr>
              <p:nvPr/>
            </p:nvGrpSpPr>
            <p:grpSpPr bwMode="auto">
              <a:xfrm>
                <a:off x="4508500" y="3771900"/>
                <a:ext cx="1244600" cy="1430338"/>
                <a:chOff x="4508500" y="3771900"/>
                <a:chExt cx="1244600" cy="1431118"/>
              </a:xfrm>
            </p:grpSpPr>
            <p:cxnSp>
              <p:nvCxnSpPr>
                <p:cNvPr id="19" name="Straight Connector 18"/>
                <p:cNvCxnSpPr/>
                <p:nvPr/>
              </p:nvCxnSpPr>
              <p:spPr>
                <a:xfrm>
                  <a:off x="4826000" y="4877403"/>
                  <a:ext cx="927100" cy="12707"/>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508500" y="3771900"/>
                  <a:ext cx="317500" cy="1105503"/>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5381625"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5703888"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059363"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4899025"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5221288"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5543550"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27" name="Group 26"/>
              <p:cNvGrpSpPr>
                <a:grpSpLocks/>
              </p:cNvGrpSpPr>
              <p:nvPr/>
            </p:nvGrpSpPr>
            <p:grpSpPr bwMode="auto">
              <a:xfrm>
                <a:off x="4508500" y="2727325"/>
                <a:ext cx="1244600" cy="1031875"/>
                <a:chOff x="4508500" y="2727792"/>
                <a:chExt cx="1244600" cy="1031408"/>
              </a:xfrm>
            </p:grpSpPr>
            <p:cxnSp>
              <p:nvCxnSpPr>
                <p:cNvPr id="28" name="Straight Connector 27"/>
                <p:cNvCxnSpPr/>
                <p:nvPr/>
              </p:nvCxnSpPr>
              <p:spPr>
                <a:xfrm>
                  <a:off x="4826000" y="3010239"/>
                  <a:ext cx="927100" cy="1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508500" y="3010239"/>
                  <a:ext cx="317500" cy="7489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5059363"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221288"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grpSp>
      <p:sp>
        <p:nvSpPr>
          <p:cNvPr id="34" name="Rectangle 33"/>
          <p:cNvSpPr/>
          <p:nvPr/>
        </p:nvSpPr>
        <p:spPr>
          <a:xfrm>
            <a:off x="2841231" y="3076574"/>
            <a:ext cx="1095769" cy="2637299"/>
          </a:xfrm>
          <a:prstGeom prst="rect">
            <a:avLst/>
          </a:prstGeom>
          <a:gradFill flip="none" rotWithShape="1">
            <a:gsLst>
              <a:gs pos="0">
                <a:schemeClr val="accent4">
                  <a:tint val="50000"/>
                  <a:satMod val="300000"/>
                  <a:alpha val="42000"/>
                </a:schemeClr>
              </a:gs>
              <a:gs pos="35000">
                <a:schemeClr val="accent4">
                  <a:tint val="37000"/>
                  <a:satMod val="300000"/>
                  <a:alpha val="42000"/>
                </a:schemeClr>
              </a:gs>
              <a:gs pos="100000">
                <a:schemeClr val="accent4">
                  <a:tint val="15000"/>
                  <a:satMod val="350000"/>
                  <a:alpha val="42000"/>
                </a:schemeClr>
              </a:gs>
            </a:gsLst>
            <a:lin ang="16200000" scaled="1"/>
            <a:tileRec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5" name="Rounded Rectangle 34"/>
          <p:cNvSpPr/>
          <p:nvPr/>
        </p:nvSpPr>
        <p:spPr>
          <a:xfrm>
            <a:off x="6083299" y="943434"/>
            <a:ext cx="2448701" cy="1075266"/>
          </a:xfrm>
          <a:prstGeom prst="roundRect">
            <a:avLst>
              <a:gd name="adj" fmla="val 12514"/>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First peak, understandable on the level of LDA+U</a:t>
            </a:r>
            <a:endParaRPr lang="en-US" sz="2000" dirty="0">
              <a:solidFill>
                <a:schemeClr val="tx1"/>
              </a:solidFill>
            </a:endParaRPr>
          </a:p>
        </p:txBody>
      </p:sp>
    </p:spTree>
    <p:extLst>
      <p:ext uri="{BB962C8B-B14F-4D97-AF65-F5344CB8AC3E}">
        <p14:creationId xmlns:p14="http://schemas.microsoft.com/office/powerpoint/2010/main" val="21656856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Third peak – Coulomb repulsion</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Wien_03 (dragged).pdf"/>
          <p:cNvPicPr>
            <a:picLocks noChangeAspect="1"/>
          </p:cNvPicPr>
          <p:nvPr/>
        </p:nvPicPr>
        <p:blipFill rotWithShape="1">
          <a:blip r:embed="rId3" cstate="screen">
            <a:extLst>
              <a:ext uri="{28A0092B-C50C-407E-A947-70E740481C1C}">
                <a14:useLocalDpi xmlns:a14="http://schemas.microsoft.com/office/drawing/2010/main"/>
              </a:ext>
            </a:extLst>
          </a:blip>
          <a:srcRect t="40841" b="7665"/>
          <a:stretch/>
        </p:blipFill>
        <p:spPr>
          <a:xfrm>
            <a:off x="0" y="3035300"/>
            <a:ext cx="9144000" cy="3327400"/>
          </a:xfrm>
          <a:prstGeom prst="rect">
            <a:avLst/>
          </a:prstGeom>
        </p:spPr>
      </p:pic>
      <p:sp>
        <p:nvSpPr>
          <p:cNvPr id="3" name="TextBox 2"/>
          <p:cNvSpPr txBox="1"/>
          <p:nvPr/>
        </p:nvSpPr>
        <p:spPr>
          <a:xfrm>
            <a:off x="7404100" y="5993368"/>
            <a:ext cx="487180" cy="369332"/>
          </a:xfrm>
          <a:prstGeom prst="rect">
            <a:avLst/>
          </a:prstGeom>
          <a:noFill/>
        </p:spPr>
        <p:txBody>
          <a:bodyPr wrap="none" rtlCol="0">
            <a:spAutoFit/>
          </a:bodyPr>
          <a:lstStyle/>
          <a:p>
            <a:r>
              <a:rPr lang="en-US" i="1" dirty="0" err="1" smtClean="0"/>
              <a:t>d</a:t>
            </a:r>
            <a:r>
              <a:rPr lang="en-US" i="1" baseline="-25000" dirty="0" err="1" smtClean="0"/>
              <a:t>xy</a:t>
            </a:r>
            <a:endParaRPr lang="en-US" i="1" dirty="0"/>
          </a:p>
        </p:txBody>
      </p:sp>
      <p:sp>
        <p:nvSpPr>
          <p:cNvPr id="8" name="TextBox 7"/>
          <p:cNvSpPr txBox="1"/>
          <p:nvPr/>
        </p:nvSpPr>
        <p:spPr>
          <a:xfrm>
            <a:off x="4300814" y="5157232"/>
            <a:ext cx="690286" cy="369332"/>
          </a:xfrm>
          <a:prstGeom prst="rect">
            <a:avLst/>
          </a:prstGeom>
          <a:noFill/>
        </p:spPr>
        <p:txBody>
          <a:bodyPr wrap="none" rtlCol="0">
            <a:spAutoFit/>
          </a:bodyPr>
          <a:lstStyle/>
          <a:p>
            <a:r>
              <a:rPr lang="en-US" i="1" dirty="0" smtClean="0"/>
              <a:t>d</a:t>
            </a:r>
            <a:r>
              <a:rPr lang="en-US" i="1" baseline="-25000" dirty="0" smtClean="0"/>
              <a:t>x2-y2</a:t>
            </a:r>
            <a:endParaRPr lang="en-US" i="1" dirty="0"/>
          </a:p>
        </p:txBody>
      </p:sp>
      <p:sp>
        <p:nvSpPr>
          <p:cNvPr id="9" name="TextBox 8"/>
          <p:cNvSpPr txBox="1"/>
          <p:nvPr/>
        </p:nvSpPr>
        <p:spPr>
          <a:xfrm>
            <a:off x="1968500" y="5157232"/>
            <a:ext cx="490487" cy="369332"/>
          </a:xfrm>
          <a:prstGeom prst="rect">
            <a:avLst/>
          </a:prstGeom>
          <a:noFill/>
        </p:spPr>
        <p:txBody>
          <a:bodyPr wrap="none" rtlCol="0">
            <a:spAutoFit/>
          </a:bodyPr>
          <a:lstStyle/>
          <a:p>
            <a:r>
              <a:rPr lang="en-US" i="1" dirty="0" smtClean="0"/>
              <a:t>d</a:t>
            </a:r>
            <a:r>
              <a:rPr lang="en-US" i="1" baseline="-25000" dirty="0" smtClean="0"/>
              <a:t>z2</a:t>
            </a:r>
            <a:endParaRPr lang="en-US" i="1" dirty="0"/>
          </a:p>
        </p:txBody>
      </p:sp>
      <p:pic>
        <p:nvPicPr>
          <p:cNvPr id="10" name="Picture 9"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5700" y="1085850"/>
            <a:ext cx="7315200" cy="1054100"/>
          </a:xfrm>
          <a:prstGeom prst="rect">
            <a:avLst/>
          </a:prstGeom>
        </p:spPr>
      </p:pic>
      <p:sp>
        <p:nvSpPr>
          <p:cNvPr id="11" name="Rounded Rectangle 10"/>
          <p:cNvSpPr/>
          <p:nvPr/>
        </p:nvSpPr>
        <p:spPr>
          <a:xfrm>
            <a:off x="3894087" y="2226089"/>
            <a:ext cx="4637913" cy="89507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Coulomb repulsion is smaller when electrons are farther apart</a:t>
            </a:r>
            <a:endParaRPr lang="en-US" sz="2000" i="1" dirty="0" smtClean="0">
              <a:solidFill>
                <a:schemeClr val="tx1"/>
              </a:solidFill>
            </a:endParaRPr>
          </a:p>
        </p:txBody>
      </p:sp>
    </p:spTree>
    <p:extLst>
      <p:ext uri="{BB962C8B-B14F-4D97-AF65-F5344CB8AC3E}">
        <p14:creationId xmlns:p14="http://schemas.microsoft.com/office/powerpoint/2010/main" val="117594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Third peak – Coulomb repulsion</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Haverkort_Wien_03 (dragged).pdf"/>
          <p:cNvPicPr>
            <a:picLocks noChangeAspect="1"/>
          </p:cNvPicPr>
          <p:nvPr/>
        </p:nvPicPr>
        <p:blipFill rotWithShape="1">
          <a:blip r:embed="rId3" cstate="screen">
            <a:extLst>
              <a:ext uri="{28A0092B-C50C-407E-A947-70E740481C1C}">
                <a14:useLocalDpi xmlns:a14="http://schemas.microsoft.com/office/drawing/2010/main"/>
              </a:ext>
            </a:extLst>
          </a:blip>
          <a:srcRect t="41233" b="17886"/>
          <a:stretch/>
        </p:blipFill>
        <p:spPr>
          <a:xfrm>
            <a:off x="0" y="3060700"/>
            <a:ext cx="9144000" cy="2641600"/>
          </a:xfrm>
          <a:prstGeom prst="rect">
            <a:avLst/>
          </a:prstGeom>
        </p:spPr>
      </p:pic>
      <p:sp>
        <p:nvSpPr>
          <p:cNvPr id="5" name="TextBox 4"/>
          <p:cNvSpPr txBox="1"/>
          <p:nvPr/>
        </p:nvSpPr>
        <p:spPr>
          <a:xfrm>
            <a:off x="4300814" y="5157232"/>
            <a:ext cx="690286" cy="369332"/>
          </a:xfrm>
          <a:prstGeom prst="rect">
            <a:avLst/>
          </a:prstGeom>
          <a:noFill/>
        </p:spPr>
        <p:txBody>
          <a:bodyPr wrap="none" rtlCol="0">
            <a:spAutoFit/>
          </a:bodyPr>
          <a:lstStyle/>
          <a:p>
            <a:r>
              <a:rPr lang="en-US" i="1" dirty="0" smtClean="0"/>
              <a:t>d</a:t>
            </a:r>
            <a:r>
              <a:rPr lang="en-US" i="1" baseline="-25000" dirty="0" smtClean="0"/>
              <a:t>x2-y2</a:t>
            </a:r>
            <a:endParaRPr lang="en-US" i="1" dirty="0"/>
          </a:p>
        </p:txBody>
      </p:sp>
      <p:sp>
        <p:nvSpPr>
          <p:cNvPr id="8" name="TextBox 7"/>
          <p:cNvSpPr txBox="1"/>
          <p:nvPr/>
        </p:nvSpPr>
        <p:spPr>
          <a:xfrm>
            <a:off x="1968500" y="5157232"/>
            <a:ext cx="490487" cy="369332"/>
          </a:xfrm>
          <a:prstGeom prst="rect">
            <a:avLst/>
          </a:prstGeom>
          <a:noFill/>
        </p:spPr>
        <p:txBody>
          <a:bodyPr wrap="none" rtlCol="0">
            <a:spAutoFit/>
          </a:bodyPr>
          <a:lstStyle/>
          <a:p>
            <a:r>
              <a:rPr lang="en-US" i="1" dirty="0" smtClean="0"/>
              <a:t>d</a:t>
            </a:r>
            <a:r>
              <a:rPr lang="en-US" i="1" baseline="-25000" dirty="0" smtClean="0"/>
              <a:t>z2</a:t>
            </a:r>
            <a:endParaRPr lang="en-US" i="1" dirty="0"/>
          </a:p>
        </p:txBody>
      </p:sp>
      <p:sp>
        <p:nvSpPr>
          <p:cNvPr id="9" name="TextBox 8"/>
          <p:cNvSpPr txBox="1"/>
          <p:nvPr/>
        </p:nvSpPr>
        <p:spPr>
          <a:xfrm>
            <a:off x="4300814" y="5517634"/>
            <a:ext cx="487180" cy="369332"/>
          </a:xfrm>
          <a:prstGeom prst="rect">
            <a:avLst/>
          </a:prstGeom>
          <a:noFill/>
        </p:spPr>
        <p:txBody>
          <a:bodyPr wrap="none" rtlCol="0">
            <a:spAutoFit/>
          </a:bodyPr>
          <a:lstStyle/>
          <a:p>
            <a:r>
              <a:rPr lang="en-US" i="1" dirty="0" err="1" smtClean="0"/>
              <a:t>d</a:t>
            </a:r>
            <a:r>
              <a:rPr lang="en-US" i="1" baseline="-25000" dirty="0" err="1" smtClean="0"/>
              <a:t>xy</a:t>
            </a:r>
            <a:endParaRPr lang="en-US" i="1" dirty="0"/>
          </a:p>
        </p:txBody>
      </p:sp>
      <p:sp>
        <p:nvSpPr>
          <p:cNvPr id="10" name="TextBox 9"/>
          <p:cNvSpPr txBox="1"/>
          <p:nvPr/>
        </p:nvSpPr>
        <p:spPr>
          <a:xfrm>
            <a:off x="1971807" y="5517634"/>
            <a:ext cx="487180" cy="369332"/>
          </a:xfrm>
          <a:prstGeom prst="rect">
            <a:avLst/>
          </a:prstGeom>
          <a:noFill/>
        </p:spPr>
        <p:txBody>
          <a:bodyPr wrap="none" rtlCol="0">
            <a:spAutoFit/>
          </a:bodyPr>
          <a:lstStyle/>
          <a:p>
            <a:r>
              <a:rPr lang="en-US" i="1" dirty="0" err="1" smtClean="0"/>
              <a:t>d</a:t>
            </a:r>
            <a:r>
              <a:rPr lang="en-US" i="1" baseline="-25000" dirty="0" err="1" smtClean="0"/>
              <a:t>xy</a:t>
            </a:r>
            <a:endParaRPr lang="en-US" i="1" dirty="0"/>
          </a:p>
        </p:txBody>
      </p:sp>
      <p:pic>
        <p:nvPicPr>
          <p:cNvPr id="11" name="Picture 10" descr="latex-image-1.pd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55700" y="1085850"/>
            <a:ext cx="7315200" cy="1054100"/>
          </a:xfrm>
          <a:prstGeom prst="rect">
            <a:avLst/>
          </a:prstGeom>
        </p:spPr>
      </p:pic>
      <p:sp>
        <p:nvSpPr>
          <p:cNvPr id="12" name="Rounded Rectangle 11"/>
          <p:cNvSpPr/>
          <p:nvPr/>
        </p:nvSpPr>
        <p:spPr>
          <a:xfrm>
            <a:off x="3894087" y="2226089"/>
            <a:ext cx="4637913" cy="89507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Coulomb repulsion is smaller when electrons are farther apart</a:t>
            </a:r>
            <a:endParaRPr lang="en-US" sz="2000" i="1" dirty="0" smtClean="0">
              <a:solidFill>
                <a:schemeClr val="tx1"/>
              </a:solidFill>
            </a:endParaRPr>
          </a:p>
        </p:txBody>
      </p:sp>
    </p:spTree>
    <p:extLst>
      <p:ext uri="{BB962C8B-B14F-4D97-AF65-F5344CB8AC3E}">
        <p14:creationId xmlns:p14="http://schemas.microsoft.com/office/powerpoint/2010/main" val="159412570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Third peak – Coulomb repulsion</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18590" b="5849"/>
          <a:stretch/>
        </p:blipFill>
        <p:spPr>
          <a:xfrm>
            <a:off x="0" y="1597583"/>
            <a:ext cx="9144000" cy="4882417"/>
          </a:xfrm>
          <a:prstGeom prst="rect">
            <a:avLst/>
          </a:prstGeom>
        </p:spPr>
      </p:pic>
      <p:sp>
        <p:nvSpPr>
          <p:cNvPr id="5" name="TextBox 4"/>
          <p:cNvSpPr txBox="1"/>
          <p:nvPr/>
        </p:nvSpPr>
        <p:spPr>
          <a:xfrm>
            <a:off x="4997271" y="6564222"/>
            <a:ext cx="3534729" cy="307777"/>
          </a:xfrm>
          <a:prstGeom prst="rect">
            <a:avLst/>
          </a:prstGeom>
          <a:noFill/>
        </p:spPr>
        <p:txBody>
          <a:bodyPr wrap="none" rtlCol="0">
            <a:spAutoFit/>
          </a:bodyPr>
          <a:lstStyle/>
          <a:p>
            <a:r>
              <a:rPr lang="en-US" sz="1400" dirty="0" smtClean="0"/>
              <a:t>M. W. Haverkort </a:t>
            </a:r>
            <a:r>
              <a:rPr lang="en-US" sz="1400" i="1" dirty="0" smtClean="0"/>
              <a:t>et al. </a:t>
            </a:r>
            <a:r>
              <a:rPr lang="en-US" sz="1400" dirty="0" smtClean="0"/>
              <a:t>PRB </a:t>
            </a:r>
            <a:r>
              <a:rPr lang="en-US" sz="1400" b="1" dirty="0" smtClean="0"/>
              <a:t>85</a:t>
            </a:r>
            <a:r>
              <a:rPr lang="en-US" sz="1400" dirty="0" smtClean="0"/>
              <a:t>, 165113 (2012)</a:t>
            </a:r>
            <a:endParaRPr lang="en-US" sz="1400" i="1" dirty="0"/>
          </a:p>
        </p:txBody>
      </p:sp>
      <p:sp>
        <p:nvSpPr>
          <p:cNvPr id="3" name="Rectangle 2"/>
          <p:cNvSpPr/>
          <p:nvPr/>
        </p:nvSpPr>
        <p:spPr>
          <a:xfrm>
            <a:off x="3987799" y="2095678"/>
            <a:ext cx="4306264" cy="18686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5473699" y="2489378"/>
            <a:ext cx="1816101" cy="18686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0" y="2213447"/>
            <a:ext cx="2703569" cy="21009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descr="Haverkort_Wien_03 (dragged).pdf"/>
          <p:cNvPicPr>
            <a:picLocks noChangeAspect="1"/>
          </p:cNvPicPr>
          <p:nvPr/>
        </p:nvPicPr>
        <p:blipFill rotWithShape="1">
          <a:blip r:embed="rId4" cstate="screen">
            <a:extLst>
              <a:ext uri="{28A0092B-C50C-407E-A947-70E740481C1C}">
                <a14:useLocalDpi xmlns:a14="http://schemas.microsoft.com/office/drawing/2010/main"/>
              </a:ext>
            </a:extLst>
          </a:blip>
          <a:srcRect l="5556" t="41233" r="68056" b="20245"/>
          <a:stretch/>
        </p:blipFill>
        <p:spPr>
          <a:xfrm>
            <a:off x="2402618" y="1455428"/>
            <a:ext cx="2105881" cy="2172382"/>
          </a:xfrm>
          <a:prstGeom prst="rect">
            <a:avLst/>
          </a:prstGeom>
        </p:spPr>
      </p:pic>
      <p:grpSp>
        <p:nvGrpSpPr>
          <p:cNvPr id="29" name="Group 28"/>
          <p:cNvGrpSpPr/>
          <p:nvPr/>
        </p:nvGrpSpPr>
        <p:grpSpPr>
          <a:xfrm>
            <a:off x="504431" y="1143000"/>
            <a:ext cx="2095500" cy="2120900"/>
            <a:chOff x="1054100" y="1155700"/>
            <a:chExt cx="2095500" cy="2120900"/>
          </a:xfrm>
        </p:grpSpPr>
        <p:sp>
          <p:nvSpPr>
            <p:cNvPr id="30" name="Rectangle 29"/>
            <p:cNvSpPr/>
            <p:nvPr/>
          </p:nvSpPr>
          <p:spPr>
            <a:xfrm>
              <a:off x="1054100" y="1155700"/>
              <a:ext cx="2095500" cy="2120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31" name="Group 30"/>
            <p:cNvGrpSpPr/>
            <p:nvPr/>
          </p:nvGrpSpPr>
          <p:grpSpPr>
            <a:xfrm>
              <a:off x="1200791" y="1300161"/>
              <a:ext cx="1812925" cy="1776413"/>
              <a:chOff x="3086100" y="2727325"/>
              <a:chExt cx="2667000" cy="2474913"/>
            </a:xfrm>
          </p:grpSpPr>
          <p:grpSp>
            <p:nvGrpSpPr>
              <p:cNvPr id="32" name="Group 50"/>
              <p:cNvGrpSpPr>
                <a:grpSpLocks/>
              </p:cNvGrpSpPr>
              <p:nvPr/>
            </p:nvGrpSpPr>
            <p:grpSpPr bwMode="auto">
              <a:xfrm>
                <a:off x="3086100" y="3425825"/>
                <a:ext cx="1422400" cy="652463"/>
                <a:chOff x="3086100" y="3425367"/>
                <a:chExt cx="1422400" cy="652436"/>
              </a:xfrm>
            </p:grpSpPr>
            <p:cxnSp>
              <p:nvCxnSpPr>
                <p:cNvPr id="47" name="Straight Connector 46"/>
                <p:cNvCxnSpPr/>
                <p:nvPr/>
              </p:nvCxnSpPr>
              <p:spPr>
                <a:xfrm>
                  <a:off x="3086100" y="3758728"/>
                  <a:ext cx="1422400" cy="12699"/>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4022725"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4344988"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32178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37004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3378200"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3540125"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3862388"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4184650"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33" name="Group 32"/>
              <p:cNvGrpSpPr>
                <a:grpSpLocks/>
              </p:cNvGrpSpPr>
              <p:nvPr/>
            </p:nvGrpSpPr>
            <p:grpSpPr bwMode="auto">
              <a:xfrm>
                <a:off x="4508500" y="3771900"/>
                <a:ext cx="1244600" cy="1430338"/>
                <a:chOff x="4508500" y="3771900"/>
                <a:chExt cx="1244600" cy="1431118"/>
              </a:xfrm>
            </p:grpSpPr>
            <p:cxnSp>
              <p:nvCxnSpPr>
                <p:cNvPr id="39" name="Straight Connector 38"/>
                <p:cNvCxnSpPr/>
                <p:nvPr/>
              </p:nvCxnSpPr>
              <p:spPr>
                <a:xfrm>
                  <a:off x="4826000" y="4877403"/>
                  <a:ext cx="927100" cy="12707"/>
                </a:xfrm>
                <a:prstGeom prst="line">
                  <a:avLst/>
                </a:prstGeom>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a:off x="4508500" y="3771900"/>
                  <a:ext cx="317500" cy="1105503"/>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5381625"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flipV="1">
                  <a:off x="5703888"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5059363"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a:off x="4899025"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5221288"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flipV="1">
                  <a:off x="5543550"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34" name="Group 33"/>
              <p:cNvGrpSpPr>
                <a:grpSpLocks/>
              </p:cNvGrpSpPr>
              <p:nvPr/>
            </p:nvGrpSpPr>
            <p:grpSpPr bwMode="auto">
              <a:xfrm>
                <a:off x="4508500" y="2727325"/>
                <a:ext cx="1244600" cy="1031875"/>
                <a:chOff x="4508500" y="2727792"/>
                <a:chExt cx="1244600" cy="1031408"/>
              </a:xfrm>
            </p:grpSpPr>
            <p:cxnSp>
              <p:nvCxnSpPr>
                <p:cNvPr id="35" name="Straight Connector 34"/>
                <p:cNvCxnSpPr/>
                <p:nvPr/>
              </p:nvCxnSpPr>
              <p:spPr>
                <a:xfrm>
                  <a:off x="4826000" y="3010239"/>
                  <a:ext cx="927100" cy="1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flipV="1">
                  <a:off x="4508500" y="3010239"/>
                  <a:ext cx="317500" cy="7489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5059363"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p:nvPr/>
              </p:nvCxnSpPr>
              <p:spPr>
                <a:xfrm>
                  <a:off x="5221288"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grpSp>
      <p:sp>
        <p:nvSpPr>
          <p:cNvPr id="56" name="Rectangle 55"/>
          <p:cNvSpPr/>
          <p:nvPr/>
        </p:nvSpPr>
        <p:spPr>
          <a:xfrm>
            <a:off x="6464301" y="4120864"/>
            <a:ext cx="1524000" cy="1780335"/>
          </a:xfrm>
          <a:prstGeom prst="rect">
            <a:avLst/>
          </a:prstGeom>
          <a:gradFill flip="none" rotWithShape="1">
            <a:gsLst>
              <a:gs pos="0">
                <a:schemeClr val="accent4">
                  <a:tint val="50000"/>
                  <a:satMod val="300000"/>
                  <a:alpha val="42000"/>
                </a:schemeClr>
              </a:gs>
              <a:gs pos="35000">
                <a:schemeClr val="accent4">
                  <a:tint val="37000"/>
                  <a:satMod val="300000"/>
                  <a:alpha val="42000"/>
                </a:schemeClr>
              </a:gs>
              <a:gs pos="100000">
                <a:schemeClr val="accent4">
                  <a:tint val="15000"/>
                  <a:satMod val="350000"/>
                  <a:alpha val="42000"/>
                </a:schemeClr>
              </a:gs>
            </a:gsLst>
            <a:lin ang="16200000" scaled="1"/>
            <a:tileRec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27" name="Picture 26" descr="Haverkort_Wien_03 (dragged).pdf"/>
          <p:cNvPicPr>
            <a:picLocks noChangeAspect="1"/>
          </p:cNvPicPr>
          <p:nvPr/>
        </p:nvPicPr>
        <p:blipFill rotWithShape="1">
          <a:blip r:embed="rId4" cstate="screen">
            <a:extLst>
              <a:ext uri="{28A0092B-C50C-407E-A947-70E740481C1C}">
                <a14:useLocalDpi xmlns:a14="http://schemas.microsoft.com/office/drawing/2010/main"/>
              </a:ext>
            </a:extLst>
          </a:blip>
          <a:srcRect l="31370" t="41504" r="42242" b="19974"/>
          <a:stretch/>
        </p:blipFill>
        <p:spPr>
          <a:xfrm>
            <a:off x="6011020" y="1948482"/>
            <a:ext cx="2105881" cy="2172382"/>
          </a:xfrm>
          <a:prstGeom prst="rect">
            <a:avLst/>
          </a:prstGeom>
        </p:spPr>
      </p:pic>
      <p:sp>
        <p:nvSpPr>
          <p:cNvPr id="57" name="Rounded Rectangle 56"/>
          <p:cNvSpPr/>
          <p:nvPr/>
        </p:nvSpPr>
        <p:spPr>
          <a:xfrm>
            <a:off x="6083299" y="943434"/>
            <a:ext cx="2448701" cy="1401030"/>
          </a:xfrm>
          <a:prstGeom prst="roundRect">
            <a:avLst>
              <a:gd name="adj" fmla="val 9345"/>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Third peak understandable on the level of time dependent LDA+U</a:t>
            </a:r>
            <a:endParaRPr lang="en-US" sz="2000" dirty="0">
              <a:solidFill>
                <a:schemeClr val="tx1"/>
              </a:solidFill>
            </a:endParaRPr>
          </a:p>
        </p:txBody>
      </p:sp>
    </p:spTree>
    <p:extLst>
      <p:ext uri="{BB962C8B-B14F-4D97-AF65-F5344CB8AC3E}">
        <p14:creationId xmlns:p14="http://schemas.microsoft.com/office/powerpoint/2010/main" val="140118774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Second peak, double excitation from </a:t>
            </a:r>
            <a:r>
              <a:rPr lang="en-US" sz="2400" i="1" dirty="0" smtClean="0"/>
              <a:t>t</a:t>
            </a:r>
            <a:r>
              <a:rPr lang="en-US" sz="2400" i="1" baseline="-25000" dirty="0" smtClean="0"/>
              <a:t>2g</a:t>
            </a:r>
            <a:r>
              <a:rPr lang="en-US" sz="2400" dirty="0" smtClean="0"/>
              <a:t> to </a:t>
            </a:r>
            <a:r>
              <a:rPr lang="en-US" sz="2400" i="1" dirty="0" err="1" smtClean="0"/>
              <a:t>e</a:t>
            </a:r>
            <a:r>
              <a:rPr lang="en-US" sz="2400" i="1" baseline="-25000" dirty="0" err="1" smtClean="0"/>
              <a:t>g</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28310" b="5850"/>
          <a:stretch/>
        </p:blipFill>
        <p:spPr>
          <a:xfrm>
            <a:off x="-611999" y="1651000"/>
            <a:ext cx="10515696" cy="4892499"/>
          </a:xfrm>
          <a:prstGeom prst="rect">
            <a:avLst/>
          </a:prstGeom>
        </p:spPr>
      </p:pic>
      <p:sp>
        <p:nvSpPr>
          <p:cNvPr id="5" name="TextBox 4"/>
          <p:cNvSpPr txBox="1"/>
          <p:nvPr/>
        </p:nvSpPr>
        <p:spPr>
          <a:xfrm>
            <a:off x="4997271" y="6564222"/>
            <a:ext cx="3534729" cy="307777"/>
          </a:xfrm>
          <a:prstGeom prst="rect">
            <a:avLst/>
          </a:prstGeom>
          <a:noFill/>
        </p:spPr>
        <p:txBody>
          <a:bodyPr wrap="none" rtlCol="0">
            <a:spAutoFit/>
          </a:bodyPr>
          <a:lstStyle/>
          <a:p>
            <a:r>
              <a:rPr lang="en-US" sz="1400" dirty="0" smtClean="0"/>
              <a:t>M. W. Haverkort </a:t>
            </a:r>
            <a:r>
              <a:rPr lang="en-US" sz="1400" i="1" dirty="0" smtClean="0"/>
              <a:t>et al. </a:t>
            </a:r>
            <a:r>
              <a:rPr lang="en-US" sz="1400" dirty="0" smtClean="0"/>
              <a:t>PRB </a:t>
            </a:r>
            <a:r>
              <a:rPr lang="en-US" sz="1400" b="1" dirty="0" smtClean="0"/>
              <a:t>85</a:t>
            </a:r>
            <a:r>
              <a:rPr lang="en-US" sz="1400" dirty="0" smtClean="0"/>
              <a:t>, 165113 (2012)</a:t>
            </a:r>
            <a:endParaRPr lang="en-US" sz="1400" i="1" dirty="0"/>
          </a:p>
        </p:txBody>
      </p:sp>
      <p:grpSp>
        <p:nvGrpSpPr>
          <p:cNvPr id="32" name="Group 31"/>
          <p:cNvGrpSpPr/>
          <p:nvPr/>
        </p:nvGrpSpPr>
        <p:grpSpPr>
          <a:xfrm>
            <a:off x="504431" y="1143000"/>
            <a:ext cx="2095500" cy="2120900"/>
            <a:chOff x="1054100" y="1155700"/>
            <a:chExt cx="2095500" cy="2120900"/>
          </a:xfrm>
        </p:grpSpPr>
        <p:sp>
          <p:nvSpPr>
            <p:cNvPr id="4" name="Rectangle 3"/>
            <p:cNvSpPr/>
            <p:nvPr/>
          </p:nvSpPr>
          <p:spPr>
            <a:xfrm>
              <a:off x="1054100" y="1155700"/>
              <a:ext cx="2095500" cy="2120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3" name="Group 2"/>
            <p:cNvGrpSpPr/>
            <p:nvPr/>
          </p:nvGrpSpPr>
          <p:grpSpPr>
            <a:xfrm>
              <a:off x="1200791" y="1300161"/>
              <a:ext cx="1812925" cy="1776413"/>
              <a:chOff x="3086100" y="2727325"/>
              <a:chExt cx="2667000" cy="2474913"/>
            </a:xfrm>
          </p:grpSpPr>
          <p:grpSp>
            <p:nvGrpSpPr>
              <p:cNvPr id="8" name="Group 50"/>
              <p:cNvGrpSpPr>
                <a:grpSpLocks/>
              </p:cNvGrpSpPr>
              <p:nvPr/>
            </p:nvGrpSpPr>
            <p:grpSpPr bwMode="auto">
              <a:xfrm>
                <a:off x="3086100" y="3425825"/>
                <a:ext cx="1422400" cy="652463"/>
                <a:chOff x="3086100" y="3425367"/>
                <a:chExt cx="1422400" cy="652436"/>
              </a:xfrm>
            </p:grpSpPr>
            <p:cxnSp>
              <p:nvCxnSpPr>
                <p:cNvPr id="9" name="Straight Connector 8"/>
                <p:cNvCxnSpPr/>
                <p:nvPr/>
              </p:nvCxnSpPr>
              <p:spPr>
                <a:xfrm>
                  <a:off x="3086100" y="3758728"/>
                  <a:ext cx="1422400" cy="1269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4022725"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4344988"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2178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7004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378200"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540125"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862388"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4184650"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18" name="Group 17"/>
              <p:cNvGrpSpPr>
                <a:grpSpLocks/>
              </p:cNvGrpSpPr>
              <p:nvPr/>
            </p:nvGrpSpPr>
            <p:grpSpPr bwMode="auto">
              <a:xfrm>
                <a:off x="4508500" y="3771900"/>
                <a:ext cx="1244600" cy="1430338"/>
                <a:chOff x="4508500" y="3771900"/>
                <a:chExt cx="1244600" cy="1431118"/>
              </a:xfrm>
            </p:grpSpPr>
            <p:cxnSp>
              <p:nvCxnSpPr>
                <p:cNvPr id="19" name="Straight Connector 18"/>
                <p:cNvCxnSpPr/>
                <p:nvPr/>
              </p:nvCxnSpPr>
              <p:spPr>
                <a:xfrm>
                  <a:off x="4826000" y="4877403"/>
                  <a:ext cx="927100" cy="12707"/>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508500" y="3771900"/>
                  <a:ext cx="317500" cy="1105503"/>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5381625"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5703888"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059363"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4899025"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5221288"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5543550"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27" name="Group 26"/>
              <p:cNvGrpSpPr>
                <a:grpSpLocks/>
              </p:cNvGrpSpPr>
              <p:nvPr/>
            </p:nvGrpSpPr>
            <p:grpSpPr bwMode="auto">
              <a:xfrm>
                <a:off x="4508500" y="2727325"/>
                <a:ext cx="1244600" cy="1031875"/>
                <a:chOff x="4508500" y="2727792"/>
                <a:chExt cx="1244600" cy="1031408"/>
              </a:xfrm>
            </p:grpSpPr>
            <p:cxnSp>
              <p:nvCxnSpPr>
                <p:cNvPr id="28" name="Straight Connector 27"/>
                <p:cNvCxnSpPr/>
                <p:nvPr/>
              </p:nvCxnSpPr>
              <p:spPr>
                <a:xfrm>
                  <a:off x="4826000" y="3010239"/>
                  <a:ext cx="927100" cy="1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508500" y="3010239"/>
                  <a:ext cx="317500" cy="7489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5059363"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221288"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grpSp>
      <p:sp>
        <p:nvSpPr>
          <p:cNvPr id="34" name="Rectangle 33"/>
          <p:cNvSpPr/>
          <p:nvPr/>
        </p:nvSpPr>
        <p:spPr>
          <a:xfrm>
            <a:off x="4238231" y="3076574"/>
            <a:ext cx="1095769" cy="2637299"/>
          </a:xfrm>
          <a:prstGeom prst="rect">
            <a:avLst/>
          </a:prstGeom>
          <a:gradFill flip="none" rotWithShape="1">
            <a:gsLst>
              <a:gs pos="0">
                <a:schemeClr val="accent4">
                  <a:tint val="50000"/>
                  <a:satMod val="300000"/>
                  <a:alpha val="42000"/>
                </a:schemeClr>
              </a:gs>
              <a:gs pos="35000">
                <a:schemeClr val="accent4">
                  <a:tint val="37000"/>
                  <a:satMod val="300000"/>
                  <a:alpha val="42000"/>
                </a:schemeClr>
              </a:gs>
              <a:gs pos="100000">
                <a:schemeClr val="accent4">
                  <a:tint val="15000"/>
                  <a:satMod val="350000"/>
                  <a:alpha val="42000"/>
                </a:schemeClr>
              </a:gs>
            </a:gsLst>
            <a:lin ang="16200000" scaled="1"/>
            <a:tileRec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5" name="Rounded Rectangle 34"/>
          <p:cNvSpPr/>
          <p:nvPr/>
        </p:nvSpPr>
        <p:spPr>
          <a:xfrm>
            <a:off x="6083299" y="943434"/>
            <a:ext cx="2448701" cy="1075266"/>
          </a:xfrm>
          <a:prstGeom prst="roundRect">
            <a:avLst>
              <a:gd name="adj" fmla="val 12514"/>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Need to go beyond mean field theory</a:t>
            </a:r>
            <a:endParaRPr lang="en-US" sz="2000" dirty="0">
              <a:solidFill>
                <a:schemeClr val="tx1"/>
              </a:solidFill>
            </a:endParaRPr>
          </a:p>
        </p:txBody>
      </p:sp>
    </p:spTree>
    <p:extLst>
      <p:ext uri="{BB962C8B-B14F-4D97-AF65-F5344CB8AC3E}">
        <p14:creationId xmlns:p14="http://schemas.microsoft.com/office/powerpoint/2010/main" val="5943418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Second peak, double excitation from </a:t>
            </a:r>
            <a:r>
              <a:rPr lang="en-US" sz="2400" i="1" dirty="0" smtClean="0"/>
              <a:t>t</a:t>
            </a:r>
            <a:r>
              <a:rPr lang="en-US" sz="2400" i="1" baseline="-25000" dirty="0" smtClean="0"/>
              <a:t>2g</a:t>
            </a:r>
            <a:r>
              <a:rPr lang="en-US" sz="2400" dirty="0" smtClean="0"/>
              <a:t> to </a:t>
            </a:r>
            <a:r>
              <a:rPr lang="en-US" sz="2400" i="1" dirty="0" err="1" smtClean="0"/>
              <a:t>e</a:t>
            </a:r>
            <a:r>
              <a:rPr lang="en-US" sz="2400" i="1" baseline="-25000" dirty="0" err="1" smtClean="0"/>
              <a:t>g</a:t>
            </a:r>
            <a:endParaRPr lang="en-US" sz="2400" i="1"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Picture 1" descr="LDA_p_MLFT_04A (dragged).pdf"/>
          <p:cNvPicPr>
            <a:picLocks noChangeAspect="1"/>
          </p:cNvPicPr>
          <p:nvPr/>
        </p:nvPicPr>
        <p:blipFill rotWithShape="1">
          <a:blip r:embed="rId3" cstate="screen">
            <a:extLst>
              <a:ext uri="{28A0092B-C50C-407E-A947-70E740481C1C}">
                <a14:useLocalDpi xmlns:a14="http://schemas.microsoft.com/office/drawing/2010/main"/>
              </a:ext>
            </a:extLst>
          </a:blip>
          <a:srcRect t="28310" b="5850"/>
          <a:stretch/>
        </p:blipFill>
        <p:spPr>
          <a:xfrm>
            <a:off x="-611999" y="1651000"/>
            <a:ext cx="10515696" cy="4892499"/>
          </a:xfrm>
          <a:prstGeom prst="rect">
            <a:avLst/>
          </a:prstGeom>
        </p:spPr>
      </p:pic>
      <p:sp>
        <p:nvSpPr>
          <p:cNvPr id="5" name="TextBox 4"/>
          <p:cNvSpPr txBox="1"/>
          <p:nvPr/>
        </p:nvSpPr>
        <p:spPr>
          <a:xfrm>
            <a:off x="4997271" y="6564222"/>
            <a:ext cx="3534729" cy="307777"/>
          </a:xfrm>
          <a:prstGeom prst="rect">
            <a:avLst/>
          </a:prstGeom>
          <a:noFill/>
        </p:spPr>
        <p:txBody>
          <a:bodyPr wrap="none" rtlCol="0">
            <a:spAutoFit/>
          </a:bodyPr>
          <a:lstStyle/>
          <a:p>
            <a:r>
              <a:rPr lang="en-US" sz="1400" dirty="0" smtClean="0"/>
              <a:t>M. W. Haverkort </a:t>
            </a:r>
            <a:r>
              <a:rPr lang="en-US" sz="1400" i="1" dirty="0" smtClean="0"/>
              <a:t>et al. </a:t>
            </a:r>
            <a:r>
              <a:rPr lang="en-US" sz="1400" dirty="0" smtClean="0"/>
              <a:t>PRB </a:t>
            </a:r>
            <a:r>
              <a:rPr lang="en-US" sz="1400" b="1" dirty="0" smtClean="0"/>
              <a:t>85</a:t>
            </a:r>
            <a:r>
              <a:rPr lang="en-US" sz="1400" dirty="0" smtClean="0"/>
              <a:t>, 165113 (2012)</a:t>
            </a:r>
            <a:endParaRPr lang="en-US" sz="1400" i="1" dirty="0"/>
          </a:p>
        </p:txBody>
      </p:sp>
      <p:grpSp>
        <p:nvGrpSpPr>
          <p:cNvPr id="32" name="Group 31"/>
          <p:cNvGrpSpPr/>
          <p:nvPr/>
        </p:nvGrpSpPr>
        <p:grpSpPr>
          <a:xfrm>
            <a:off x="504431" y="1143000"/>
            <a:ext cx="2095500" cy="2120900"/>
            <a:chOff x="1054100" y="1155700"/>
            <a:chExt cx="2095500" cy="2120900"/>
          </a:xfrm>
        </p:grpSpPr>
        <p:sp>
          <p:nvSpPr>
            <p:cNvPr id="4" name="Rectangle 3"/>
            <p:cNvSpPr/>
            <p:nvPr/>
          </p:nvSpPr>
          <p:spPr>
            <a:xfrm>
              <a:off x="1054100" y="1155700"/>
              <a:ext cx="2095500" cy="2120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nvGrpSpPr>
            <p:cNvPr id="3" name="Group 2"/>
            <p:cNvGrpSpPr/>
            <p:nvPr/>
          </p:nvGrpSpPr>
          <p:grpSpPr>
            <a:xfrm>
              <a:off x="1200791" y="1300161"/>
              <a:ext cx="1812925" cy="1776413"/>
              <a:chOff x="3086100" y="2727325"/>
              <a:chExt cx="2667000" cy="2474913"/>
            </a:xfrm>
          </p:grpSpPr>
          <p:grpSp>
            <p:nvGrpSpPr>
              <p:cNvPr id="8" name="Group 50"/>
              <p:cNvGrpSpPr>
                <a:grpSpLocks/>
              </p:cNvGrpSpPr>
              <p:nvPr/>
            </p:nvGrpSpPr>
            <p:grpSpPr bwMode="auto">
              <a:xfrm>
                <a:off x="3086100" y="3425825"/>
                <a:ext cx="1422400" cy="652463"/>
                <a:chOff x="3086100" y="3425367"/>
                <a:chExt cx="1422400" cy="652436"/>
              </a:xfrm>
            </p:grpSpPr>
            <p:cxnSp>
              <p:nvCxnSpPr>
                <p:cNvPr id="9" name="Straight Connector 8"/>
                <p:cNvCxnSpPr/>
                <p:nvPr/>
              </p:nvCxnSpPr>
              <p:spPr>
                <a:xfrm>
                  <a:off x="3086100" y="3758728"/>
                  <a:ext cx="1422400" cy="12699"/>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4022725"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4344988"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2178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700463"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3378200"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540125"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3862388" y="3425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4184650" y="342536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18" name="Group 17"/>
              <p:cNvGrpSpPr>
                <a:grpSpLocks/>
              </p:cNvGrpSpPr>
              <p:nvPr/>
            </p:nvGrpSpPr>
            <p:grpSpPr bwMode="auto">
              <a:xfrm>
                <a:off x="4508500" y="3771900"/>
                <a:ext cx="1244600" cy="1430338"/>
                <a:chOff x="4508500" y="3771900"/>
                <a:chExt cx="1244600" cy="1431118"/>
              </a:xfrm>
            </p:grpSpPr>
            <p:cxnSp>
              <p:nvCxnSpPr>
                <p:cNvPr id="19" name="Straight Connector 18"/>
                <p:cNvCxnSpPr/>
                <p:nvPr/>
              </p:nvCxnSpPr>
              <p:spPr>
                <a:xfrm>
                  <a:off x="4826000" y="4877403"/>
                  <a:ext cx="927100" cy="12707"/>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508500" y="3771900"/>
                  <a:ext cx="317500" cy="1105503"/>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V="1">
                  <a:off x="5381625"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5703888"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5059363"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4899025"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5221288" y="4550199"/>
                  <a:ext cx="0" cy="652819"/>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5543550" y="4550199"/>
                  <a:ext cx="0" cy="652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grpSp>
            <p:nvGrpSpPr>
              <p:cNvPr id="27" name="Group 26"/>
              <p:cNvGrpSpPr>
                <a:grpSpLocks/>
              </p:cNvGrpSpPr>
              <p:nvPr/>
            </p:nvGrpSpPr>
            <p:grpSpPr bwMode="auto">
              <a:xfrm>
                <a:off x="4508500" y="2727325"/>
                <a:ext cx="1244600" cy="1031875"/>
                <a:chOff x="4508500" y="2727792"/>
                <a:chExt cx="1244600" cy="1031408"/>
              </a:xfrm>
            </p:grpSpPr>
            <p:cxnSp>
              <p:nvCxnSpPr>
                <p:cNvPr id="28" name="Straight Connector 27"/>
                <p:cNvCxnSpPr/>
                <p:nvPr/>
              </p:nvCxnSpPr>
              <p:spPr>
                <a:xfrm>
                  <a:off x="4826000" y="3010239"/>
                  <a:ext cx="927100" cy="12694"/>
                </a:xfrm>
                <a:prstGeom prst="line">
                  <a:avLst/>
                </a:prstGeom>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4508500" y="3010239"/>
                  <a:ext cx="317500" cy="748961"/>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5059363"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221288" y="2727792"/>
                  <a:ext cx="0" cy="652168"/>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grpSp>
        </p:grpSp>
      </p:grpSp>
      <p:sp>
        <p:nvSpPr>
          <p:cNvPr id="33" name="Rounded Rectangle 32"/>
          <p:cNvSpPr/>
          <p:nvPr/>
        </p:nvSpPr>
        <p:spPr>
          <a:xfrm>
            <a:off x="2901032" y="1135061"/>
            <a:ext cx="6077868" cy="1460496"/>
          </a:xfrm>
          <a:prstGeom prst="roundRect">
            <a:avLst>
              <a:gd name="adj" fmla="val 12021"/>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Warning!!! A single photon can only excite a single electron. The reason you see these strong double excitations is a true quantum many-body effect!</a:t>
            </a:r>
          </a:p>
          <a:p>
            <a:r>
              <a:rPr lang="en-US" sz="2000" dirty="0" smtClean="0">
                <a:solidFill>
                  <a:schemeClr val="tx1"/>
                </a:solidFill>
              </a:rPr>
              <a:t>- Need to solve locally the full many-body problem</a:t>
            </a:r>
          </a:p>
        </p:txBody>
      </p:sp>
      <p:sp>
        <p:nvSpPr>
          <p:cNvPr id="34" name="Rectangle 33"/>
          <p:cNvSpPr/>
          <p:nvPr/>
        </p:nvSpPr>
        <p:spPr>
          <a:xfrm>
            <a:off x="4238231" y="3076574"/>
            <a:ext cx="1095769" cy="2637299"/>
          </a:xfrm>
          <a:prstGeom prst="rect">
            <a:avLst/>
          </a:prstGeom>
          <a:gradFill flip="none" rotWithShape="1">
            <a:gsLst>
              <a:gs pos="0">
                <a:schemeClr val="accent4">
                  <a:tint val="50000"/>
                  <a:satMod val="300000"/>
                  <a:alpha val="42000"/>
                </a:schemeClr>
              </a:gs>
              <a:gs pos="35000">
                <a:schemeClr val="accent4">
                  <a:tint val="37000"/>
                  <a:satMod val="300000"/>
                  <a:alpha val="42000"/>
                </a:schemeClr>
              </a:gs>
              <a:gs pos="100000">
                <a:schemeClr val="accent4">
                  <a:tint val="15000"/>
                  <a:satMod val="350000"/>
                  <a:alpha val="42000"/>
                </a:schemeClr>
              </a:gs>
            </a:gsLst>
            <a:lin ang="16200000" scaled="1"/>
            <a:tileRect/>
          </a:gra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570116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Two levels of theory, how to decide which one to use</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37" name="Rounded Rectangle 36"/>
          <p:cNvSpPr/>
          <p:nvPr/>
        </p:nvSpPr>
        <p:spPr>
          <a:xfrm>
            <a:off x="612000" y="1086597"/>
            <a:ext cx="6418720" cy="522054"/>
          </a:xfrm>
          <a:prstGeom prst="roundRect">
            <a:avLst>
              <a:gd name="adj" fmla="val 26137"/>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Correlations give rise to additional peaks in the spectrum</a:t>
            </a:r>
            <a:endParaRPr lang="en-US" sz="2000" dirty="0">
              <a:solidFill>
                <a:schemeClr val="tx1"/>
              </a:solidFill>
            </a:endParaRPr>
          </a:p>
        </p:txBody>
      </p:sp>
    </p:spTree>
    <p:extLst>
      <p:ext uri="{BB962C8B-B14F-4D97-AF65-F5344CB8AC3E}">
        <p14:creationId xmlns:p14="http://schemas.microsoft.com/office/powerpoint/2010/main" val="92896622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plABo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26" y="760261"/>
            <a:ext cx="2286000" cy="2254250"/>
          </a:xfrm>
          <a:prstGeom prst="rect">
            <a:avLst/>
          </a:prstGeom>
        </p:spPr>
      </p:pic>
      <p:pic>
        <p:nvPicPr>
          <p:cNvPr id="35" name="Picture 34" descr="plBon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526" y="4503022"/>
            <a:ext cx="2286000" cy="2254250"/>
          </a:xfrm>
          <a:prstGeom prst="rect">
            <a:avLst/>
          </a:prstGeom>
        </p:spPr>
      </p:pic>
      <p:cxnSp>
        <p:nvCxnSpPr>
          <p:cNvPr id="20" name="Straight Connector 19"/>
          <p:cNvCxnSpPr/>
          <p:nvPr/>
        </p:nvCxnSpPr>
        <p:spPr>
          <a:xfrm>
            <a:off x="4039573" y="4742599"/>
            <a:ext cx="623993"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an H</a:t>
            </a:r>
            <a:r>
              <a:rPr lang="en-US" sz="2400" baseline="-25000" dirty="0" smtClean="0"/>
              <a:t>2</a:t>
            </a:r>
            <a:r>
              <a:rPr lang="en-US" sz="2400" dirty="0" smtClean="0"/>
              <a:t> molecule</a:t>
            </a:r>
            <a:endParaRPr lang="en-US" sz="2400" dirty="0"/>
          </a:p>
        </p:txBody>
      </p:sp>
      <p:cxnSp>
        <p:nvCxnSpPr>
          <p:cNvPr id="11" name="Straight Arrow Connector 10"/>
          <p:cNvCxnSpPr/>
          <p:nvPr/>
        </p:nvCxnSpPr>
        <p:spPr>
          <a:xfrm>
            <a:off x="4449751" y="4416381"/>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4264981" y="439225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726462" y="3582912"/>
            <a:ext cx="391942" cy="369332"/>
          </a:xfrm>
          <a:prstGeom prst="rect">
            <a:avLst/>
          </a:prstGeom>
          <a:noFill/>
        </p:spPr>
        <p:txBody>
          <a:bodyPr wrap="none" rtlCol="0">
            <a:spAutoFit/>
          </a:bodyPr>
          <a:lstStyle/>
          <a:p>
            <a:r>
              <a:rPr lang="en-US" dirty="0" smtClean="0"/>
              <a:t>1s</a:t>
            </a:r>
            <a:endParaRPr lang="en-US" dirty="0"/>
          </a:p>
        </p:txBody>
      </p:sp>
      <p:cxnSp>
        <p:nvCxnSpPr>
          <p:cNvPr id="18" name="Straight Connector 17"/>
          <p:cNvCxnSpPr/>
          <p:nvPr/>
        </p:nvCxnSpPr>
        <p:spPr>
          <a:xfrm>
            <a:off x="2650309" y="3618652"/>
            <a:ext cx="623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039573" y="2371227"/>
            <a:ext cx="623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3274302" y="2371227"/>
            <a:ext cx="765271" cy="1247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4663566" y="3495174"/>
            <a:ext cx="765271" cy="1247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428837" y="3490254"/>
            <a:ext cx="623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274302" y="3618652"/>
            <a:ext cx="765271" cy="112394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663566" y="2371227"/>
            <a:ext cx="765271" cy="1123947"/>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543677" y="3433986"/>
            <a:ext cx="391942" cy="369332"/>
          </a:xfrm>
          <a:prstGeom prst="rect">
            <a:avLst/>
          </a:prstGeom>
          <a:noFill/>
        </p:spPr>
        <p:txBody>
          <a:bodyPr wrap="none" rtlCol="0">
            <a:spAutoFit/>
          </a:bodyPr>
          <a:lstStyle/>
          <a:p>
            <a:r>
              <a:rPr lang="en-US" dirty="0" smtClean="0"/>
              <a:t>1s</a:t>
            </a:r>
            <a:endParaRPr lang="en-US" dirty="0"/>
          </a:p>
        </p:txBody>
      </p:sp>
      <p:pic>
        <p:nvPicPr>
          <p:cNvPr id="33" name="Picture 32" descr="pl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823" y="2601513"/>
            <a:ext cx="2286000" cy="2254250"/>
          </a:xfrm>
          <a:prstGeom prst="rect">
            <a:avLst/>
          </a:prstGeom>
        </p:spPr>
      </p:pic>
      <p:pic>
        <p:nvPicPr>
          <p:cNvPr id="34" name="Picture 33" descr="plB.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6000" y="2601513"/>
            <a:ext cx="2286000" cy="2254250"/>
          </a:xfrm>
          <a:prstGeom prst="rect">
            <a:avLst/>
          </a:prstGeom>
        </p:spPr>
      </p:pic>
    </p:spTree>
    <p:extLst>
      <p:ext uri="{BB962C8B-B14F-4D97-AF65-F5344CB8AC3E}">
        <p14:creationId xmlns:p14="http://schemas.microsoft.com/office/powerpoint/2010/main" val="74942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Rounded Rectangle 6"/>
          <p:cNvSpPr/>
          <p:nvPr/>
        </p:nvSpPr>
        <p:spPr>
          <a:xfrm>
            <a:off x="925382" y="1078977"/>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Spin arrangements (element resolved of TM multilayers)</a:t>
            </a:r>
          </a:p>
        </p:txBody>
      </p:sp>
      <p:sp>
        <p:nvSpPr>
          <p:cNvPr id="8" name="Rounded Rectangle 7"/>
          <p:cNvSpPr/>
          <p:nvPr/>
        </p:nvSpPr>
        <p:spPr>
          <a:xfrm>
            <a:off x="925382" y="1735324"/>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Valence and local symmetry of TM compounds</a:t>
            </a:r>
          </a:p>
        </p:txBody>
      </p:sp>
      <p:sp>
        <p:nvSpPr>
          <p:cNvPr id="9" name="Rounded Rectangle 8"/>
          <p:cNvSpPr/>
          <p:nvPr/>
        </p:nvSpPr>
        <p:spPr>
          <a:xfrm>
            <a:off x="925382" y="2399420"/>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Orbital occupation (the </a:t>
            </a:r>
            <a:r>
              <a:rPr lang="en-US" sz="2000" i="1" dirty="0" smtClean="0">
                <a:solidFill>
                  <a:schemeClr val="tx1"/>
                </a:solidFill>
              </a:rPr>
              <a:t>d</a:t>
            </a:r>
            <a:r>
              <a:rPr lang="en-US" sz="2000" dirty="0" smtClean="0">
                <a:solidFill>
                  <a:schemeClr val="tx1"/>
                </a:solidFill>
              </a:rPr>
              <a:t>-shell is 5 fold degenerate)</a:t>
            </a:r>
          </a:p>
        </p:txBody>
      </p:sp>
      <p:grpSp>
        <p:nvGrpSpPr>
          <p:cNvPr id="10" name="Group 9"/>
          <p:cNvGrpSpPr/>
          <p:nvPr/>
        </p:nvGrpSpPr>
        <p:grpSpPr>
          <a:xfrm>
            <a:off x="612000" y="3537067"/>
            <a:ext cx="8136749" cy="1519992"/>
            <a:chOff x="612000" y="4654667"/>
            <a:chExt cx="8136749" cy="1519992"/>
          </a:xfrm>
        </p:grpSpPr>
        <p:pic>
          <p:nvPicPr>
            <p:cNvPr id="2" name="Picture 1" descr="Haverkort_16.pd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2000" y="4660898"/>
              <a:ext cx="7920000" cy="1513761"/>
            </a:xfrm>
            <a:prstGeom prst="rect">
              <a:avLst/>
            </a:prstGeom>
          </p:spPr>
        </p:pic>
        <p:sp>
          <p:nvSpPr>
            <p:cNvPr id="3" name="TextBox 2"/>
            <p:cNvSpPr txBox="1"/>
            <p:nvPr/>
          </p:nvSpPr>
          <p:spPr>
            <a:xfrm>
              <a:off x="1565979" y="4660898"/>
              <a:ext cx="474046" cy="369332"/>
            </a:xfrm>
            <a:prstGeom prst="rect">
              <a:avLst/>
            </a:prstGeom>
            <a:noFill/>
          </p:spPr>
          <p:txBody>
            <a:bodyPr wrap="none" rtlCol="0">
              <a:spAutoFit/>
            </a:bodyPr>
            <a:lstStyle/>
            <a:p>
              <a:r>
                <a:rPr lang="en-US" i="1" dirty="0" err="1" smtClean="0"/>
                <a:t>d</a:t>
              </a:r>
              <a:r>
                <a:rPr lang="en-US" i="1" baseline="-25000" dirty="0" err="1" smtClean="0"/>
                <a:t>yz</a:t>
              </a:r>
              <a:endParaRPr lang="en-US" i="1" baseline="-25000" dirty="0"/>
            </a:p>
          </p:txBody>
        </p:sp>
        <p:sp>
          <p:nvSpPr>
            <p:cNvPr id="11" name="TextBox 10"/>
            <p:cNvSpPr txBox="1"/>
            <p:nvPr/>
          </p:nvSpPr>
          <p:spPr>
            <a:xfrm>
              <a:off x="3113154" y="4660898"/>
              <a:ext cx="471866" cy="369332"/>
            </a:xfrm>
            <a:prstGeom prst="rect">
              <a:avLst/>
            </a:prstGeom>
            <a:noFill/>
          </p:spPr>
          <p:txBody>
            <a:bodyPr wrap="none" rtlCol="0">
              <a:spAutoFit/>
            </a:bodyPr>
            <a:lstStyle/>
            <a:p>
              <a:r>
                <a:rPr lang="en-US" i="1" dirty="0" err="1" smtClean="0"/>
                <a:t>d</a:t>
              </a:r>
              <a:r>
                <a:rPr lang="en-US" i="1" baseline="-25000" dirty="0" err="1"/>
                <a:t>x</a:t>
              </a:r>
              <a:r>
                <a:rPr lang="en-US" i="1" baseline="-25000" dirty="0" err="1" smtClean="0"/>
                <a:t>z</a:t>
              </a:r>
              <a:endParaRPr lang="en-US" i="1" baseline="-25000" dirty="0"/>
            </a:p>
          </p:txBody>
        </p:sp>
        <p:sp>
          <p:nvSpPr>
            <p:cNvPr id="12" name="TextBox 11"/>
            <p:cNvSpPr txBox="1"/>
            <p:nvPr/>
          </p:nvSpPr>
          <p:spPr>
            <a:xfrm>
              <a:off x="4632666" y="4665941"/>
              <a:ext cx="479907" cy="369332"/>
            </a:xfrm>
            <a:prstGeom prst="rect">
              <a:avLst/>
            </a:prstGeom>
            <a:noFill/>
          </p:spPr>
          <p:txBody>
            <a:bodyPr wrap="none" rtlCol="0">
              <a:spAutoFit/>
            </a:bodyPr>
            <a:lstStyle/>
            <a:p>
              <a:r>
                <a:rPr lang="en-US" i="1" dirty="0" err="1" smtClean="0"/>
                <a:t>d</a:t>
              </a:r>
              <a:r>
                <a:rPr lang="en-US" i="1" baseline="-25000" dirty="0" err="1" smtClean="0"/>
                <a:t>xy</a:t>
              </a:r>
              <a:endParaRPr lang="en-US" i="1" baseline="-25000" dirty="0"/>
            </a:p>
          </p:txBody>
        </p:sp>
        <p:sp>
          <p:nvSpPr>
            <p:cNvPr id="13" name="TextBox 12"/>
            <p:cNvSpPr txBox="1"/>
            <p:nvPr/>
          </p:nvSpPr>
          <p:spPr>
            <a:xfrm>
              <a:off x="6458347" y="4654667"/>
              <a:ext cx="664287" cy="369332"/>
            </a:xfrm>
            <a:prstGeom prst="rect">
              <a:avLst/>
            </a:prstGeom>
            <a:noFill/>
          </p:spPr>
          <p:txBody>
            <a:bodyPr wrap="none" rtlCol="0">
              <a:spAutoFit/>
            </a:bodyPr>
            <a:lstStyle/>
            <a:p>
              <a:r>
                <a:rPr lang="en-US" i="1" dirty="0" smtClean="0"/>
                <a:t>d</a:t>
              </a:r>
              <a:r>
                <a:rPr lang="en-US" i="1" baseline="-25000" dirty="0" smtClean="0"/>
                <a:t>x</a:t>
              </a:r>
              <a:r>
                <a:rPr lang="en-US" sz="1000" i="1" dirty="0" smtClean="0"/>
                <a:t>2</a:t>
              </a:r>
              <a:r>
                <a:rPr lang="en-US" i="1" baseline="-25000" dirty="0" smtClean="0"/>
                <a:t>-y</a:t>
              </a:r>
              <a:r>
                <a:rPr lang="en-US" sz="1000" i="1" dirty="0" smtClean="0"/>
                <a:t>2</a:t>
              </a:r>
              <a:endParaRPr lang="en-US" i="1" baseline="-25000" dirty="0"/>
            </a:p>
          </p:txBody>
        </p:sp>
        <p:sp>
          <p:nvSpPr>
            <p:cNvPr id="14" name="TextBox 13"/>
            <p:cNvSpPr txBox="1"/>
            <p:nvPr/>
          </p:nvSpPr>
          <p:spPr>
            <a:xfrm>
              <a:off x="8013859" y="4665941"/>
              <a:ext cx="734890" cy="369332"/>
            </a:xfrm>
            <a:prstGeom prst="rect">
              <a:avLst/>
            </a:prstGeom>
            <a:noFill/>
          </p:spPr>
          <p:txBody>
            <a:bodyPr wrap="none" rtlCol="0">
              <a:spAutoFit/>
            </a:bodyPr>
            <a:lstStyle/>
            <a:p>
              <a:r>
                <a:rPr lang="en-US" i="1" dirty="0" smtClean="0"/>
                <a:t>d</a:t>
              </a:r>
              <a:r>
                <a:rPr lang="en-US" i="1" baseline="-25000" dirty="0" smtClean="0"/>
                <a:t>3z</a:t>
              </a:r>
              <a:r>
                <a:rPr lang="en-US" sz="1000" i="1" dirty="0" smtClean="0"/>
                <a:t>2</a:t>
              </a:r>
              <a:r>
                <a:rPr lang="en-US" i="1" baseline="-25000" dirty="0" smtClean="0"/>
                <a:t>-r</a:t>
              </a:r>
              <a:r>
                <a:rPr lang="en-US" sz="1000" i="1" dirty="0" smtClean="0"/>
                <a:t>2</a:t>
              </a:r>
              <a:endParaRPr lang="en-US" sz="1000" i="1" dirty="0"/>
            </a:p>
          </p:txBody>
        </p:sp>
      </p:grpSp>
      <p:sp>
        <p:nvSpPr>
          <p:cNvPr id="15" name="Rounded Rectangle 14"/>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Need tools to measure</a:t>
            </a:r>
            <a:endParaRPr lang="en-US" sz="2400" dirty="0"/>
          </a:p>
        </p:txBody>
      </p:sp>
      <p:sp>
        <p:nvSpPr>
          <p:cNvPr id="16" name="Rounded Rectangle 15"/>
          <p:cNvSpPr/>
          <p:nvPr/>
        </p:nvSpPr>
        <p:spPr>
          <a:xfrm>
            <a:off x="925382" y="5256920"/>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And excitations (spin-waves – </a:t>
            </a:r>
            <a:r>
              <a:rPr lang="en-US" sz="2000" dirty="0" err="1" smtClean="0">
                <a:solidFill>
                  <a:schemeClr val="tx1"/>
                </a:solidFill>
              </a:rPr>
              <a:t>magnons</a:t>
            </a:r>
            <a:r>
              <a:rPr lang="en-US" sz="2000" dirty="0" smtClean="0">
                <a:solidFill>
                  <a:schemeClr val="tx1"/>
                </a:solidFill>
              </a:rPr>
              <a:t> – orbital excitations)</a:t>
            </a:r>
          </a:p>
        </p:txBody>
      </p:sp>
      <p:sp>
        <p:nvSpPr>
          <p:cNvPr id="17" name="Rounded Rectangle 16"/>
          <p:cNvSpPr/>
          <p:nvPr/>
        </p:nvSpPr>
        <p:spPr>
          <a:xfrm rot="20251787">
            <a:off x="568667" y="2410959"/>
            <a:ext cx="7920000" cy="180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Spectroscopy</a:t>
            </a:r>
          </a:p>
          <a:p>
            <a:pPr algn="ctr"/>
            <a:r>
              <a:rPr lang="en-US" sz="2400" baseline="-25000" dirty="0" smtClean="0"/>
              <a:t>(x-ray spectroscopy)</a:t>
            </a:r>
          </a:p>
        </p:txBody>
      </p:sp>
      <p:sp>
        <p:nvSpPr>
          <p:cNvPr id="18" name="Rounded Rectangle 17"/>
          <p:cNvSpPr/>
          <p:nvPr/>
        </p:nvSpPr>
        <p:spPr>
          <a:xfrm>
            <a:off x="925382" y="5886882"/>
            <a:ext cx="7325500" cy="521998"/>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How the low energy Hamiltonian emerges from the full Hamiltonian</a:t>
            </a:r>
          </a:p>
        </p:txBody>
      </p:sp>
    </p:spTree>
    <p:extLst>
      <p:ext uri="{BB962C8B-B14F-4D97-AF65-F5344CB8AC3E}">
        <p14:creationId xmlns:p14="http://schemas.microsoft.com/office/powerpoint/2010/main" val="1241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6" grpId="0" animBg="1"/>
      <p:bldP spid="17" grpId="0" animBg="1"/>
      <p:bldP spid="1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Time dependent perturbation theory</a:t>
            </a:r>
            <a:endParaRPr lang="en-US" sz="2400" dirty="0">
              <a:solidFill>
                <a:schemeClr val="accent3">
                  <a:lumMod val="40000"/>
                  <a:lumOff val="60000"/>
                </a:schemeClr>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3" name="Picture 2"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00" y="1527963"/>
            <a:ext cx="6578600" cy="1244600"/>
          </a:xfrm>
          <a:prstGeom prst="rect">
            <a:avLst/>
          </a:prstGeom>
        </p:spPr>
      </p:pic>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18" y="3305396"/>
            <a:ext cx="7086600" cy="1397000"/>
          </a:xfrm>
          <a:prstGeom prst="rect">
            <a:avLst/>
          </a:prstGeom>
        </p:spPr>
      </p:pic>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418" y="5316170"/>
            <a:ext cx="8242300" cy="1079500"/>
          </a:xfrm>
          <a:prstGeom prst="rect">
            <a:avLst/>
          </a:prstGeom>
        </p:spPr>
      </p:pic>
      <p:sp>
        <p:nvSpPr>
          <p:cNvPr id="9" name="Rounded Rectangle 8"/>
          <p:cNvSpPr/>
          <p:nvPr/>
        </p:nvSpPr>
        <p:spPr>
          <a:xfrm>
            <a:off x="612000" y="1054069"/>
            <a:ext cx="3484235" cy="401009"/>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Fermi’s golden rule</a:t>
            </a:r>
          </a:p>
          <a:p>
            <a:pPr marL="342900" indent="-342900" algn="ctr">
              <a:buFont typeface="Arial"/>
              <a:buChar char="•"/>
            </a:pPr>
            <a:endParaRPr lang="en-US" sz="2400" dirty="0">
              <a:solidFill>
                <a:schemeClr val="tx1"/>
              </a:solidFill>
            </a:endParaRPr>
          </a:p>
        </p:txBody>
      </p:sp>
      <p:sp>
        <p:nvSpPr>
          <p:cNvPr id="10" name="Rounded Rectangle 9"/>
          <p:cNvSpPr/>
          <p:nvPr/>
        </p:nvSpPr>
        <p:spPr>
          <a:xfrm>
            <a:off x="518226" y="2826801"/>
            <a:ext cx="8013774" cy="401009"/>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Green’s function – spectral representation (energy domain)</a:t>
            </a:r>
          </a:p>
          <a:p>
            <a:pPr marL="342900" indent="-342900" algn="ctr">
              <a:buFont typeface="Arial"/>
              <a:buChar char="•"/>
            </a:pPr>
            <a:endParaRPr lang="en-US" sz="2400" dirty="0">
              <a:solidFill>
                <a:schemeClr val="tx1"/>
              </a:solidFill>
            </a:endParaRPr>
          </a:p>
        </p:txBody>
      </p:sp>
      <p:sp>
        <p:nvSpPr>
          <p:cNvPr id="11" name="Rounded Rectangle 10"/>
          <p:cNvSpPr/>
          <p:nvPr/>
        </p:nvSpPr>
        <p:spPr>
          <a:xfrm>
            <a:off x="611999" y="4787131"/>
            <a:ext cx="4759301" cy="401009"/>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Green’s function – (time domain)</a:t>
            </a:r>
          </a:p>
          <a:p>
            <a:pPr marL="342900" indent="-342900" algn="ctr">
              <a:buFont typeface="Arial"/>
              <a:buChar char="•"/>
            </a:pPr>
            <a:endParaRPr lang="en-US" sz="2400" dirty="0">
              <a:solidFill>
                <a:schemeClr val="tx1"/>
              </a:solidFill>
            </a:endParaRPr>
          </a:p>
        </p:txBody>
      </p:sp>
      <p:cxnSp>
        <p:nvCxnSpPr>
          <p:cNvPr id="4" name="Straight Connector 3"/>
          <p:cNvCxnSpPr/>
          <p:nvPr/>
        </p:nvCxnSpPr>
        <p:spPr>
          <a:xfrm flipV="1">
            <a:off x="681418" y="1624062"/>
            <a:ext cx="6352898" cy="1050146"/>
          </a:xfrm>
          <a:prstGeom prst="line">
            <a:avLst/>
          </a:prstGeom>
          <a:ln w="76200" cmpd="sng"/>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a:xfrm>
            <a:off x="681418" y="1624062"/>
            <a:ext cx="6352898" cy="1050146"/>
          </a:xfrm>
          <a:prstGeom prst="line">
            <a:avLst/>
          </a:prstGeom>
          <a:ln w="76200" cmpd="sng"/>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02062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Time dependent perturbation theory</a:t>
            </a:r>
            <a:endParaRPr lang="en-US" sz="2400" dirty="0">
              <a:solidFill>
                <a:schemeClr val="accent3">
                  <a:lumMod val="40000"/>
                  <a:lumOff val="60000"/>
                </a:schemeClr>
              </a:solidFill>
            </a:endParaRP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8" name="Picture 7" descr="latex-image-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419" y="1587079"/>
            <a:ext cx="8242300" cy="1079500"/>
          </a:xfrm>
          <a:prstGeom prst="rect">
            <a:avLst/>
          </a:prstGeom>
        </p:spPr>
      </p:pic>
      <p:sp>
        <p:nvSpPr>
          <p:cNvPr id="11" name="Rounded Rectangle 10"/>
          <p:cNvSpPr/>
          <p:nvPr/>
        </p:nvSpPr>
        <p:spPr>
          <a:xfrm>
            <a:off x="612000" y="1058040"/>
            <a:ext cx="4759301" cy="401009"/>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Green’s function – (time domain)</a:t>
            </a:r>
          </a:p>
          <a:p>
            <a:pPr marL="342900" indent="-342900" algn="ctr">
              <a:buFont typeface="Arial"/>
              <a:buChar char="•"/>
            </a:pPr>
            <a:endParaRPr lang="en-US" sz="2400" dirty="0">
              <a:solidFill>
                <a:schemeClr val="tx1"/>
              </a:solidFill>
            </a:endParaRPr>
          </a:p>
        </p:txBody>
      </p:sp>
      <p:pic>
        <p:nvPicPr>
          <p:cNvPr id="4" name="Picture 3"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419" y="2755099"/>
            <a:ext cx="8077200" cy="1079500"/>
          </a:xfrm>
          <a:prstGeom prst="rect">
            <a:avLst/>
          </a:prstGeom>
        </p:spPr>
      </p:pic>
      <p:sp>
        <p:nvSpPr>
          <p:cNvPr id="15" name="Rounded Rectangle 14"/>
          <p:cNvSpPr/>
          <p:nvPr/>
        </p:nvSpPr>
        <p:spPr>
          <a:xfrm>
            <a:off x="3311174" y="3834599"/>
            <a:ext cx="5447445" cy="1982936"/>
          </a:xfrm>
          <a:prstGeom prst="roundRect">
            <a:avLst>
              <a:gd name="adj" fmla="val 9540"/>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r>
              <a:rPr lang="en-US" sz="2000" dirty="0" smtClean="0">
                <a:solidFill>
                  <a:schemeClr val="tx1"/>
                </a:solidFill>
              </a:rPr>
              <a:t>At time </a:t>
            </a:r>
            <a:r>
              <a:rPr lang="en-US" sz="2000" i="1" dirty="0" smtClean="0">
                <a:solidFill>
                  <a:schemeClr val="tx1"/>
                </a:solidFill>
              </a:rPr>
              <a:t>t</a:t>
            </a:r>
            <a:r>
              <a:rPr lang="en-US" sz="2000" dirty="0" smtClean="0">
                <a:solidFill>
                  <a:schemeClr val="tx1"/>
                </a:solidFill>
              </a:rPr>
              <a:t>=0 an excitation is created</a:t>
            </a:r>
          </a:p>
          <a:p>
            <a:r>
              <a:rPr lang="en-US" sz="2000" dirty="0" smtClean="0">
                <a:solidFill>
                  <a:schemeClr val="tx1"/>
                </a:solidFill>
              </a:rPr>
              <a:t>In spectroscopy one probes if at time </a:t>
            </a:r>
            <a:r>
              <a:rPr lang="en-US" sz="2000" i="1" dirty="0" smtClean="0">
                <a:solidFill>
                  <a:schemeClr val="tx1"/>
                </a:solidFill>
              </a:rPr>
              <a:t>t</a:t>
            </a:r>
            <a:r>
              <a:rPr lang="en-US" sz="2000" dirty="0" smtClean="0">
                <a:solidFill>
                  <a:schemeClr val="tx1"/>
                </a:solidFill>
              </a:rPr>
              <a:t> the excitation is still at the same place, or if it moved away.</a:t>
            </a:r>
          </a:p>
          <a:p>
            <a:endParaRPr lang="en-US" sz="2000" dirty="0">
              <a:solidFill>
                <a:schemeClr val="tx1"/>
              </a:solidFill>
            </a:endParaRPr>
          </a:p>
          <a:p>
            <a:r>
              <a:rPr lang="en-US" sz="2000" dirty="0" smtClean="0">
                <a:solidFill>
                  <a:schemeClr val="tx1"/>
                </a:solidFill>
              </a:rPr>
              <a:t>Spectroscopy probes the dynamics of the system</a:t>
            </a:r>
            <a:endParaRPr lang="en-US" sz="2000" dirty="0">
              <a:solidFill>
                <a:schemeClr val="tx1"/>
              </a:solidFill>
            </a:endParaRPr>
          </a:p>
        </p:txBody>
      </p:sp>
      <p:sp>
        <p:nvSpPr>
          <p:cNvPr id="2" name="TextBox 1"/>
          <p:cNvSpPr txBox="1"/>
          <p:nvPr/>
        </p:nvSpPr>
        <p:spPr>
          <a:xfrm>
            <a:off x="8071338" y="396533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6978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plABo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26" y="760261"/>
            <a:ext cx="2286000" cy="2254250"/>
          </a:xfrm>
          <a:prstGeom prst="rect">
            <a:avLst/>
          </a:prstGeom>
        </p:spPr>
      </p:pic>
      <p:pic>
        <p:nvPicPr>
          <p:cNvPr id="35" name="Picture 34" descr="plBon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526" y="4503022"/>
            <a:ext cx="2286000" cy="2254250"/>
          </a:xfrm>
          <a:prstGeom prst="rect">
            <a:avLst/>
          </a:prstGeom>
        </p:spPr>
      </p:pic>
      <p:cxnSp>
        <p:nvCxnSpPr>
          <p:cNvPr id="20" name="Straight Connector 19"/>
          <p:cNvCxnSpPr/>
          <p:nvPr/>
        </p:nvCxnSpPr>
        <p:spPr>
          <a:xfrm>
            <a:off x="4039573" y="4742599"/>
            <a:ext cx="623993"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an H</a:t>
            </a:r>
            <a:r>
              <a:rPr lang="en-US" sz="2400" baseline="-25000" dirty="0" smtClean="0"/>
              <a:t>2</a:t>
            </a:r>
            <a:r>
              <a:rPr lang="en-US" sz="2400" dirty="0" smtClean="0"/>
              <a:t> molecule</a:t>
            </a:r>
            <a:endParaRPr lang="en-US" sz="2400" dirty="0"/>
          </a:p>
        </p:txBody>
      </p:sp>
      <p:cxnSp>
        <p:nvCxnSpPr>
          <p:cNvPr id="11" name="Straight Arrow Connector 10"/>
          <p:cNvCxnSpPr/>
          <p:nvPr/>
        </p:nvCxnSpPr>
        <p:spPr>
          <a:xfrm>
            <a:off x="4449751" y="4416381"/>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4264981" y="439225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726462" y="3582912"/>
            <a:ext cx="391942" cy="369332"/>
          </a:xfrm>
          <a:prstGeom prst="rect">
            <a:avLst/>
          </a:prstGeom>
          <a:noFill/>
        </p:spPr>
        <p:txBody>
          <a:bodyPr wrap="none" rtlCol="0">
            <a:spAutoFit/>
          </a:bodyPr>
          <a:lstStyle/>
          <a:p>
            <a:r>
              <a:rPr lang="en-US" dirty="0" smtClean="0"/>
              <a:t>1s</a:t>
            </a:r>
            <a:endParaRPr lang="en-US" dirty="0"/>
          </a:p>
        </p:txBody>
      </p:sp>
      <p:cxnSp>
        <p:nvCxnSpPr>
          <p:cNvPr id="18" name="Straight Connector 17"/>
          <p:cNvCxnSpPr/>
          <p:nvPr/>
        </p:nvCxnSpPr>
        <p:spPr>
          <a:xfrm>
            <a:off x="2650309" y="3618652"/>
            <a:ext cx="623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039573" y="2371227"/>
            <a:ext cx="623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3274302" y="2371227"/>
            <a:ext cx="765271" cy="1247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4663566" y="3495174"/>
            <a:ext cx="765271" cy="1247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428837" y="3490254"/>
            <a:ext cx="623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3274302" y="3618652"/>
            <a:ext cx="765271" cy="112394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4663566" y="2371227"/>
            <a:ext cx="765271" cy="1123947"/>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5543677" y="3433986"/>
            <a:ext cx="391942" cy="369332"/>
          </a:xfrm>
          <a:prstGeom prst="rect">
            <a:avLst/>
          </a:prstGeom>
          <a:noFill/>
        </p:spPr>
        <p:txBody>
          <a:bodyPr wrap="none" rtlCol="0">
            <a:spAutoFit/>
          </a:bodyPr>
          <a:lstStyle/>
          <a:p>
            <a:r>
              <a:rPr lang="en-US" dirty="0" smtClean="0"/>
              <a:t>1s</a:t>
            </a:r>
            <a:endParaRPr lang="en-US" dirty="0"/>
          </a:p>
        </p:txBody>
      </p:sp>
      <p:pic>
        <p:nvPicPr>
          <p:cNvPr id="33" name="Picture 32" descr="plA.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823" y="2601513"/>
            <a:ext cx="2286000" cy="2254250"/>
          </a:xfrm>
          <a:prstGeom prst="rect">
            <a:avLst/>
          </a:prstGeom>
        </p:spPr>
      </p:pic>
      <p:pic>
        <p:nvPicPr>
          <p:cNvPr id="34" name="Picture 33" descr="plB.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6000" y="2601513"/>
            <a:ext cx="2286000" cy="2254250"/>
          </a:xfrm>
          <a:prstGeom prst="rect">
            <a:avLst/>
          </a:prstGeom>
        </p:spPr>
      </p:pic>
    </p:spTree>
    <p:extLst>
      <p:ext uri="{BB962C8B-B14F-4D97-AF65-F5344CB8AC3E}">
        <p14:creationId xmlns:p14="http://schemas.microsoft.com/office/powerpoint/2010/main" val="147045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plBo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3" y="4603750"/>
            <a:ext cx="2286000" cy="2254250"/>
          </a:xfrm>
          <a:prstGeom prst="rect">
            <a:avLst/>
          </a:prstGeom>
        </p:spPr>
      </p:pic>
      <p:cxnSp>
        <p:nvCxnSpPr>
          <p:cNvPr id="20" name="Straight Connector 19"/>
          <p:cNvCxnSpPr/>
          <p:nvPr/>
        </p:nvCxnSpPr>
        <p:spPr>
          <a:xfrm>
            <a:off x="1729140" y="5386585"/>
            <a:ext cx="623993"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an H</a:t>
            </a:r>
            <a:r>
              <a:rPr lang="en-US" sz="2400" baseline="-25000" dirty="0" smtClean="0"/>
              <a:t>2</a:t>
            </a:r>
            <a:r>
              <a:rPr lang="en-US" sz="2400" dirty="0" smtClean="0"/>
              <a:t> molecule</a:t>
            </a:r>
            <a:endParaRPr lang="en-US" sz="2400" dirty="0"/>
          </a:p>
        </p:txBody>
      </p:sp>
      <p:cxnSp>
        <p:nvCxnSpPr>
          <p:cNvPr id="11" name="Straight Arrow Connector 10"/>
          <p:cNvCxnSpPr/>
          <p:nvPr/>
        </p:nvCxnSpPr>
        <p:spPr>
          <a:xfrm>
            <a:off x="2139318" y="506036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954548" y="5036238"/>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16029" y="4226898"/>
            <a:ext cx="391942" cy="369332"/>
          </a:xfrm>
          <a:prstGeom prst="rect">
            <a:avLst/>
          </a:prstGeom>
          <a:noFill/>
        </p:spPr>
        <p:txBody>
          <a:bodyPr wrap="none" rtlCol="0">
            <a:spAutoFit/>
          </a:bodyPr>
          <a:lstStyle/>
          <a:p>
            <a:r>
              <a:rPr lang="en-US" dirty="0" smtClean="0"/>
              <a:t>1s</a:t>
            </a:r>
            <a:endParaRPr lang="en-US" dirty="0"/>
          </a:p>
        </p:txBody>
      </p:sp>
      <p:cxnSp>
        <p:nvCxnSpPr>
          <p:cNvPr id="18" name="Straight Connector 17"/>
          <p:cNvCxnSpPr/>
          <p:nvPr/>
        </p:nvCxnSpPr>
        <p:spPr>
          <a:xfrm>
            <a:off x="339876" y="4262638"/>
            <a:ext cx="623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729140" y="3015213"/>
            <a:ext cx="623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963869" y="3015213"/>
            <a:ext cx="765271" cy="1247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2353133" y="4139160"/>
            <a:ext cx="765271" cy="1247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118404" y="4134240"/>
            <a:ext cx="623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963869" y="4262638"/>
            <a:ext cx="765271" cy="112394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353133" y="3015213"/>
            <a:ext cx="765271" cy="1123947"/>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233244" y="4077972"/>
            <a:ext cx="391942" cy="369332"/>
          </a:xfrm>
          <a:prstGeom prst="rect">
            <a:avLst/>
          </a:prstGeom>
          <a:noFill/>
        </p:spPr>
        <p:txBody>
          <a:bodyPr wrap="none" rtlCol="0">
            <a:spAutoFit/>
          </a:bodyPr>
          <a:lstStyle/>
          <a:p>
            <a:r>
              <a:rPr lang="en-US" dirty="0" smtClean="0"/>
              <a:t>1s</a:t>
            </a:r>
            <a:endParaRPr lang="en-US" dirty="0"/>
          </a:p>
        </p:txBody>
      </p:sp>
      <p:pic>
        <p:nvPicPr>
          <p:cNvPr id="17" name="Picture 16"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6730" y="5184901"/>
            <a:ext cx="3086100" cy="1104900"/>
          </a:xfrm>
          <a:prstGeom prst="rect">
            <a:avLst/>
          </a:prstGeom>
        </p:spPr>
      </p:pic>
    </p:spTree>
    <p:extLst>
      <p:ext uri="{BB962C8B-B14F-4D97-AF65-F5344CB8AC3E}">
        <p14:creationId xmlns:p14="http://schemas.microsoft.com/office/powerpoint/2010/main" val="115068779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plBon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33" y="4603750"/>
            <a:ext cx="2286000" cy="2254250"/>
          </a:xfrm>
          <a:prstGeom prst="rect">
            <a:avLst/>
          </a:prstGeom>
        </p:spPr>
      </p:pic>
      <p:cxnSp>
        <p:nvCxnSpPr>
          <p:cNvPr id="20" name="Straight Connector 19"/>
          <p:cNvCxnSpPr/>
          <p:nvPr/>
        </p:nvCxnSpPr>
        <p:spPr>
          <a:xfrm>
            <a:off x="1729140" y="5386585"/>
            <a:ext cx="623993"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an H</a:t>
            </a:r>
            <a:r>
              <a:rPr lang="en-US" sz="2400" baseline="-25000" dirty="0" smtClean="0"/>
              <a:t>2</a:t>
            </a:r>
            <a:r>
              <a:rPr lang="en-US" sz="2400" dirty="0" smtClean="0"/>
              <a:t> molecule</a:t>
            </a:r>
            <a:endParaRPr lang="en-US" sz="2400" dirty="0"/>
          </a:p>
        </p:txBody>
      </p:sp>
      <p:cxnSp>
        <p:nvCxnSpPr>
          <p:cNvPr id="11" name="Straight Arrow Connector 10"/>
          <p:cNvCxnSpPr/>
          <p:nvPr/>
        </p:nvCxnSpPr>
        <p:spPr>
          <a:xfrm>
            <a:off x="2139318" y="5060367"/>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3" name="Delay 46"/>
          <p:cNvSpPr/>
          <p:nvPr/>
        </p:nvSpPr>
        <p:spPr>
          <a:xfrm rot="16663366">
            <a:off x="1310806" y="4041426"/>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14" name="Straight Arrow Connector 13"/>
          <p:cNvCxnSpPr/>
          <p:nvPr/>
        </p:nvCxnSpPr>
        <p:spPr>
          <a:xfrm flipV="1">
            <a:off x="1954548" y="5036238"/>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16029" y="4226898"/>
            <a:ext cx="391942" cy="369332"/>
          </a:xfrm>
          <a:prstGeom prst="rect">
            <a:avLst/>
          </a:prstGeom>
          <a:noFill/>
        </p:spPr>
        <p:txBody>
          <a:bodyPr wrap="none" rtlCol="0">
            <a:spAutoFit/>
          </a:bodyPr>
          <a:lstStyle/>
          <a:p>
            <a:r>
              <a:rPr lang="en-US" dirty="0" smtClean="0"/>
              <a:t>1s</a:t>
            </a:r>
            <a:endParaRPr lang="en-US" dirty="0"/>
          </a:p>
        </p:txBody>
      </p:sp>
      <p:cxnSp>
        <p:nvCxnSpPr>
          <p:cNvPr id="18" name="Straight Connector 17"/>
          <p:cNvCxnSpPr/>
          <p:nvPr/>
        </p:nvCxnSpPr>
        <p:spPr>
          <a:xfrm>
            <a:off x="339876" y="4262638"/>
            <a:ext cx="623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1729140" y="3015213"/>
            <a:ext cx="623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963869" y="3015213"/>
            <a:ext cx="765271" cy="1247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H="1">
            <a:off x="2353133" y="4139160"/>
            <a:ext cx="765271" cy="1247425"/>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3118404" y="4134240"/>
            <a:ext cx="62399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963869" y="4262638"/>
            <a:ext cx="765271" cy="1123947"/>
          </a:xfrm>
          <a:prstGeom prst="line">
            <a:avLst/>
          </a:prstGeom>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2353133" y="3015213"/>
            <a:ext cx="765271" cy="1123947"/>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3233244" y="4077972"/>
            <a:ext cx="391942" cy="369332"/>
          </a:xfrm>
          <a:prstGeom prst="rect">
            <a:avLst/>
          </a:prstGeom>
          <a:noFill/>
        </p:spPr>
        <p:txBody>
          <a:bodyPr wrap="none" rtlCol="0">
            <a:spAutoFit/>
          </a:bodyPr>
          <a:lstStyle/>
          <a:p>
            <a:r>
              <a:rPr lang="en-US" dirty="0" smtClean="0"/>
              <a:t>1s</a:t>
            </a:r>
            <a:endParaRPr lang="en-US" dirty="0"/>
          </a:p>
        </p:txBody>
      </p:sp>
      <p:pic>
        <p:nvPicPr>
          <p:cNvPr id="4" name="Picture 3" descr="psitAPESTable0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000" y="1066541"/>
            <a:ext cx="3810000" cy="3752850"/>
          </a:xfrm>
          <a:prstGeom prst="rect">
            <a:avLst/>
          </a:prstGeom>
        </p:spPr>
      </p:pic>
      <p:pic>
        <p:nvPicPr>
          <p:cNvPr id="28" name="Picture 2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66730" y="5184901"/>
            <a:ext cx="3086100" cy="1104900"/>
          </a:xfrm>
          <a:prstGeom prst="rect">
            <a:avLst/>
          </a:prstGeom>
        </p:spPr>
      </p:pic>
      <p:pic>
        <p:nvPicPr>
          <p:cNvPr id="23" name="Picture 22" descr="latex-image-1.pdf"/>
          <p:cNvPicPr>
            <a:picLocks noChangeAspect="1"/>
          </p:cNvPicPr>
          <p:nvPr/>
        </p:nvPicPr>
        <p:blipFill rotWithShape="1">
          <a:blip r:embed="rId6">
            <a:extLst>
              <a:ext uri="{28A0092B-C50C-407E-A947-70E740481C1C}">
                <a14:useLocalDpi xmlns:a14="http://schemas.microsoft.com/office/drawing/2010/main" val="0"/>
              </a:ext>
            </a:extLst>
          </a:blip>
          <a:srcRect l="21499" r="1"/>
          <a:stretch/>
        </p:blipFill>
        <p:spPr>
          <a:xfrm>
            <a:off x="339876" y="1171854"/>
            <a:ext cx="4755480" cy="809625"/>
          </a:xfrm>
          <a:prstGeom prst="rect">
            <a:avLst/>
          </a:prstGeom>
          <a:solidFill>
            <a:schemeClr val="bg1"/>
          </a:solidFill>
          <a:ln>
            <a:solidFill>
              <a:schemeClr val="bg1"/>
            </a:solidFill>
          </a:ln>
        </p:spPr>
      </p:pic>
      <p:grpSp>
        <p:nvGrpSpPr>
          <p:cNvPr id="3" name="Group 2"/>
          <p:cNvGrpSpPr/>
          <p:nvPr/>
        </p:nvGrpSpPr>
        <p:grpSpPr>
          <a:xfrm>
            <a:off x="4652402" y="4077972"/>
            <a:ext cx="4361611" cy="667782"/>
            <a:chOff x="4652402" y="4077972"/>
            <a:chExt cx="4361611" cy="667782"/>
          </a:xfrm>
        </p:grpSpPr>
        <p:sp>
          <p:nvSpPr>
            <p:cNvPr id="24" name="Rounded Rectangle 23"/>
            <p:cNvSpPr/>
            <p:nvPr/>
          </p:nvSpPr>
          <p:spPr>
            <a:xfrm>
              <a:off x="4652402" y="4077972"/>
              <a:ext cx="4361611" cy="667782"/>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marL="342900" indent="-342900" algn="ctr">
                <a:buFont typeface="Arial"/>
                <a:buChar char="•"/>
              </a:pPr>
              <a:endParaRPr lang="en-US" sz="2400" dirty="0">
                <a:solidFill>
                  <a:schemeClr val="tx1"/>
                </a:solidFill>
              </a:endParaRPr>
            </a:p>
          </p:txBody>
        </p:sp>
        <p:pic>
          <p:nvPicPr>
            <p:cNvPr id="2" name="Picture 1"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5109" y="4086594"/>
              <a:ext cx="4229100" cy="596900"/>
            </a:xfrm>
            <a:prstGeom prst="rect">
              <a:avLst/>
            </a:prstGeom>
          </p:spPr>
        </p:pic>
      </p:grpSp>
    </p:spTree>
    <p:extLst>
      <p:ext uri="{BB962C8B-B14F-4D97-AF65-F5344CB8AC3E}">
        <p14:creationId xmlns:p14="http://schemas.microsoft.com/office/powerpoint/2010/main" val="57144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00" y="3065017"/>
            <a:ext cx="4572000" cy="2832100"/>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an H</a:t>
            </a:r>
            <a:r>
              <a:rPr lang="en-US" sz="2400" baseline="-25000" dirty="0" smtClean="0"/>
              <a:t>2</a:t>
            </a:r>
            <a:r>
              <a:rPr lang="en-US" sz="2400" dirty="0" smtClean="0"/>
              <a:t> molecule</a:t>
            </a:r>
            <a:endParaRPr lang="en-US" sz="2400" dirty="0"/>
          </a:p>
        </p:txBody>
      </p:sp>
      <p:pic>
        <p:nvPicPr>
          <p:cNvPr id="4" name="Picture 3" descr="psitAPESTable0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000" y="1066541"/>
            <a:ext cx="3810000" cy="3752850"/>
          </a:xfrm>
          <a:prstGeom prst="rect">
            <a:avLst/>
          </a:prstGeom>
        </p:spPr>
      </p:pic>
      <p:sp>
        <p:nvSpPr>
          <p:cNvPr id="3" name="TextBox 2"/>
          <p:cNvSpPr txBox="1"/>
          <p:nvPr/>
        </p:nvSpPr>
        <p:spPr>
          <a:xfrm>
            <a:off x="1905047" y="5915005"/>
            <a:ext cx="1804212" cy="369332"/>
          </a:xfrm>
          <a:prstGeom prst="rect">
            <a:avLst/>
          </a:prstGeom>
          <a:noFill/>
        </p:spPr>
        <p:txBody>
          <a:bodyPr wrap="none" rtlCol="0">
            <a:spAutoFit/>
          </a:bodyPr>
          <a:lstStyle/>
          <a:p>
            <a:r>
              <a:rPr lang="en-US" dirty="0" smtClean="0"/>
              <a:t>Excitation energy</a:t>
            </a:r>
            <a:endParaRPr lang="en-US" dirty="0"/>
          </a:p>
        </p:txBody>
      </p:sp>
      <p:sp>
        <p:nvSpPr>
          <p:cNvPr id="5" name="TextBox 4"/>
          <p:cNvSpPr txBox="1"/>
          <p:nvPr/>
        </p:nvSpPr>
        <p:spPr>
          <a:xfrm rot="16200000">
            <a:off x="-75368" y="4337958"/>
            <a:ext cx="1005403" cy="369332"/>
          </a:xfrm>
          <a:prstGeom prst="rect">
            <a:avLst/>
          </a:prstGeom>
          <a:noFill/>
        </p:spPr>
        <p:txBody>
          <a:bodyPr wrap="none" rtlCol="0">
            <a:spAutoFit/>
          </a:bodyPr>
          <a:lstStyle/>
          <a:p>
            <a:r>
              <a:rPr lang="en-US" dirty="0" smtClean="0"/>
              <a:t>Intensity</a:t>
            </a:r>
            <a:endParaRPr lang="en-US" dirty="0"/>
          </a:p>
        </p:txBody>
      </p:sp>
      <p:pic>
        <p:nvPicPr>
          <p:cNvPr id="9" name="Picture 8" descr="latex-image-1.pdf"/>
          <p:cNvPicPr>
            <a:picLocks noChangeAspect="1"/>
          </p:cNvPicPr>
          <p:nvPr/>
        </p:nvPicPr>
        <p:blipFill rotWithShape="1">
          <a:blip r:embed="rId5">
            <a:extLst>
              <a:ext uri="{28A0092B-C50C-407E-A947-70E740481C1C}">
                <a14:useLocalDpi xmlns:a14="http://schemas.microsoft.com/office/drawing/2010/main" val="0"/>
              </a:ext>
            </a:extLst>
          </a:blip>
          <a:srcRect l="21499" r="1"/>
          <a:stretch/>
        </p:blipFill>
        <p:spPr>
          <a:xfrm>
            <a:off x="339876" y="1171854"/>
            <a:ext cx="4755480" cy="809625"/>
          </a:xfrm>
          <a:prstGeom prst="rect">
            <a:avLst/>
          </a:prstGeom>
          <a:solidFill>
            <a:schemeClr val="bg1"/>
          </a:solidFill>
          <a:ln>
            <a:solidFill>
              <a:schemeClr val="bg1"/>
            </a:solidFill>
          </a:ln>
        </p:spPr>
      </p:pic>
      <p:grpSp>
        <p:nvGrpSpPr>
          <p:cNvPr id="10" name="Group 9"/>
          <p:cNvGrpSpPr/>
          <p:nvPr/>
        </p:nvGrpSpPr>
        <p:grpSpPr>
          <a:xfrm>
            <a:off x="4652402" y="4077972"/>
            <a:ext cx="4361611" cy="667782"/>
            <a:chOff x="4652402" y="4077972"/>
            <a:chExt cx="4361611" cy="667782"/>
          </a:xfrm>
        </p:grpSpPr>
        <p:sp>
          <p:nvSpPr>
            <p:cNvPr id="11" name="Rounded Rectangle 10"/>
            <p:cNvSpPr/>
            <p:nvPr/>
          </p:nvSpPr>
          <p:spPr>
            <a:xfrm>
              <a:off x="4652402" y="4077972"/>
              <a:ext cx="4361611" cy="667782"/>
            </a:xfrm>
            <a:prstGeom prst="roundRect">
              <a:avLst>
                <a:gd name="adj" fmla="val 22993"/>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marL="342900" indent="-342900" algn="ctr">
                <a:buFont typeface="Arial"/>
                <a:buChar char="•"/>
              </a:pPr>
              <a:endParaRPr lang="en-US" sz="2400" dirty="0">
                <a:solidFill>
                  <a:schemeClr val="tx1"/>
                </a:solidFill>
              </a:endParaRPr>
            </a:p>
          </p:txBody>
        </p:sp>
        <p:pic>
          <p:nvPicPr>
            <p:cNvPr id="12" name="Picture 11"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5109" y="4086594"/>
              <a:ext cx="4229100" cy="596900"/>
            </a:xfrm>
            <a:prstGeom prst="rect">
              <a:avLst/>
            </a:prstGeom>
          </p:spPr>
        </p:pic>
      </p:grpSp>
    </p:spTree>
    <p:extLst>
      <p:ext uri="{BB962C8B-B14F-4D97-AF65-F5344CB8AC3E}">
        <p14:creationId xmlns:p14="http://schemas.microsoft.com/office/powerpoint/2010/main" val="111841557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sitAPESTable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000" y="1066541"/>
            <a:ext cx="3810000" cy="3752850"/>
          </a:xfrm>
          <a:prstGeom prst="rect">
            <a:avLst/>
          </a:prstGeom>
        </p:spPr>
      </p:pic>
      <p:cxnSp>
        <p:nvCxnSpPr>
          <p:cNvPr id="46" name="Straight Connector 45"/>
          <p:cNvCxnSpPr/>
          <p:nvPr/>
        </p:nvCxnSpPr>
        <p:spPr>
          <a:xfrm>
            <a:off x="1905492" y="3776629"/>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031006" y="3781715"/>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4156520" y="3800758"/>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282035" y="3800758"/>
            <a:ext cx="307781" cy="5086"/>
          </a:xfrm>
          <a:prstGeom prst="line">
            <a:avLst/>
          </a:prstGeom>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an H</a:t>
            </a:r>
            <a:r>
              <a:rPr lang="en-US" sz="2400" baseline="-25000" dirty="0" smtClean="0"/>
              <a:t>2</a:t>
            </a:r>
            <a:r>
              <a:rPr lang="en-US" sz="2400" dirty="0" smtClean="0"/>
              <a:t> molecule – with correlations</a:t>
            </a:r>
            <a:endParaRPr lang="en-US" sz="2400" dirty="0"/>
          </a:p>
        </p:txBody>
      </p:sp>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14" y="4161064"/>
            <a:ext cx="5422900" cy="2197100"/>
          </a:xfrm>
          <a:prstGeom prst="rect">
            <a:avLst/>
          </a:prstGeom>
        </p:spPr>
      </p:pic>
      <p:cxnSp>
        <p:nvCxnSpPr>
          <p:cNvPr id="24" name="Straight Connector 23"/>
          <p:cNvCxnSpPr/>
          <p:nvPr/>
        </p:nvCxnSpPr>
        <p:spPr>
          <a:xfrm>
            <a:off x="1535705" y="3771543"/>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770918" y="3421196"/>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1631845" y="342119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661219" y="3776629"/>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3177633" y="342628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2820856" y="342628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3786733" y="3795672"/>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3931236" y="344532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4309210" y="34453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4912248" y="3795672"/>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510301" y="344532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5371228" y="34453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pic>
        <p:nvPicPr>
          <p:cNvPr id="2" name="Picture 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226" y="1881457"/>
            <a:ext cx="3886200" cy="438150"/>
          </a:xfrm>
          <a:prstGeom prst="rect">
            <a:avLst/>
          </a:prstGeom>
        </p:spPr>
      </p:pic>
      <p:pic>
        <p:nvPicPr>
          <p:cNvPr id="3" name="Picture 2"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1226" y="1234274"/>
            <a:ext cx="4391025" cy="438150"/>
          </a:xfrm>
          <a:prstGeom prst="rect">
            <a:avLst/>
          </a:prstGeom>
        </p:spPr>
      </p:pic>
    </p:spTree>
    <p:extLst>
      <p:ext uri="{BB962C8B-B14F-4D97-AF65-F5344CB8AC3E}">
        <p14:creationId xmlns:p14="http://schemas.microsoft.com/office/powerpoint/2010/main" val="19736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psitAPESTable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000" y="1066541"/>
            <a:ext cx="3810000" cy="3752850"/>
          </a:xfrm>
          <a:prstGeom prst="rect">
            <a:avLst/>
          </a:prstGeom>
        </p:spPr>
      </p:pic>
      <p:cxnSp>
        <p:nvCxnSpPr>
          <p:cNvPr id="46" name="Straight Connector 45"/>
          <p:cNvCxnSpPr/>
          <p:nvPr/>
        </p:nvCxnSpPr>
        <p:spPr>
          <a:xfrm>
            <a:off x="1905492" y="3776629"/>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031006" y="3781715"/>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4156520" y="3800758"/>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282035" y="3800758"/>
            <a:ext cx="307781" cy="5086"/>
          </a:xfrm>
          <a:prstGeom prst="line">
            <a:avLst/>
          </a:prstGeom>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an H</a:t>
            </a:r>
            <a:r>
              <a:rPr lang="en-US" sz="2400" baseline="-25000" dirty="0" smtClean="0"/>
              <a:t>2</a:t>
            </a:r>
            <a:r>
              <a:rPr lang="en-US" sz="2400" dirty="0" smtClean="0"/>
              <a:t> molecule – with correlations</a:t>
            </a:r>
            <a:endParaRPr lang="en-US" sz="2400" dirty="0"/>
          </a:p>
        </p:txBody>
      </p:sp>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14" y="4161064"/>
            <a:ext cx="5422900" cy="2197100"/>
          </a:xfrm>
          <a:prstGeom prst="rect">
            <a:avLst/>
          </a:prstGeom>
        </p:spPr>
      </p:pic>
      <p:cxnSp>
        <p:nvCxnSpPr>
          <p:cNvPr id="24" name="Straight Connector 23"/>
          <p:cNvCxnSpPr/>
          <p:nvPr/>
        </p:nvCxnSpPr>
        <p:spPr>
          <a:xfrm>
            <a:off x="1535705" y="3771543"/>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770918" y="3421196"/>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1631845" y="342119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661219" y="3776629"/>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3177633" y="342628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2820856" y="342628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3786733" y="3795672"/>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3931236" y="344532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4309210" y="34453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4912248" y="3795672"/>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510301" y="344532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5371228" y="34453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pic>
        <p:nvPicPr>
          <p:cNvPr id="2" name="Picture 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226" y="1881457"/>
            <a:ext cx="3886200" cy="438150"/>
          </a:xfrm>
          <a:prstGeom prst="rect">
            <a:avLst/>
          </a:prstGeom>
        </p:spPr>
      </p:pic>
    </p:spTree>
    <p:extLst>
      <p:ext uri="{BB962C8B-B14F-4D97-AF65-F5344CB8AC3E}">
        <p14:creationId xmlns:p14="http://schemas.microsoft.com/office/powerpoint/2010/main" val="10257252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sitAPESTabl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000" y="1066541"/>
            <a:ext cx="3810000" cy="3752850"/>
          </a:xfrm>
          <a:prstGeom prst="rect">
            <a:avLst/>
          </a:prstGeom>
        </p:spPr>
      </p:pic>
      <p:cxnSp>
        <p:nvCxnSpPr>
          <p:cNvPr id="46" name="Straight Connector 45"/>
          <p:cNvCxnSpPr/>
          <p:nvPr/>
        </p:nvCxnSpPr>
        <p:spPr>
          <a:xfrm>
            <a:off x="1905492" y="3776629"/>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031006" y="3781715"/>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4156520" y="3800758"/>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282035" y="3800758"/>
            <a:ext cx="307781" cy="5086"/>
          </a:xfrm>
          <a:prstGeom prst="line">
            <a:avLst/>
          </a:prstGeom>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an H</a:t>
            </a:r>
            <a:r>
              <a:rPr lang="en-US" sz="2400" baseline="-25000" dirty="0" smtClean="0"/>
              <a:t>2</a:t>
            </a:r>
            <a:r>
              <a:rPr lang="en-US" sz="2400" dirty="0"/>
              <a:t> </a:t>
            </a:r>
            <a:r>
              <a:rPr lang="en-US" sz="2400" dirty="0" smtClean="0"/>
              <a:t>molecule – </a:t>
            </a:r>
            <a:r>
              <a:rPr lang="en-US" sz="2400" dirty="0"/>
              <a:t>with </a:t>
            </a:r>
            <a:r>
              <a:rPr lang="en-US" sz="2400" dirty="0" smtClean="0"/>
              <a:t>correlations</a:t>
            </a:r>
            <a:endParaRPr lang="en-US" sz="2400" dirty="0"/>
          </a:p>
        </p:txBody>
      </p:sp>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14" y="4161064"/>
            <a:ext cx="5422900" cy="2197100"/>
          </a:xfrm>
          <a:prstGeom prst="rect">
            <a:avLst/>
          </a:prstGeom>
        </p:spPr>
      </p:pic>
      <p:cxnSp>
        <p:nvCxnSpPr>
          <p:cNvPr id="24" name="Straight Connector 23"/>
          <p:cNvCxnSpPr/>
          <p:nvPr/>
        </p:nvCxnSpPr>
        <p:spPr>
          <a:xfrm>
            <a:off x="1535705" y="3771543"/>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770918" y="3421196"/>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1631845" y="342119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661219" y="3776629"/>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3177633" y="342628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2820856" y="342628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3786733" y="3795672"/>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3931236" y="344532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4309210" y="34453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4912248" y="3795672"/>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510301" y="344532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5371228" y="34453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pic>
        <p:nvPicPr>
          <p:cNvPr id="22" name="Picture 2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226" y="1881457"/>
            <a:ext cx="3886200" cy="438150"/>
          </a:xfrm>
          <a:prstGeom prst="rect">
            <a:avLst/>
          </a:prstGeom>
        </p:spPr>
      </p:pic>
    </p:spTree>
    <p:extLst>
      <p:ext uri="{BB962C8B-B14F-4D97-AF65-F5344CB8AC3E}">
        <p14:creationId xmlns:p14="http://schemas.microsoft.com/office/powerpoint/2010/main" val="106863616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sitAPESTable1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2000" y="1066541"/>
            <a:ext cx="3810000" cy="3752850"/>
          </a:xfrm>
          <a:prstGeom prst="rect">
            <a:avLst/>
          </a:prstGeom>
        </p:spPr>
      </p:pic>
      <p:cxnSp>
        <p:nvCxnSpPr>
          <p:cNvPr id="46" name="Straight Connector 45"/>
          <p:cNvCxnSpPr/>
          <p:nvPr/>
        </p:nvCxnSpPr>
        <p:spPr>
          <a:xfrm>
            <a:off x="1905492" y="3776629"/>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3031006" y="3781715"/>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4156520" y="3800758"/>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a:off x="5282035" y="3800758"/>
            <a:ext cx="307781" cy="5086"/>
          </a:xfrm>
          <a:prstGeom prst="line">
            <a:avLst/>
          </a:prstGeom>
        </p:spPr>
        <p:style>
          <a:lnRef idx="2">
            <a:schemeClr val="accent1"/>
          </a:lnRef>
          <a:fillRef idx="0">
            <a:schemeClr val="accent1"/>
          </a:fillRef>
          <a:effectRef idx="1">
            <a:schemeClr val="accent1"/>
          </a:effectRef>
          <a:fontRef idx="minor">
            <a:schemeClr val="tx1"/>
          </a:fontRef>
        </p:style>
      </p:cxn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an H</a:t>
            </a:r>
            <a:r>
              <a:rPr lang="en-US" sz="2400" baseline="-25000" dirty="0" smtClean="0"/>
              <a:t>2</a:t>
            </a:r>
            <a:r>
              <a:rPr lang="en-US" sz="2400" dirty="0"/>
              <a:t> </a:t>
            </a:r>
            <a:r>
              <a:rPr lang="en-US" sz="2400" dirty="0" smtClean="0"/>
              <a:t>molecule – </a:t>
            </a:r>
            <a:r>
              <a:rPr lang="en-US" sz="2400" dirty="0"/>
              <a:t>with </a:t>
            </a:r>
            <a:r>
              <a:rPr lang="en-US" sz="2400" dirty="0" smtClean="0"/>
              <a:t>correlations</a:t>
            </a:r>
            <a:endParaRPr lang="en-US" sz="2400" dirty="0"/>
          </a:p>
        </p:txBody>
      </p:sp>
      <p:pic>
        <p:nvPicPr>
          <p:cNvPr id="5" name="Picture 4"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314" y="4161064"/>
            <a:ext cx="5422900" cy="2197100"/>
          </a:xfrm>
          <a:prstGeom prst="rect">
            <a:avLst/>
          </a:prstGeom>
        </p:spPr>
      </p:pic>
      <p:cxnSp>
        <p:nvCxnSpPr>
          <p:cNvPr id="24" name="Straight Connector 23"/>
          <p:cNvCxnSpPr/>
          <p:nvPr/>
        </p:nvCxnSpPr>
        <p:spPr>
          <a:xfrm>
            <a:off x="1535705" y="3771543"/>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1770918" y="3421196"/>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1631845" y="3421196"/>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2661219" y="3776629"/>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a:off x="3177633" y="3426282"/>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2820856" y="342628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3786733" y="3795672"/>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p:nvPr/>
        </p:nvCxnSpPr>
        <p:spPr>
          <a:xfrm>
            <a:off x="3931236" y="344532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flipV="1">
            <a:off x="4309210" y="34453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4912248" y="3795672"/>
            <a:ext cx="307781" cy="5086"/>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5510301" y="3445325"/>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5371228" y="3445325"/>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pic>
        <p:nvPicPr>
          <p:cNvPr id="22" name="Picture 21"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226" y="1881457"/>
            <a:ext cx="3886200" cy="438150"/>
          </a:xfrm>
          <a:prstGeom prst="rect">
            <a:avLst/>
          </a:prstGeom>
        </p:spPr>
      </p:pic>
    </p:spTree>
    <p:extLst>
      <p:ext uri="{BB962C8B-B14F-4D97-AF65-F5344CB8AC3E}">
        <p14:creationId xmlns:p14="http://schemas.microsoft.com/office/powerpoint/2010/main" val="7352078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Spectroscopy as a tool to test and learn</a:t>
            </a:r>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5" name="Rounded Rectangle 4"/>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112" name="Group 111"/>
          <p:cNvGrpSpPr/>
          <p:nvPr/>
        </p:nvGrpSpPr>
        <p:grpSpPr>
          <a:xfrm>
            <a:off x="-92997" y="1535812"/>
            <a:ext cx="2139057" cy="4651756"/>
            <a:chOff x="-429174" y="1535812"/>
            <a:chExt cx="2139057" cy="4651756"/>
          </a:xfrm>
        </p:grpSpPr>
        <p:sp>
          <p:nvSpPr>
            <p:cNvPr id="106" name="Pie 105"/>
            <p:cNvSpPr/>
            <p:nvPr/>
          </p:nvSpPr>
          <p:spPr>
            <a:xfrm>
              <a:off x="-416315"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7" name="Arc 106"/>
            <p:cNvSpPr/>
            <p:nvPr/>
          </p:nvSpPr>
          <p:spPr>
            <a:xfrm>
              <a:off x="-429174"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4" name="Group 3"/>
            <p:cNvGrpSpPr/>
            <p:nvPr/>
          </p:nvGrpSpPr>
          <p:grpSpPr>
            <a:xfrm>
              <a:off x="320619" y="1535812"/>
              <a:ext cx="1389264" cy="4651756"/>
              <a:chOff x="320619" y="1520584"/>
              <a:chExt cx="1389264" cy="4651756"/>
            </a:xfrm>
          </p:grpSpPr>
          <p:cxnSp>
            <p:nvCxnSpPr>
              <p:cNvPr id="94" name="Straight Connector 93"/>
              <p:cNvCxnSpPr/>
              <p:nvPr/>
            </p:nvCxnSpPr>
            <p:spPr>
              <a:xfrm>
                <a:off x="320619" y="5414985"/>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a:off x="320619" y="5846120"/>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flipV="1">
                <a:off x="320619" y="2510213"/>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flipV="1">
                <a:off x="1147353" y="505769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flipV="1">
                <a:off x="1342333" y="5519904"/>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flipV="1">
                <a:off x="1558863" y="506531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100" name="Straight Arrow Connector 99"/>
              <p:cNvCxnSpPr/>
              <p:nvPr/>
            </p:nvCxnSpPr>
            <p:spPr>
              <a:xfrm>
                <a:off x="520356" y="505769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a:off x="931867" y="5057701"/>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4" name="Straight Arrow Connector 103"/>
              <p:cNvCxnSpPr/>
              <p:nvPr/>
            </p:nvCxnSpPr>
            <p:spPr>
              <a:xfrm>
                <a:off x="713947" y="5512290"/>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p:nvPr/>
            </p:nvCxnSpPr>
            <p:spPr>
              <a:xfrm flipV="1">
                <a:off x="624446" y="3060760"/>
                <a:ext cx="890108" cy="920135"/>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cxnSp>
            <p:nvCxnSpPr>
              <p:cNvPr id="110" name="Straight Arrow Connector 109"/>
              <p:cNvCxnSpPr/>
              <p:nvPr/>
            </p:nvCxnSpPr>
            <p:spPr>
              <a:xfrm flipV="1">
                <a:off x="463475" y="3637286"/>
                <a:ext cx="0" cy="46997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11" name="Straight Arrow Connector 110"/>
              <p:cNvCxnSpPr/>
              <p:nvPr/>
            </p:nvCxnSpPr>
            <p:spPr>
              <a:xfrm flipV="1">
                <a:off x="1566797" y="2788644"/>
                <a:ext cx="0" cy="5234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2" name="Delay 46"/>
              <p:cNvSpPr/>
              <p:nvPr/>
            </p:nvSpPr>
            <p:spPr>
              <a:xfrm rot="16663366">
                <a:off x="-424802" y="2621345"/>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grpSp>
      <p:grpSp>
        <p:nvGrpSpPr>
          <p:cNvPr id="10" name="Group 9"/>
          <p:cNvGrpSpPr/>
          <p:nvPr/>
        </p:nvGrpSpPr>
        <p:grpSpPr>
          <a:xfrm>
            <a:off x="1571496" y="1086597"/>
            <a:ext cx="2139057" cy="5096926"/>
            <a:chOff x="1571496" y="1086597"/>
            <a:chExt cx="2139057" cy="5096926"/>
          </a:xfrm>
        </p:grpSpPr>
        <p:grpSp>
          <p:nvGrpSpPr>
            <p:cNvPr id="36" name="Group 35"/>
            <p:cNvGrpSpPr/>
            <p:nvPr/>
          </p:nvGrpSpPr>
          <p:grpSpPr>
            <a:xfrm>
              <a:off x="1571496" y="1524983"/>
              <a:ext cx="2139057" cy="4658540"/>
              <a:chOff x="-429174" y="1529028"/>
              <a:chExt cx="2139057" cy="4658540"/>
            </a:xfrm>
          </p:grpSpPr>
          <p:sp>
            <p:nvSpPr>
              <p:cNvPr id="37" name="Pie 36"/>
              <p:cNvSpPr/>
              <p:nvPr/>
            </p:nvSpPr>
            <p:spPr>
              <a:xfrm>
                <a:off x="-416315"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8" name="Arc 37"/>
              <p:cNvSpPr/>
              <p:nvPr/>
            </p:nvSpPr>
            <p:spPr>
              <a:xfrm>
                <a:off x="-429174"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39" name="Group 38"/>
              <p:cNvGrpSpPr/>
              <p:nvPr/>
            </p:nvGrpSpPr>
            <p:grpSpPr>
              <a:xfrm>
                <a:off x="320619" y="1529028"/>
                <a:ext cx="1389264" cy="4658540"/>
                <a:chOff x="320619" y="1513800"/>
                <a:chExt cx="1389264" cy="4658540"/>
              </a:xfrm>
            </p:grpSpPr>
            <p:cxnSp>
              <p:nvCxnSpPr>
                <p:cNvPr id="40" name="Straight Connector 39"/>
                <p:cNvCxnSpPr/>
                <p:nvPr/>
              </p:nvCxnSpPr>
              <p:spPr>
                <a:xfrm>
                  <a:off x="320619" y="5414985"/>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20619" y="5846120"/>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V="1">
                  <a:off x="320619" y="2510213"/>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flipV="1">
                  <a:off x="1147353" y="5057697"/>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1342333" y="5519904"/>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flipV="1">
                  <a:off x="1558863" y="506531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520356" y="505769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931867" y="5057701"/>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a:off x="713947" y="5512290"/>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flipV="1">
                  <a:off x="365946" y="3207296"/>
                  <a:ext cx="308820" cy="773600"/>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cxnSp>
              <p:nvCxnSpPr>
                <p:cNvPr id="50" name="Straight Arrow Connector 49"/>
                <p:cNvCxnSpPr/>
                <p:nvPr/>
              </p:nvCxnSpPr>
              <p:spPr>
                <a:xfrm flipV="1">
                  <a:off x="724968" y="3590160"/>
                  <a:ext cx="0" cy="469974"/>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flipV="1">
                  <a:off x="530399" y="2835477"/>
                  <a:ext cx="0" cy="5234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2" name="Delay 46"/>
                <p:cNvSpPr/>
                <p:nvPr/>
              </p:nvSpPr>
              <p:spPr>
                <a:xfrm rot="16663366">
                  <a:off x="-148726" y="2614561"/>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grpSp>
        </p:grpSp>
        <p:sp>
          <p:nvSpPr>
            <p:cNvPr id="22" name="Rounded Rectangle 21"/>
            <p:cNvSpPr/>
            <p:nvPr/>
          </p:nvSpPr>
          <p:spPr>
            <a:xfrm>
              <a:off x="2293143"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Optics</a:t>
              </a:r>
            </a:p>
          </p:txBody>
        </p:sp>
      </p:grpSp>
    </p:spTree>
    <p:extLst>
      <p:ext uri="{BB962C8B-B14F-4D97-AF65-F5344CB8AC3E}">
        <p14:creationId xmlns:p14="http://schemas.microsoft.com/office/powerpoint/2010/main" val="84568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00" y="3065017"/>
            <a:ext cx="4572000" cy="2832100"/>
          </a:xfrm>
          <a:prstGeom prst="rect">
            <a:avLst/>
          </a:prstGeom>
        </p:spPr>
      </p:pic>
      <p:pic>
        <p:nvPicPr>
          <p:cNvPr id="3" name="Picture 2" descr="psitAPESTable1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000" y="1066541"/>
            <a:ext cx="3810000" cy="3752850"/>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an H</a:t>
            </a:r>
            <a:r>
              <a:rPr lang="en-US" sz="2400" baseline="-25000" dirty="0" smtClean="0"/>
              <a:t>2</a:t>
            </a:r>
            <a:r>
              <a:rPr lang="en-US" sz="2400" dirty="0"/>
              <a:t> </a:t>
            </a:r>
            <a:r>
              <a:rPr lang="en-US" sz="2400" dirty="0" smtClean="0"/>
              <a:t>molecule – </a:t>
            </a:r>
            <a:r>
              <a:rPr lang="en-US" sz="2400" dirty="0"/>
              <a:t>with </a:t>
            </a:r>
            <a:r>
              <a:rPr lang="en-US" sz="2400" dirty="0" smtClean="0"/>
              <a:t>correlations</a:t>
            </a:r>
            <a:endParaRPr lang="en-US" sz="2400" dirty="0"/>
          </a:p>
        </p:txBody>
      </p:sp>
      <p:sp>
        <p:nvSpPr>
          <p:cNvPr id="23" name="TextBox 22"/>
          <p:cNvSpPr txBox="1"/>
          <p:nvPr/>
        </p:nvSpPr>
        <p:spPr>
          <a:xfrm>
            <a:off x="1905047" y="5915005"/>
            <a:ext cx="1804212" cy="369332"/>
          </a:xfrm>
          <a:prstGeom prst="rect">
            <a:avLst/>
          </a:prstGeom>
          <a:noFill/>
        </p:spPr>
        <p:txBody>
          <a:bodyPr wrap="none" rtlCol="0">
            <a:spAutoFit/>
          </a:bodyPr>
          <a:lstStyle/>
          <a:p>
            <a:r>
              <a:rPr lang="en-US" dirty="0" smtClean="0"/>
              <a:t>Excitation energy</a:t>
            </a:r>
            <a:endParaRPr lang="en-US" dirty="0"/>
          </a:p>
        </p:txBody>
      </p:sp>
      <p:sp>
        <p:nvSpPr>
          <p:cNvPr id="25" name="TextBox 24"/>
          <p:cNvSpPr txBox="1"/>
          <p:nvPr/>
        </p:nvSpPr>
        <p:spPr>
          <a:xfrm rot="16200000">
            <a:off x="-75368" y="4337958"/>
            <a:ext cx="1005403" cy="369332"/>
          </a:xfrm>
          <a:prstGeom prst="rect">
            <a:avLst/>
          </a:prstGeom>
          <a:noFill/>
        </p:spPr>
        <p:txBody>
          <a:bodyPr wrap="none" rtlCol="0">
            <a:spAutoFit/>
          </a:bodyPr>
          <a:lstStyle/>
          <a:p>
            <a:r>
              <a:rPr lang="en-US" dirty="0" smtClean="0"/>
              <a:t>Intensity</a:t>
            </a:r>
            <a:endParaRPr lang="en-US" dirty="0"/>
          </a:p>
        </p:txBody>
      </p:sp>
      <p:pic>
        <p:nvPicPr>
          <p:cNvPr id="9" name="Picture 8" descr="latex-image-1.pdf"/>
          <p:cNvPicPr>
            <a:picLocks noChangeAspect="1"/>
          </p:cNvPicPr>
          <p:nvPr/>
        </p:nvPicPr>
        <p:blipFill rotWithShape="1">
          <a:blip r:embed="rId5">
            <a:extLst>
              <a:ext uri="{28A0092B-C50C-407E-A947-70E740481C1C}">
                <a14:useLocalDpi xmlns:a14="http://schemas.microsoft.com/office/drawing/2010/main" val="0"/>
              </a:ext>
            </a:extLst>
          </a:blip>
          <a:srcRect l="21499" r="1"/>
          <a:stretch/>
        </p:blipFill>
        <p:spPr>
          <a:xfrm>
            <a:off x="339876" y="1171854"/>
            <a:ext cx="4755480" cy="809625"/>
          </a:xfrm>
          <a:prstGeom prst="rect">
            <a:avLst/>
          </a:prstGeom>
          <a:solidFill>
            <a:schemeClr val="bg1"/>
          </a:solidFill>
          <a:ln>
            <a:solidFill>
              <a:schemeClr val="bg1"/>
            </a:solidFill>
          </a:ln>
        </p:spPr>
      </p:pic>
    </p:spTree>
    <p:extLst>
      <p:ext uri="{BB962C8B-B14F-4D97-AF65-F5344CB8AC3E}">
        <p14:creationId xmlns:p14="http://schemas.microsoft.com/office/powerpoint/2010/main" val="128155121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000" y="3065017"/>
            <a:ext cx="4572000" cy="2832100"/>
          </a:xfrm>
          <a:prstGeom prst="rect">
            <a:avLst/>
          </a:prstGeom>
        </p:spPr>
      </p:pic>
      <p:pic>
        <p:nvPicPr>
          <p:cNvPr id="3" name="Picture 2" descr="psitAPESTable1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2000" y="1066541"/>
            <a:ext cx="3810000" cy="3752850"/>
          </a:xfrm>
          <a:prstGeom prst="rect">
            <a:avLst/>
          </a:prstGeom>
        </p:spPr>
      </p:pic>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Rounded Rectangle 7"/>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an H</a:t>
            </a:r>
            <a:r>
              <a:rPr lang="en-US" sz="2400" baseline="-25000" dirty="0" smtClean="0"/>
              <a:t>2</a:t>
            </a:r>
            <a:r>
              <a:rPr lang="en-US" sz="2400" dirty="0"/>
              <a:t> molecule – with </a:t>
            </a:r>
            <a:r>
              <a:rPr lang="en-US" sz="2400" dirty="0" smtClean="0"/>
              <a:t>correlations</a:t>
            </a:r>
            <a:endParaRPr lang="en-US" sz="2400" dirty="0"/>
          </a:p>
        </p:txBody>
      </p:sp>
      <p:sp>
        <p:nvSpPr>
          <p:cNvPr id="23" name="TextBox 22"/>
          <p:cNvSpPr txBox="1"/>
          <p:nvPr/>
        </p:nvSpPr>
        <p:spPr>
          <a:xfrm>
            <a:off x="1905047" y="5915005"/>
            <a:ext cx="1804212" cy="369332"/>
          </a:xfrm>
          <a:prstGeom prst="rect">
            <a:avLst/>
          </a:prstGeom>
          <a:noFill/>
        </p:spPr>
        <p:txBody>
          <a:bodyPr wrap="none" rtlCol="0">
            <a:spAutoFit/>
          </a:bodyPr>
          <a:lstStyle/>
          <a:p>
            <a:r>
              <a:rPr lang="en-US" dirty="0" smtClean="0"/>
              <a:t>Excitation energy</a:t>
            </a:r>
            <a:endParaRPr lang="en-US" dirty="0"/>
          </a:p>
        </p:txBody>
      </p:sp>
      <p:sp>
        <p:nvSpPr>
          <p:cNvPr id="25" name="TextBox 24"/>
          <p:cNvSpPr txBox="1"/>
          <p:nvPr/>
        </p:nvSpPr>
        <p:spPr>
          <a:xfrm rot="16200000">
            <a:off x="-75368" y="4337958"/>
            <a:ext cx="1005403" cy="369332"/>
          </a:xfrm>
          <a:prstGeom prst="rect">
            <a:avLst/>
          </a:prstGeom>
          <a:noFill/>
        </p:spPr>
        <p:txBody>
          <a:bodyPr wrap="none" rtlCol="0">
            <a:spAutoFit/>
          </a:bodyPr>
          <a:lstStyle/>
          <a:p>
            <a:r>
              <a:rPr lang="en-US" dirty="0" smtClean="0"/>
              <a:t>Intensity</a:t>
            </a:r>
            <a:endParaRPr lang="en-US" dirty="0"/>
          </a:p>
        </p:txBody>
      </p:sp>
      <p:cxnSp>
        <p:nvCxnSpPr>
          <p:cNvPr id="9" name="Straight Connector 8"/>
          <p:cNvCxnSpPr/>
          <p:nvPr/>
        </p:nvCxnSpPr>
        <p:spPr>
          <a:xfrm>
            <a:off x="3194809" y="2834179"/>
            <a:ext cx="34871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3320776" y="2602188"/>
            <a:ext cx="0" cy="432027"/>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389440" y="2039431"/>
            <a:ext cx="219032" cy="244563"/>
          </a:xfrm>
          <a:prstGeom prst="rect">
            <a:avLst/>
          </a:prstGeom>
          <a:noFill/>
        </p:spPr>
        <p:txBody>
          <a:bodyPr wrap="none" rtlCol="0">
            <a:spAutoFit/>
          </a:bodyPr>
          <a:lstStyle/>
          <a:p>
            <a:r>
              <a:rPr lang="en-US" dirty="0" smtClean="0"/>
              <a:t>1s</a:t>
            </a:r>
            <a:endParaRPr lang="en-US" dirty="0"/>
          </a:p>
        </p:txBody>
      </p:sp>
      <p:cxnSp>
        <p:nvCxnSpPr>
          <p:cNvPr id="13" name="Straight Connector 12"/>
          <p:cNvCxnSpPr/>
          <p:nvPr/>
        </p:nvCxnSpPr>
        <p:spPr>
          <a:xfrm>
            <a:off x="2418435" y="2089929"/>
            <a:ext cx="34871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3194809" y="1263914"/>
            <a:ext cx="34871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2767146" y="1263914"/>
            <a:ext cx="427663" cy="8260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H="1">
            <a:off x="3543521" y="2008165"/>
            <a:ext cx="427663" cy="8260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971184" y="2004907"/>
            <a:ext cx="34871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2767146" y="2089929"/>
            <a:ext cx="427663" cy="744251"/>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543521" y="1263914"/>
            <a:ext cx="427663" cy="744251"/>
          </a:xfrm>
          <a:prstGeom prst="line">
            <a:avLst/>
          </a:prstGeom>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981697" y="1931871"/>
            <a:ext cx="219032" cy="244563"/>
          </a:xfrm>
          <a:prstGeom prst="rect">
            <a:avLst/>
          </a:prstGeom>
          <a:noFill/>
        </p:spPr>
        <p:txBody>
          <a:bodyPr wrap="none" rtlCol="0">
            <a:spAutoFit/>
          </a:bodyPr>
          <a:lstStyle/>
          <a:p>
            <a:r>
              <a:rPr lang="en-US" dirty="0" smtClean="0"/>
              <a:t>1s</a:t>
            </a:r>
            <a:endParaRPr lang="en-US" dirty="0"/>
          </a:p>
        </p:txBody>
      </p:sp>
      <p:cxnSp>
        <p:nvCxnSpPr>
          <p:cNvPr id="21" name="Straight Arrow Connector 20"/>
          <p:cNvCxnSpPr/>
          <p:nvPr/>
        </p:nvCxnSpPr>
        <p:spPr>
          <a:xfrm flipV="1">
            <a:off x="3467182" y="1066541"/>
            <a:ext cx="0" cy="432027"/>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6" name="Curved Connector 5"/>
          <p:cNvCxnSpPr/>
          <p:nvPr/>
        </p:nvCxnSpPr>
        <p:spPr>
          <a:xfrm rot="5400000">
            <a:off x="2719318" y="3218394"/>
            <a:ext cx="1132077" cy="363652"/>
          </a:xfrm>
          <a:prstGeom prst="curvedConnector3">
            <a:avLst>
              <a:gd name="adj1" fmla="val 36569"/>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Curved Connector 28"/>
          <p:cNvCxnSpPr/>
          <p:nvPr/>
        </p:nvCxnSpPr>
        <p:spPr>
          <a:xfrm rot="16200000" flipH="1">
            <a:off x="2382747" y="2201942"/>
            <a:ext cx="2756010" cy="879953"/>
          </a:xfrm>
          <a:prstGeom prst="curvedConnector3">
            <a:avLst>
              <a:gd name="adj1" fmla="val 34422"/>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056412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Core level photo electron spectroscopy</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41" name="Group 40"/>
          <p:cNvGrpSpPr/>
          <p:nvPr/>
        </p:nvGrpSpPr>
        <p:grpSpPr>
          <a:xfrm>
            <a:off x="-92997" y="2301819"/>
            <a:ext cx="2139057" cy="3885749"/>
            <a:chOff x="-92997" y="2301819"/>
            <a:chExt cx="2139057" cy="3885749"/>
          </a:xfrm>
        </p:grpSpPr>
        <p:sp>
          <p:nvSpPr>
            <p:cNvPr id="42" name="Pie 41"/>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Arc 42"/>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4" name="Straight Connector 43"/>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54"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55" name="Straight Arrow Connector 54"/>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26857781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Gold (Au)</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24" name="Rounded Rectangle 23"/>
          <p:cNvSpPr/>
          <p:nvPr/>
        </p:nvSpPr>
        <p:spPr>
          <a:xfrm>
            <a:off x="612000" y="1086597"/>
            <a:ext cx="1195428" cy="403144"/>
          </a:xfrm>
          <a:prstGeom prst="roundRect">
            <a:avLst>
              <a:gd name="adj" fmla="val 17238"/>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sz="2000" dirty="0" smtClean="0">
                <a:solidFill>
                  <a:schemeClr val="tx1"/>
                </a:solidFill>
              </a:rPr>
              <a:t>PES</a:t>
            </a:r>
          </a:p>
        </p:txBody>
      </p:sp>
      <p:grpSp>
        <p:nvGrpSpPr>
          <p:cNvPr id="41" name="Group 40"/>
          <p:cNvGrpSpPr/>
          <p:nvPr/>
        </p:nvGrpSpPr>
        <p:grpSpPr>
          <a:xfrm>
            <a:off x="-92997" y="2301819"/>
            <a:ext cx="2139057" cy="3885749"/>
            <a:chOff x="-92997" y="2301819"/>
            <a:chExt cx="2139057" cy="3885749"/>
          </a:xfrm>
        </p:grpSpPr>
        <p:sp>
          <p:nvSpPr>
            <p:cNvPr id="42" name="Pie 41"/>
            <p:cNvSpPr/>
            <p:nvPr/>
          </p:nvSpPr>
          <p:spPr>
            <a:xfrm>
              <a:off x="-80138" y="2691096"/>
              <a:ext cx="1485815" cy="1532187"/>
            </a:xfrm>
            <a:prstGeom prst="pie">
              <a:avLst>
                <a:gd name="adj1" fmla="val 67035"/>
                <a:gd name="adj2" fmla="val 5400000"/>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3" name="Arc 42"/>
            <p:cNvSpPr/>
            <p:nvPr/>
          </p:nvSpPr>
          <p:spPr>
            <a:xfrm>
              <a:off x="-92997" y="2718738"/>
              <a:ext cx="1498674" cy="1504545"/>
            </a:xfrm>
            <a:prstGeom prst="arc">
              <a:avLst>
                <a:gd name="adj1" fmla="val 16200000"/>
                <a:gd name="adj2" fmla="val 5384515"/>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cxnSp>
          <p:nvCxnSpPr>
            <p:cNvPr id="44" name="Straight Connector 43"/>
            <p:cNvCxnSpPr/>
            <p:nvPr/>
          </p:nvCxnSpPr>
          <p:spPr>
            <a:xfrm>
              <a:off x="656796" y="5430213"/>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56796" y="5861348"/>
              <a:ext cx="13892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V="1">
              <a:off x="656796" y="2525441"/>
              <a:ext cx="0" cy="3489984"/>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flipV="1">
              <a:off x="1483530" y="5072925"/>
              <a:ext cx="0" cy="652436"/>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V="1">
              <a:off x="1678510" y="5535132"/>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V="1">
              <a:off x="1895040" y="5080540"/>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856533" y="5072927"/>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1" name="Straight Arrow Connector 50"/>
            <p:cNvCxnSpPr/>
            <p:nvPr/>
          </p:nvCxnSpPr>
          <p:spPr>
            <a:xfrm>
              <a:off x="1268044" y="5072929"/>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a:off x="1050124" y="5527518"/>
              <a:ext cx="0" cy="652436"/>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flipV="1">
              <a:off x="1483530" y="3100576"/>
              <a:ext cx="367201" cy="2302374"/>
            </a:xfrm>
            <a:prstGeom prst="straightConnector1">
              <a:avLst/>
            </a:prstGeom>
            <a:ln>
              <a:prstDash val="solid"/>
              <a:tailEnd type="arrow" w="lg" len="lg"/>
            </a:ln>
          </p:spPr>
          <p:style>
            <a:lnRef idx="2">
              <a:schemeClr val="accent2"/>
            </a:lnRef>
            <a:fillRef idx="0">
              <a:schemeClr val="accent2"/>
            </a:fillRef>
            <a:effectRef idx="1">
              <a:schemeClr val="accent2"/>
            </a:effectRef>
            <a:fontRef idx="minor">
              <a:schemeClr val="tx1"/>
            </a:fontRef>
          </p:style>
        </p:cxnSp>
        <p:sp>
          <p:nvSpPr>
            <p:cNvPr id="54" name="Delay 46"/>
            <p:cNvSpPr/>
            <p:nvPr/>
          </p:nvSpPr>
          <p:spPr>
            <a:xfrm rot="15532151">
              <a:off x="57869" y="3781833"/>
              <a:ext cx="2324134" cy="122612"/>
            </a:xfrm>
            <a:custGeom>
              <a:avLst/>
              <a:gdLst>
                <a:gd name="connsiteX0" fmla="*/ 0 w 822960"/>
                <a:gd name="connsiteY0" fmla="*/ 0 h 822960"/>
                <a:gd name="connsiteX1" fmla="*/ 411480 w 822960"/>
                <a:gd name="connsiteY1" fmla="*/ 0 h 822960"/>
                <a:gd name="connsiteX2" fmla="*/ 822960 w 822960"/>
                <a:gd name="connsiteY2" fmla="*/ 411480 h 822960"/>
                <a:gd name="connsiteX3" fmla="*/ 411480 w 822960"/>
                <a:gd name="connsiteY3" fmla="*/ 822960 h 822960"/>
                <a:gd name="connsiteX4" fmla="*/ 0 w 822960"/>
                <a:gd name="connsiteY4" fmla="*/ 822960 h 822960"/>
                <a:gd name="connsiteX5" fmla="*/ 0 w 822960"/>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5151"/>
                <a:gd name="connsiteY0" fmla="*/ 0 h 822960"/>
                <a:gd name="connsiteX1" fmla="*/ 411480 w 935151"/>
                <a:gd name="connsiteY1" fmla="*/ 0 h 822960"/>
                <a:gd name="connsiteX2" fmla="*/ 822960 w 935151"/>
                <a:gd name="connsiteY2" fmla="*/ 411480 h 822960"/>
                <a:gd name="connsiteX3" fmla="*/ 814705 w 935151"/>
                <a:gd name="connsiteY3" fmla="*/ 816610 h 822960"/>
                <a:gd name="connsiteX4" fmla="*/ 0 w 935151"/>
                <a:gd name="connsiteY4" fmla="*/ 822960 h 822960"/>
                <a:gd name="connsiteX5" fmla="*/ 0 w 935151"/>
                <a:gd name="connsiteY5" fmla="*/ 0 h 822960"/>
                <a:gd name="connsiteX0" fmla="*/ 0 w 934064"/>
                <a:gd name="connsiteY0" fmla="*/ 0 h 822960"/>
                <a:gd name="connsiteX1" fmla="*/ 411480 w 934064"/>
                <a:gd name="connsiteY1" fmla="*/ 0 h 822960"/>
                <a:gd name="connsiteX2" fmla="*/ 819785 w 934064"/>
                <a:gd name="connsiteY2" fmla="*/ 478155 h 822960"/>
                <a:gd name="connsiteX3" fmla="*/ 814705 w 934064"/>
                <a:gd name="connsiteY3" fmla="*/ 816610 h 822960"/>
                <a:gd name="connsiteX4" fmla="*/ 0 w 934064"/>
                <a:gd name="connsiteY4" fmla="*/ 822960 h 822960"/>
                <a:gd name="connsiteX5" fmla="*/ 0 w 934064"/>
                <a:gd name="connsiteY5" fmla="*/ 0 h 822960"/>
                <a:gd name="connsiteX0" fmla="*/ 0 w 944312"/>
                <a:gd name="connsiteY0" fmla="*/ 0 h 822960"/>
                <a:gd name="connsiteX1" fmla="*/ 411480 w 944312"/>
                <a:gd name="connsiteY1" fmla="*/ 0 h 822960"/>
                <a:gd name="connsiteX2" fmla="*/ 819785 w 944312"/>
                <a:gd name="connsiteY2" fmla="*/ 478155 h 822960"/>
                <a:gd name="connsiteX3" fmla="*/ 814705 w 944312"/>
                <a:gd name="connsiteY3" fmla="*/ 816610 h 822960"/>
                <a:gd name="connsiteX4" fmla="*/ 0 w 944312"/>
                <a:gd name="connsiteY4" fmla="*/ 822960 h 822960"/>
                <a:gd name="connsiteX5" fmla="*/ 0 w 944312"/>
                <a:gd name="connsiteY5" fmla="*/ 0 h 822960"/>
                <a:gd name="connsiteX0" fmla="*/ 0 w 938492"/>
                <a:gd name="connsiteY0" fmla="*/ 0 h 822960"/>
                <a:gd name="connsiteX1" fmla="*/ 411480 w 938492"/>
                <a:gd name="connsiteY1" fmla="*/ 0 h 822960"/>
                <a:gd name="connsiteX2" fmla="*/ 803910 w 938492"/>
                <a:gd name="connsiteY2" fmla="*/ 614680 h 822960"/>
                <a:gd name="connsiteX3" fmla="*/ 814705 w 938492"/>
                <a:gd name="connsiteY3" fmla="*/ 816610 h 822960"/>
                <a:gd name="connsiteX4" fmla="*/ 0 w 938492"/>
                <a:gd name="connsiteY4" fmla="*/ 822960 h 822960"/>
                <a:gd name="connsiteX5" fmla="*/ 0 w 938492"/>
                <a:gd name="connsiteY5" fmla="*/ 0 h 822960"/>
                <a:gd name="connsiteX0" fmla="*/ 0 w 937579"/>
                <a:gd name="connsiteY0" fmla="*/ 0 h 822960"/>
                <a:gd name="connsiteX1" fmla="*/ 411480 w 937579"/>
                <a:gd name="connsiteY1" fmla="*/ 0 h 822960"/>
                <a:gd name="connsiteX2" fmla="*/ 803910 w 937579"/>
                <a:gd name="connsiteY2" fmla="*/ 614680 h 822960"/>
                <a:gd name="connsiteX3" fmla="*/ 814705 w 937579"/>
                <a:gd name="connsiteY3" fmla="*/ 816610 h 822960"/>
                <a:gd name="connsiteX4" fmla="*/ 0 w 937579"/>
                <a:gd name="connsiteY4" fmla="*/ 822960 h 822960"/>
                <a:gd name="connsiteX5" fmla="*/ 0 w 937579"/>
                <a:gd name="connsiteY5" fmla="*/ 0 h 822960"/>
                <a:gd name="connsiteX0" fmla="*/ 0 w 969381"/>
                <a:gd name="connsiteY0" fmla="*/ 0 h 822960"/>
                <a:gd name="connsiteX1" fmla="*/ 411480 w 969381"/>
                <a:gd name="connsiteY1" fmla="*/ 0 h 822960"/>
                <a:gd name="connsiteX2" fmla="*/ 803910 w 969381"/>
                <a:gd name="connsiteY2" fmla="*/ 614680 h 822960"/>
                <a:gd name="connsiteX3" fmla="*/ 814705 w 969381"/>
                <a:gd name="connsiteY3" fmla="*/ 816610 h 822960"/>
                <a:gd name="connsiteX4" fmla="*/ 0 w 969381"/>
                <a:gd name="connsiteY4" fmla="*/ 822960 h 822960"/>
                <a:gd name="connsiteX5" fmla="*/ 0 w 969381"/>
                <a:gd name="connsiteY5" fmla="*/ 0 h 822960"/>
                <a:gd name="connsiteX0" fmla="*/ 0 w 965809"/>
                <a:gd name="connsiteY0" fmla="*/ 0 h 822960"/>
                <a:gd name="connsiteX1" fmla="*/ 411480 w 965809"/>
                <a:gd name="connsiteY1" fmla="*/ 0 h 822960"/>
                <a:gd name="connsiteX2" fmla="*/ 803910 w 965809"/>
                <a:gd name="connsiteY2" fmla="*/ 614680 h 822960"/>
                <a:gd name="connsiteX3" fmla="*/ 821055 w 965809"/>
                <a:gd name="connsiteY3" fmla="*/ 816610 h 822960"/>
                <a:gd name="connsiteX4" fmla="*/ 0 w 965809"/>
                <a:gd name="connsiteY4" fmla="*/ 822960 h 822960"/>
                <a:gd name="connsiteX5" fmla="*/ 0 w 965809"/>
                <a:gd name="connsiteY5" fmla="*/ 0 h 822960"/>
                <a:gd name="connsiteX0" fmla="*/ 0 w 977388"/>
                <a:gd name="connsiteY0" fmla="*/ 0 h 822960"/>
                <a:gd name="connsiteX1" fmla="*/ 411480 w 977388"/>
                <a:gd name="connsiteY1" fmla="*/ 0 h 822960"/>
                <a:gd name="connsiteX2" fmla="*/ 803910 w 977388"/>
                <a:gd name="connsiteY2" fmla="*/ 614680 h 822960"/>
                <a:gd name="connsiteX3" fmla="*/ 821055 w 977388"/>
                <a:gd name="connsiteY3" fmla="*/ 816610 h 822960"/>
                <a:gd name="connsiteX4" fmla="*/ 0 w 977388"/>
                <a:gd name="connsiteY4" fmla="*/ 822960 h 822960"/>
                <a:gd name="connsiteX5" fmla="*/ 0 w 977388"/>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66844"/>
                <a:gd name="connsiteY0" fmla="*/ 0 h 822960"/>
                <a:gd name="connsiteX1" fmla="*/ 386538 w 966844"/>
                <a:gd name="connsiteY1" fmla="*/ 0 h 822960"/>
                <a:gd name="connsiteX2" fmla="*/ 803910 w 966844"/>
                <a:gd name="connsiteY2" fmla="*/ 614680 h 822960"/>
                <a:gd name="connsiteX3" fmla="*/ 821055 w 966844"/>
                <a:gd name="connsiteY3" fmla="*/ 816610 h 822960"/>
                <a:gd name="connsiteX4" fmla="*/ 0 w 966844"/>
                <a:gd name="connsiteY4" fmla="*/ 822960 h 822960"/>
                <a:gd name="connsiteX5" fmla="*/ 0 w 966844"/>
                <a:gd name="connsiteY5" fmla="*/ 0 h 822960"/>
                <a:gd name="connsiteX0" fmla="*/ 0 w 973811"/>
                <a:gd name="connsiteY0" fmla="*/ 0 h 822960"/>
                <a:gd name="connsiteX1" fmla="*/ 386538 w 973811"/>
                <a:gd name="connsiteY1" fmla="*/ 0 h 822960"/>
                <a:gd name="connsiteX2" fmla="*/ 803910 w 973811"/>
                <a:gd name="connsiteY2" fmla="*/ 614680 h 822960"/>
                <a:gd name="connsiteX3" fmla="*/ 821055 w 973811"/>
                <a:gd name="connsiteY3" fmla="*/ 816610 h 822960"/>
                <a:gd name="connsiteX4" fmla="*/ 0 w 973811"/>
                <a:gd name="connsiteY4" fmla="*/ 822960 h 822960"/>
                <a:gd name="connsiteX5" fmla="*/ 0 w 973811"/>
                <a:gd name="connsiteY5" fmla="*/ 0 h 822960"/>
                <a:gd name="connsiteX0" fmla="*/ 0 w 976603"/>
                <a:gd name="connsiteY0" fmla="*/ 0 h 822960"/>
                <a:gd name="connsiteX1" fmla="*/ 386538 w 976603"/>
                <a:gd name="connsiteY1" fmla="*/ 0 h 822960"/>
                <a:gd name="connsiteX2" fmla="*/ 803910 w 976603"/>
                <a:gd name="connsiteY2" fmla="*/ 614680 h 822960"/>
                <a:gd name="connsiteX3" fmla="*/ 821055 w 976603"/>
                <a:gd name="connsiteY3" fmla="*/ 816610 h 822960"/>
                <a:gd name="connsiteX4" fmla="*/ 0 w 976603"/>
                <a:gd name="connsiteY4" fmla="*/ 822960 h 822960"/>
                <a:gd name="connsiteX5" fmla="*/ 0 w 976603"/>
                <a:gd name="connsiteY5" fmla="*/ 0 h 822960"/>
                <a:gd name="connsiteX0" fmla="*/ 0 w 969946"/>
                <a:gd name="connsiteY0" fmla="*/ 0 h 822960"/>
                <a:gd name="connsiteX1" fmla="*/ 386538 w 969946"/>
                <a:gd name="connsiteY1" fmla="*/ 0 h 822960"/>
                <a:gd name="connsiteX2" fmla="*/ 803910 w 969946"/>
                <a:gd name="connsiteY2" fmla="*/ 614680 h 822960"/>
                <a:gd name="connsiteX3" fmla="*/ 825212 w 969946"/>
                <a:gd name="connsiteY3" fmla="*/ 816610 h 822960"/>
                <a:gd name="connsiteX4" fmla="*/ 0 w 969946"/>
                <a:gd name="connsiteY4" fmla="*/ 822960 h 822960"/>
                <a:gd name="connsiteX5" fmla="*/ 0 w 969946"/>
                <a:gd name="connsiteY5" fmla="*/ 0 h 822960"/>
                <a:gd name="connsiteX0" fmla="*/ 0 w 975746"/>
                <a:gd name="connsiteY0" fmla="*/ 0 h 822960"/>
                <a:gd name="connsiteX1" fmla="*/ 386538 w 975746"/>
                <a:gd name="connsiteY1" fmla="*/ 0 h 822960"/>
                <a:gd name="connsiteX2" fmla="*/ 803910 w 975746"/>
                <a:gd name="connsiteY2" fmla="*/ 614680 h 822960"/>
                <a:gd name="connsiteX3" fmla="*/ 825212 w 975746"/>
                <a:gd name="connsiteY3" fmla="*/ 816610 h 822960"/>
                <a:gd name="connsiteX4" fmla="*/ 0 w 975746"/>
                <a:gd name="connsiteY4" fmla="*/ 822960 h 822960"/>
                <a:gd name="connsiteX5" fmla="*/ 0 w 975746"/>
                <a:gd name="connsiteY5" fmla="*/ 0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59860 w 975746"/>
                <a:gd name="connsiteY4" fmla="*/ 119946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75746"/>
                <a:gd name="connsiteY0" fmla="*/ 0 h 822960"/>
                <a:gd name="connsiteX1" fmla="*/ 803910 w 975746"/>
                <a:gd name="connsiteY1" fmla="*/ 614680 h 822960"/>
                <a:gd name="connsiteX2" fmla="*/ 825212 w 975746"/>
                <a:gd name="connsiteY2" fmla="*/ 816610 h 822960"/>
                <a:gd name="connsiteX3" fmla="*/ 0 w 975746"/>
                <a:gd name="connsiteY3" fmla="*/ 822960 h 822960"/>
                <a:gd name="connsiteX4" fmla="*/ 1663 w 975746"/>
                <a:gd name="connsiteY4" fmla="*/ 7497 h 822960"/>
                <a:gd name="connsiteX0" fmla="*/ 386538 w 932530"/>
                <a:gd name="connsiteY0" fmla="*/ 0 h 822960"/>
                <a:gd name="connsiteX1" fmla="*/ 614365 w 932530"/>
                <a:gd name="connsiteY1" fmla="*/ 535550 h 822960"/>
                <a:gd name="connsiteX2" fmla="*/ 825212 w 932530"/>
                <a:gd name="connsiteY2" fmla="*/ 816610 h 822960"/>
                <a:gd name="connsiteX3" fmla="*/ 0 w 932530"/>
                <a:gd name="connsiteY3" fmla="*/ 822960 h 822960"/>
                <a:gd name="connsiteX4" fmla="*/ 1663 w 932530"/>
                <a:gd name="connsiteY4" fmla="*/ 7497 h 822960"/>
                <a:gd name="connsiteX0" fmla="*/ 386538 w 689638"/>
                <a:gd name="connsiteY0" fmla="*/ 0 h 822960"/>
                <a:gd name="connsiteX1" fmla="*/ 614365 w 689638"/>
                <a:gd name="connsiteY1" fmla="*/ 535550 h 822960"/>
                <a:gd name="connsiteX2" fmla="*/ 519025 w 689638"/>
                <a:gd name="connsiteY2" fmla="*/ 820775 h 822960"/>
                <a:gd name="connsiteX3" fmla="*/ 0 w 689638"/>
                <a:gd name="connsiteY3" fmla="*/ 822960 h 822960"/>
                <a:gd name="connsiteX4" fmla="*/ 1663 w 689638"/>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08160"/>
                <a:gd name="connsiteY0" fmla="*/ 0 h 822960"/>
                <a:gd name="connsiteX1" fmla="*/ 614365 w 708160"/>
                <a:gd name="connsiteY1" fmla="*/ 535550 h 822960"/>
                <a:gd name="connsiteX2" fmla="*/ 519025 w 708160"/>
                <a:gd name="connsiteY2" fmla="*/ 820775 h 822960"/>
                <a:gd name="connsiteX3" fmla="*/ 0 w 708160"/>
                <a:gd name="connsiteY3" fmla="*/ 822960 h 822960"/>
                <a:gd name="connsiteX4" fmla="*/ 1663 w 708160"/>
                <a:gd name="connsiteY4" fmla="*/ 7497 h 822960"/>
                <a:gd name="connsiteX0" fmla="*/ 386538 w 745430"/>
                <a:gd name="connsiteY0" fmla="*/ 0 h 822960"/>
                <a:gd name="connsiteX1" fmla="*/ 614365 w 745430"/>
                <a:gd name="connsiteY1" fmla="*/ 535550 h 822960"/>
                <a:gd name="connsiteX2" fmla="*/ 519025 w 745430"/>
                <a:gd name="connsiteY2" fmla="*/ 820775 h 822960"/>
                <a:gd name="connsiteX3" fmla="*/ 0 w 745430"/>
                <a:gd name="connsiteY3" fmla="*/ 822960 h 822960"/>
                <a:gd name="connsiteX4" fmla="*/ 1663 w 745430"/>
                <a:gd name="connsiteY4" fmla="*/ 7497 h 822960"/>
                <a:gd name="connsiteX0" fmla="*/ 346963 w 691795"/>
                <a:gd name="connsiteY0" fmla="*/ 0 h 968727"/>
                <a:gd name="connsiteX1" fmla="*/ 614365 w 691795"/>
                <a:gd name="connsiteY1" fmla="*/ 681317 h 968727"/>
                <a:gd name="connsiteX2" fmla="*/ 519025 w 691795"/>
                <a:gd name="connsiteY2" fmla="*/ 966542 h 968727"/>
                <a:gd name="connsiteX3" fmla="*/ 0 w 691795"/>
                <a:gd name="connsiteY3" fmla="*/ 968727 h 968727"/>
                <a:gd name="connsiteX4" fmla="*/ 1663 w 691795"/>
                <a:gd name="connsiteY4" fmla="*/ 153264 h 968727"/>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91795"/>
                <a:gd name="connsiteY0" fmla="*/ 9163 h 977890"/>
                <a:gd name="connsiteX1" fmla="*/ 614365 w 691795"/>
                <a:gd name="connsiteY1" fmla="*/ 690480 h 977890"/>
                <a:gd name="connsiteX2" fmla="*/ 519025 w 691795"/>
                <a:gd name="connsiteY2" fmla="*/ 975705 h 977890"/>
                <a:gd name="connsiteX3" fmla="*/ 0 w 691795"/>
                <a:gd name="connsiteY3" fmla="*/ 977890 h 977890"/>
                <a:gd name="connsiteX4" fmla="*/ 1663 w 691795"/>
                <a:gd name="connsiteY4" fmla="*/ 0 h 977890"/>
                <a:gd name="connsiteX0" fmla="*/ 346963 w 673753"/>
                <a:gd name="connsiteY0" fmla="*/ 9163 h 977890"/>
                <a:gd name="connsiteX1" fmla="*/ 566458 w 673753"/>
                <a:gd name="connsiteY1" fmla="*/ 732127 h 977890"/>
                <a:gd name="connsiteX2" fmla="*/ 519025 w 673753"/>
                <a:gd name="connsiteY2" fmla="*/ 975705 h 977890"/>
                <a:gd name="connsiteX3" fmla="*/ 0 w 673753"/>
                <a:gd name="connsiteY3" fmla="*/ 977890 h 977890"/>
                <a:gd name="connsiteX4" fmla="*/ 1663 w 673753"/>
                <a:gd name="connsiteY4" fmla="*/ 0 h 977890"/>
                <a:gd name="connsiteX0" fmla="*/ 346963 w 680947"/>
                <a:gd name="connsiteY0" fmla="*/ 9163 h 977890"/>
                <a:gd name="connsiteX1" fmla="*/ 566458 w 680947"/>
                <a:gd name="connsiteY1" fmla="*/ 732127 h 977890"/>
                <a:gd name="connsiteX2" fmla="*/ 519025 w 680947"/>
                <a:gd name="connsiteY2" fmla="*/ 975705 h 977890"/>
                <a:gd name="connsiteX3" fmla="*/ 0 w 680947"/>
                <a:gd name="connsiteY3" fmla="*/ 977890 h 977890"/>
                <a:gd name="connsiteX4" fmla="*/ 1663 w 680947"/>
                <a:gd name="connsiteY4" fmla="*/ 0 h 977890"/>
                <a:gd name="connsiteX0" fmla="*/ 346963 w 730933"/>
                <a:gd name="connsiteY0" fmla="*/ 9163 h 977890"/>
                <a:gd name="connsiteX1" fmla="*/ 566458 w 730933"/>
                <a:gd name="connsiteY1" fmla="*/ 732127 h 977890"/>
                <a:gd name="connsiteX2" fmla="*/ 519025 w 730933"/>
                <a:gd name="connsiteY2" fmla="*/ 975705 h 977890"/>
                <a:gd name="connsiteX3" fmla="*/ 0 w 730933"/>
                <a:gd name="connsiteY3" fmla="*/ 977890 h 977890"/>
                <a:gd name="connsiteX4" fmla="*/ 1663 w 730933"/>
                <a:gd name="connsiteY4" fmla="*/ 0 h 977890"/>
                <a:gd name="connsiteX0" fmla="*/ 346963 w 813803"/>
                <a:gd name="connsiteY0" fmla="*/ 9163 h 977890"/>
                <a:gd name="connsiteX1" fmla="*/ 566458 w 813803"/>
                <a:gd name="connsiteY1" fmla="*/ 732127 h 977890"/>
                <a:gd name="connsiteX2" fmla="*/ 519025 w 813803"/>
                <a:gd name="connsiteY2" fmla="*/ 975705 h 977890"/>
                <a:gd name="connsiteX3" fmla="*/ 0 w 813803"/>
                <a:gd name="connsiteY3" fmla="*/ 977890 h 977890"/>
                <a:gd name="connsiteX4" fmla="*/ 1663 w 813803"/>
                <a:gd name="connsiteY4" fmla="*/ 0 h 977890"/>
                <a:gd name="connsiteX0" fmla="*/ 346963 w 815467"/>
                <a:gd name="connsiteY0" fmla="*/ 9163 h 977890"/>
                <a:gd name="connsiteX1" fmla="*/ 570624 w 815467"/>
                <a:gd name="connsiteY1" fmla="*/ 757116 h 977890"/>
                <a:gd name="connsiteX2" fmla="*/ 519025 w 815467"/>
                <a:gd name="connsiteY2" fmla="*/ 975705 h 977890"/>
                <a:gd name="connsiteX3" fmla="*/ 0 w 815467"/>
                <a:gd name="connsiteY3" fmla="*/ 977890 h 977890"/>
                <a:gd name="connsiteX4" fmla="*/ 1663 w 815467"/>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6963 w 846834"/>
                <a:gd name="connsiteY0" fmla="*/ 9163 h 977890"/>
                <a:gd name="connsiteX1" fmla="*/ 570624 w 846834"/>
                <a:gd name="connsiteY1" fmla="*/ 757116 h 977890"/>
                <a:gd name="connsiteX2" fmla="*/ 519025 w 846834"/>
                <a:gd name="connsiteY2" fmla="*/ 975705 h 977890"/>
                <a:gd name="connsiteX3" fmla="*/ 0 w 846834"/>
                <a:gd name="connsiteY3" fmla="*/ 977890 h 977890"/>
                <a:gd name="connsiteX4" fmla="*/ 1663 w 846834"/>
                <a:gd name="connsiteY4" fmla="*/ 0 h 977890"/>
                <a:gd name="connsiteX0" fmla="*/ 349046 w 765461"/>
                <a:gd name="connsiteY0" fmla="*/ 13327 h 977890"/>
                <a:gd name="connsiteX1" fmla="*/ 570624 w 765461"/>
                <a:gd name="connsiteY1" fmla="*/ 757116 h 977890"/>
                <a:gd name="connsiteX2" fmla="*/ 519025 w 765461"/>
                <a:gd name="connsiteY2" fmla="*/ 975705 h 977890"/>
                <a:gd name="connsiteX3" fmla="*/ 0 w 765461"/>
                <a:gd name="connsiteY3" fmla="*/ 977890 h 977890"/>
                <a:gd name="connsiteX4" fmla="*/ 1663 w 765461"/>
                <a:gd name="connsiteY4" fmla="*/ 0 h 977890"/>
                <a:gd name="connsiteX0" fmla="*/ 349046 w 781069"/>
                <a:gd name="connsiteY0" fmla="*/ 13327 h 977890"/>
                <a:gd name="connsiteX1" fmla="*/ 570624 w 781069"/>
                <a:gd name="connsiteY1" fmla="*/ 757116 h 977890"/>
                <a:gd name="connsiteX2" fmla="*/ 519025 w 781069"/>
                <a:gd name="connsiteY2" fmla="*/ 975705 h 977890"/>
                <a:gd name="connsiteX3" fmla="*/ 0 w 781069"/>
                <a:gd name="connsiteY3" fmla="*/ 977890 h 977890"/>
                <a:gd name="connsiteX4" fmla="*/ 1663 w 781069"/>
                <a:gd name="connsiteY4" fmla="*/ 0 h 977890"/>
                <a:gd name="connsiteX0" fmla="*/ 2107021 w 2107021"/>
                <a:gd name="connsiteY0" fmla="*/ 0 h 2555057"/>
                <a:gd name="connsiteX1" fmla="*/ 570624 w 2107021"/>
                <a:gd name="connsiteY1" fmla="*/ 2293086 h 2555057"/>
                <a:gd name="connsiteX2" fmla="*/ 519025 w 2107021"/>
                <a:gd name="connsiteY2" fmla="*/ 2511675 h 2555057"/>
                <a:gd name="connsiteX3" fmla="*/ 0 w 2107021"/>
                <a:gd name="connsiteY3" fmla="*/ 2513860 h 2555057"/>
                <a:gd name="connsiteX4" fmla="*/ 1663 w 2107021"/>
                <a:gd name="connsiteY4" fmla="*/ 1535970 h 2555057"/>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570624 w 2107021"/>
                <a:gd name="connsiteY1" fmla="*/ 2293086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4" fmla="*/ 1663 w 2107021"/>
                <a:gd name="connsiteY4" fmla="*/ 1535970 h 2513860"/>
                <a:gd name="connsiteX0" fmla="*/ 2107021 w 2107021"/>
                <a:gd name="connsiteY0" fmla="*/ 0 h 2513860"/>
                <a:gd name="connsiteX1" fmla="*/ 1403787 w 2107021"/>
                <a:gd name="connsiteY1" fmla="*/ 960357 h 2513860"/>
                <a:gd name="connsiteX2" fmla="*/ 952270 w 2107021"/>
                <a:gd name="connsiteY2" fmla="*/ 1395514 h 2513860"/>
                <a:gd name="connsiteX3" fmla="*/ 0 w 2107021"/>
                <a:gd name="connsiteY3" fmla="*/ 2513860 h 2513860"/>
                <a:gd name="connsiteX0" fmla="*/ 1154751 w 1154751"/>
                <a:gd name="connsiteY0" fmla="*/ 0 h 1395514"/>
                <a:gd name="connsiteX1" fmla="*/ 451517 w 1154751"/>
                <a:gd name="connsiteY1" fmla="*/ 960357 h 1395514"/>
                <a:gd name="connsiteX2" fmla="*/ 0 w 1154751"/>
                <a:gd name="connsiteY2" fmla="*/ 1395514 h 1395514"/>
                <a:gd name="connsiteX0" fmla="*/ 2187874 w 2187874"/>
                <a:gd name="connsiteY0" fmla="*/ 0 h 2295106"/>
                <a:gd name="connsiteX1" fmla="*/ 1484640 w 2187874"/>
                <a:gd name="connsiteY1" fmla="*/ 960357 h 2295106"/>
                <a:gd name="connsiteX2" fmla="*/ 0 w 2187874"/>
                <a:gd name="connsiteY2" fmla="*/ 2295106 h 2295106"/>
                <a:gd name="connsiteX0" fmla="*/ 2187874 w 2187874"/>
                <a:gd name="connsiteY0" fmla="*/ 0 h 2295465"/>
                <a:gd name="connsiteX1" fmla="*/ 1484640 w 2187874"/>
                <a:gd name="connsiteY1" fmla="*/ 960357 h 2295465"/>
                <a:gd name="connsiteX2" fmla="*/ 0 w 2187874"/>
                <a:gd name="connsiteY2" fmla="*/ 2295106 h 2295465"/>
                <a:gd name="connsiteX0" fmla="*/ 2187874 w 2187982"/>
                <a:gd name="connsiteY0" fmla="*/ 0 h 2295466"/>
                <a:gd name="connsiteX1" fmla="*/ 1484640 w 2187982"/>
                <a:gd name="connsiteY1" fmla="*/ 960357 h 2295466"/>
                <a:gd name="connsiteX2" fmla="*/ 0 w 2187982"/>
                <a:gd name="connsiteY2" fmla="*/ 2295106 h 2295466"/>
                <a:gd name="connsiteX0" fmla="*/ 2187874 w 2187952"/>
                <a:gd name="connsiteY0" fmla="*/ 0 h 2295943"/>
                <a:gd name="connsiteX1" fmla="*/ 1351334 w 2187952"/>
                <a:gd name="connsiteY1" fmla="*/ 1526766 h 2295943"/>
                <a:gd name="connsiteX2" fmla="*/ 0 w 2187952"/>
                <a:gd name="connsiteY2" fmla="*/ 2295106 h 2295943"/>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187874 w 2187874"/>
                <a:gd name="connsiteY0" fmla="*/ 0 h 2295106"/>
                <a:gd name="connsiteX1" fmla="*/ 0 w 2187874"/>
                <a:gd name="connsiteY1" fmla="*/ 2295106 h 2295106"/>
                <a:gd name="connsiteX0" fmla="*/ 2281605 w 2281605"/>
                <a:gd name="connsiteY0" fmla="*/ 0 h 2157668"/>
                <a:gd name="connsiteX1" fmla="*/ 0 w 2281605"/>
                <a:gd name="connsiteY1" fmla="*/ 2157668 h 2157668"/>
                <a:gd name="connsiteX0" fmla="*/ 2286225 w 2286225"/>
                <a:gd name="connsiteY0" fmla="*/ 0 h 369997"/>
                <a:gd name="connsiteX1" fmla="*/ 0 w 2286225"/>
                <a:gd name="connsiteY1" fmla="*/ 315 h 369997"/>
                <a:gd name="connsiteX0" fmla="*/ 2286225 w 2286225"/>
                <a:gd name="connsiteY0" fmla="*/ 0 h 3535"/>
                <a:gd name="connsiteX1" fmla="*/ 0 w 2286225"/>
                <a:gd name="connsiteY1" fmla="*/ 315 h 3535"/>
                <a:gd name="connsiteX0" fmla="*/ 10000 w 10000"/>
                <a:gd name="connsiteY0" fmla="*/ 4965 h 10824"/>
                <a:gd name="connsiteX1" fmla="*/ 0 w 10000"/>
                <a:gd name="connsiteY1" fmla="*/ 5856 h 10824"/>
                <a:gd name="connsiteX0" fmla="*/ 10439 w 10439"/>
                <a:gd name="connsiteY0" fmla="*/ 45652 h 51511"/>
                <a:gd name="connsiteX1" fmla="*/ 439 w 10439"/>
                <a:gd name="connsiteY1" fmla="*/ 46543 h 51511"/>
                <a:gd name="connsiteX2" fmla="*/ 1810 w 10439"/>
                <a:gd name="connsiteY2" fmla="*/ 0 h 51511"/>
                <a:gd name="connsiteX0" fmla="*/ 10506 w 10506"/>
                <a:gd name="connsiteY0" fmla="*/ 45652 h 852596"/>
                <a:gd name="connsiteX1" fmla="*/ 506 w 10506"/>
                <a:gd name="connsiteY1" fmla="*/ 46543 h 852596"/>
                <a:gd name="connsiteX2" fmla="*/ 1877 w 10506"/>
                <a:gd name="connsiteY2" fmla="*/ 0 h 852596"/>
                <a:gd name="connsiteX0" fmla="*/ 10657 w 10657"/>
                <a:gd name="connsiteY0" fmla="*/ 4969 h 1599840"/>
                <a:gd name="connsiteX1" fmla="*/ 657 w 10657"/>
                <a:gd name="connsiteY1" fmla="*/ 5860 h 1599840"/>
                <a:gd name="connsiteX2" fmla="*/ 1280 w 10657"/>
                <a:gd name="connsiteY2" fmla="*/ 948943 h 1599840"/>
                <a:gd name="connsiteX0" fmla="*/ 10657 w 10657"/>
                <a:gd name="connsiteY0" fmla="*/ 77119 h 1671990"/>
                <a:gd name="connsiteX1" fmla="*/ 2210 w 10657"/>
                <a:gd name="connsiteY1" fmla="*/ 55025 h 1671990"/>
                <a:gd name="connsiteX2" fmla="*/ 657 w 10657"/>
                <a:gd name="connsiteY2" fmla="*/ 78010 h 1671990"/>
                <a:gd name="connsiteX3" fmla="*/ 1280 w 10657"/>
                <a:gd name="connsiteY3" fmla="*/ 1021093 h 1671990"/>
                <a:gd name="connsiteX0" fmla="*/ 10657 w 10657"/>
                <a:gd name="connsiteY0" fmla="*/ 776095 h 2370966"/>
                <a:gd name="connsiteX1" fmla="*/ 2493 w 10657"/>
                <a:gd name="connsiteY1" fmla="*/ 0 h 2370966"/>
                <a:gd name="connsiteX2" fmla="*/ 657 w 10657"/>
                <a:gd name="connsiteY2" fmla="*/ 776986 h 2370966"/>
                <a:gd name="connsiteX3" fmla="*/ 1280 w 10657"/>
                <a:gd name="connsiteY3" fmla="*/ 1720069 h 2370966"/>
                <a:gd name="connsiteX0" fmla="*/ 10657 w 10657"/>
                <a:gd name="connsiteY0" fmla="*/ 806771 h 2401642"/>
                <a:gd name="connsiteX1" fmla="*/ 4837 w 10657"/>
                <a:gd name="connsiteY1" fmla="*/ 219180 h 2401642"/>
                <a:gd name="connsiteX2" fmla="*/ 2493 w 10657"/>
                <a:gd name="connsiteY2" fmla="*/ 30676 h 2401642"/>
                <a:gd name="connsiteX3" fmla="*/ 657 w 10657"/>
                <a:gd name="connsiteY3" fmla="*/ 807662 h 2401642"/>
                <a:gd name="connsiteX4" fmla="*/ 1280 w 10657"/>
                <a:gd name="connsiteY4" fmla="*/ 1750745 h 2401642"/>
                <a:gd name="connsiteX0" fmla="*/ 10657 w 10657"/>
                <a:gd name="connsiteY0" fmla="*/ 784949 h 2379820"/>
                <a:gd name="connsiteX1" fmla="*/ 4413 w 10657"/>
                <a:gd name="connsiteY1" fmla="*/ 786421 h 2379820"/>
                <a:gd name="connsiteX2" fmla="*/ 2493 w 10657"/>
                <a:gd name="connsiteY2" fmla="*/ 8854 h 2379820"/>
                <a:gd name="connsiteX3" fmla="*/ 657 w 10657"/>
                <a:gd name="connsiteY3" fmla="*/ 785840 h 2379820"/>
                <a:gd name="connsiteX4" fmla="*/ 1280 w 10657"/>
                <a:gd name="connsiteY4" fmla="*/ 1728923 h 2379820"/>
                <a:gd name="connsiteX0" fmla="*/ 10657 w 10657"/>
                <a:gd name="connsiteY0" fmla="*/ 785034 h 2379905"/>
                <a:gd name="connsiteX1" fmla="*/ 6252 w 10657"/>
                <a:gd name="connsiteY1" fmla="*/ 833631 h 2379905"/>
                <a:gd name="connsiteX2" fmla="*/ 4413 w 10657"/>
                <a:gd name="connsiteY2" fmla="*/ 786506 h 2379905"/>
                <a:gd name="connsiteX3" fmla="*/ 2493 w 10657"/>
                <a:gd name="connsiteY3" fmla="*/ 8939 h 2379905"/>
                <a:gd name="connsiteX4" fmla="*/ 657 w 10657"/>
                <a:gd name="connsiteY4" fmla="*/ 785925 h 2379905"/>
                <a:gd name="connsiteX5" fmla="*/ 1280 w 10657"/>
                <a:gd name="connsiteY5" fmla="*/ 1729008 h 2379905"/>
                <a:gd name="connsiteX0" fmla="*/ 10657 w 10657"/>
                <a:gd name="connsiteY0" fmla="*/ 785038 h 2379909"/>
                <a:gd name="connsiteX1" fmla="*/ 7788 w 10657"/>
                <a:gd name="connsiteY1" fmla="*/ 810073 h 2379909"/>
                <a:gd name="connsiteX2" fmla="*/ 6252 w 10657"/>
                <a:gd name="connsiteY2" fmla="*/ 833635 h 2379909"/>
                <a:gd name="connsiteX3" fmla="*/ 4413 w 10657"/>
                <a:gd name="connsiteY3" fmla="*/ 786510 h 2379909"/>
                <a:gd name="connsiteX4" fmla="*/ 2493 w 10657"/>
                <a:gd name="connsiteY4" fmla="*/ 8943 h 2379909"/>
                <a:gd name="connsiteX5" fmla="*/ 657 w 10657"/>
                <a:gd name="connsiteY5" fmla="*/ 785929 h 2379909"/>
                <a:gd name="connsiteX6" fmla="*/ 1280 w 10657"/>
                <a:gd name="connsiteY6" fmla="*/ 1729012 h 2379909"/>
                <a:gd name="connsiteX0" fmla="*/ 10657 w 10657"/>
                <a:gd name="connsiteY0" fmla="*/ 785038 h 2379909"/>
                <a:gd name="connsiteX1" fmla="*/ 8980 w 10657"/>
                <a:gd name="connsiteY1" fmla="*/ 786514 h 2379909"/>
                <a:gd name="connsiteX2" fmla="*/ 7788 w 10657"/>
                <a:gd name="connsiteY2" fmla="*/ 810073 h 2379909"/>
                <a:gd name="connsiteX3" fmla="*/ 6252 w 10657"/>
                <a:gd name="connsiteY3" fmla="*/ 833635 h 2379909"/>
                <a:gd name="connsiteX4" fmla="*/ 4413 w 10657"/>
                <a:gd name="connsiteY4" fmla="*/ 786510 h 2379909"/>
                <a:gd name="connsiteX5" fmla="*/ 2493 w 10657"/>
                <a:gd name="connsiteY5" fmla="*/ 8943 h 2379909"/>
                <a:gd name="connsiteX6" fmla="*/ 657 w 10657"/>
                <a:gd name="connsiteY6" fmla="*/ 785929 h 2379909"/>
                <a:gd name="connsiteX7" fmla="*/ 1280 w 10657"/>
                <a:gd name="connsiteY7" fmla="*/ 1729012 h 2379909"/>
                <a:gd name="connsiteX0" fmla="*/ 15988 w 15988"/>
                <a:gd name="connsiteY0" fmla="*/ 8975855 h 9052345"/>
                <a:gd name="connsiteX1" fmla="*/ 14311 w 15988"/>
                <a:gd name="connsiteY1" fmla="*/ 8977331 h 9052345"/>
                <a:gd name="connsiteX2" fmla="*/ 13119 w 15988"/>
                <a:gd name="connsiteY2" fmla="*/ 9000890 h 9052345"/>
                <a:gd name="connsiteX3" fmla="*/ 11583 w 15988"/>
                <a:gd name="connsiteY3" fmla="*/ 9024452 h 9052345"/>
                <a:gd name="connsiteX4" fmla="*/ 9744 w 15988"/>
                <a:gd name="connsiteY4" fmla="*/ 8977327 h 9052345"/>
                <a:gd name="connsiteX5" fmla="*/ 7824 w 15988"/>
                <a:gd name="connsiteY5" fmla="*/ 8199760 h 9052345"/>
                <a:gd name="connsiteX6" fmla="*/ 5988 w 15988"/>
                <a:gd name="connsiteY6" fmla="*/ 8976746 h 9052345"/>
                <a:gd name="connsiteX7" fmla="*/ 84 w 15988"/>
                <a:gd name="connsiteY7" fmla="*/ 0 h 9052345"/>
                <a:gd name="connsiteX0" fmla="*/ 16315 w 16315"/>
                <a:gd name="connsiteY0" fmla="*/ 8975855 h 9052345"/>
                <a:gd name="connsiteX1" fmla="*/ 14638 w 16315"/>
                <a:gd name="connsiteY1" fmla="*/ 8977331 h 9052345"/>
                <a:gd name="connsiteX2" fmla="*/ 13446 w 16315"/>
                <a:gd name="connsiteY2" fmla="*/ 9000890 h 9052345"/>
                <a:gd name="connsiteX3" fmla="*/ 11910 w 16315"/>
                <a:gd name="connsiteY3" fmla="*/ 9024452 h 9052345"/>
                <a:gd name="connsiteX4" fmla="*/ 10071 w 16315"/>
                <a:gd name="connsiteY4" fmla="*/ 8977327 h 9052345"/>
                <a:gd name="connsiteX5" fmla="*/ 8151 w 16315"/>
                <a:gd name="connsiteY5" fmla="*/ 8199760 h 9052345"/>
                <a:gd name="connsiteX6" fmla="*/ 1445 w 16315"/>
                <a:gd name="connsiteY6" fmla="*/ 22980 h 9052345"/>
                <a:gd name="connsiteX7" fmla="*/ 411 w 16315"/>
                <a:gd name="connsiteY7" fmla="*/ 0 h 9052345"/>
                <a:gd name="connsiteX0" fmla="*/ 16315 w 16315"/>
                <a:gd name="connsiteY0" fmla="*/ 9542113 h 9618603"/>
                <a:gd name="connsiteX1" fmla="*/ 14638 w 16315"/>
                <a:gd name="connsiteY1" fmla="*/ 9543589 h 9618603"/>
                <a:gd name="connsiteX2" fmla="*/ 13446 w 16315"/>
                <a:gd name="connsiteY2" fmla="*/ 9567148 h 9618603"/>
                <a:gd name="connsiteX3" fmla="*/ 11910 w 16315"/>
                <a:gd name="connsiteY3" fmla="*/ 9590710 h 9618603"/>
                <a:gd name="connsiteX4" fmla="*/ 10071 w 16315"/>
                <a:gd name="connsiteY4" fmla="*/ 9543585 h 9618603"/>
                <a:gd name="connsiteX5" fmla="*/ 2533 w 16315"/>
                <a:gd name="connsiteY5" fmla="*/ 753 h 9618603"/>
                <a:gd name="connsiteX6" fmla="*/ 1445 w 16315"/>
                <a:gd name="connsiteY6" fmla="*/ 589238 h 9618603"/>
                <a:gd name="connsiteX7" fmla="*/ 411 w 16315"/>
                <a:gd name="connsiteY7" fmla="*/ 566258 h 9618603"/>
                <a:gd name="connsiteX0" fmla="*/ 16315 w 16315"/>
                <a:gd name="connsiteY0" fmla="*/ 9547011 h 9596120"/>
                <a:gd name="connsiteX1" fmla="*/ 14638 w 16315"/>
                <a:gd name="connsiteY1" fmla="*/ 9548487 h 9596120"/>
                <a:gd name="connsiteX2" fmla="*/ 13446 w 16315"/>
                <a:gd name="connsiteY2" fmla="*/ 9572046 h 9596120"/>
                <a:gd name="connsiteX3" fmla="*/ 11910 w 16315"/>
                <a:gd name="connsiteY3" fmla="*/ 9595608 h 9596120"/>
                <a:gd name="connsiteX4" fmla="*/ 3645 w 16315"/>
                <a:gd name="connsiteY4" fmla="*/ 1254470 h 9596120"/>
                <a:gd name="connsiteX5" fmla="*/ 2533 w 16315"/>
                <a:gd name="connsiteY5" fmla="*/ 5651 h 9596120"/>
                <a:gd name="connsiteX6" fmla="*/ 1445 w 16315"/>
                <a:gd name="connsiteY6" fmla="*/ 594136 h 9596120"/>
                <a:gd name="connsiteX7" fmla="*/ 411 w 16315"/>
                <a:gd name="connsiteY7" fmla="*/ 571156 h 9596120"/>
                <a:gd name="connsiteX0" fmla="*/ 16315 w 16315"/>
                <a:gd name="connsiteY0" fmla="*/ 9564926 h 9589964"/>
                <a:gd name="connsiteX1" fmla="*/ 14638 w 16315"/>
                <a:gd name="connsiteY1" fmla="*/ 9566402 h 9589964"/>
                <a:gd name="connsiteX2" fmla="*/ 13446 w 16315"/>
                <a:gd name="connsiteY2" fmla="*/ 9589961 h 9589964"/>
                <a:gd name="connsiteX3" fmla="*/ 4757 w 16315"/>
                <a:gd name="connsiteY3" fmla="*/ 7 h 9589964"/>
                <a:gd name="connsiteX4" fmla="*/ 3645 w 16315"/>
                <a:gd name="connsiteY4" fmla="*/ 1272385 h 9589964"/>
                <a:gd name="connsiteX5" fmla="*/ 2533 w 16315"/>
                <a:gd name="connsiteY5" fmla="*/ 23566 h 9589964"/>
                <a:gd name="connsiteX6" fmla="*/ 1445 w 16315"/>
                <a:gd name="connsiteY6" fmla="*/ 612051 h 9589964"/>
                <a:gd name="connsiteX7" fmla="*/ 411 w 16315"/>
                <a:gd name="connsiteY7" fmla="*/ 589071 h 9589964"/>
                <a:gd name="connsiteX0" fmla="*/ 16315 w 16315"/>
                <a:gd name="connsiteY0" fmla="*/ 9564926 h 9566401"/>
                <a:gd name="connsiteX1" fmla="*/ 14638 w 16315"/>
                <a:gd name="connsiteY1" fmla="*/ 9566402 h 9566401"/>
                <a:gd name="connsiteX2" fmla="*/ 5767 w 16315"/>
                <a:gd name="connsiteY2" fmla="*/ 1225259 h 9566401"/>
                <a:gd name="connsiteX3" fmla="*/ 4757 w 16315"/>
                <a:gd name="connsiteY3" fmla="*/ 7 h 9566401"/>
                <a:gd name="connsiteX4" fmla="*/ 3645 w 16315"/>
                <a:gd name="connsiteY4" fmla="*/ 1272385 h 9566401"/>
                <a:gd name="connsiteX5" fmla="*/ 2533 w 16315"/>
                <a:gd name="connsiteY5" fmla="*/ 23566 h 9566401"/>
                <a:gd name="connsiteX6" fmla="*/ 1445 w 16315"/>
                <a:gd name="connsiteY6" fmla="*/ 612051 h 9566401"/>
                <a:gd name="connsiteX7" fmla="*/ 411 w 16315"/>
                <a:gd name="connsiteY7" fmla="*/ 589071 h 9566401"/>
                <a:gd name="connsiteX0" fmla="*/ 16315 w 16315"/>
                <a:gd name="connsiteY0" fmla="*/ 9564926 h 9564924"/>
                <a:gd name="connsiteX1" fmla="*/ 6858 w 16315"/>
                <a:gd name="connsiteY1" fmla="*/ 11 h 9564924"/>
                <a:gd name="connsiteX2" fmla="*/ 5767 w 16315"/>
                <a:gd name="connsiteY2" fmla="*/ 1225259 h 9564924"/>
                <a:gd name="connsiteX3" fmla="*/ 4757 w 16315"/>
                <a:gd name="connsiteY3" fmla="*/ 7 h 9564924"/>
                <a:gd name="connsiteX4" fmla="*/ 3645 w 16315"/>
                <a:gd name="connsiteY4" fmla="*/ 1272385 h 9564924"/>
                <a:gd name="connsiteX5" fmla="*/ 2533 w 16315"/>
                <a:gd name="connsiteY5" fmla="*/ 23566 h 9564924"/>
                <a:gd name="connsiteX6" fmla="*/ 1445 w 16315"/>
                <a:gd name="connsiteY6" fmla="*/ 612051 h 9564924"/>
                <a:gd name="connsiteX7" fmla="*/ 411 w 16315"/>
                <a:gd name="connsiteY7" fmla="*/ 589071 h 9564924"/>
                <a:gd name="connsiteX0" fmla="*/ 7909 w 7909"/>
                <a:gd name="connsiteY0" fmla="*/ 1247352 h 1435448"/>
                <a:gd name="connsiteX1" fmla="*/ 6858 w 7909"/>
                <a:gd name="connsiteY1" fmla="*/ 11 h 1435448"/>
                <a:gd name="connsiteX2" fmla="*/ 5767 w 7909"/>
                <a:gd name="connsiteY2" fmla="*/ 1225259 h 1435448"/>
                <a:gd name="connsiteX3" fmla="*/ 4757 w 7909"/>
                <a:gd name="connsiteY3" fmla="*/ 7 h 1435448"/>
                <a:gd name="connsiteX4" fmla="*/ 3645 w 7909"/>
                <a:gd name="connsiteY4" fmla="*/ 1272385 h 1435448"/>
                <a:gd name="connsiteX5" fmla="*/ 2533 w 7909"/>
                <a:gd name="connsiteY5" fmla="*/ 23566 h 1435448"/>
                <a:gd name="connsiteX6" fmla="*/ 1445 w 7909"/>
                <a:gd name="connsiteY6" fmla="*/ 612051 h 1435448"/>
                <a:gd name="connsiteX7" fmla="*/ 411 w 7909"/>
                <a:gd name="connsiteY7" fmla="*/ 589071 h 1435448"/>
                <a:gd name="connsiteX0" fmla="*/ 9480 w 9480"/>
                <a:gd name="connsiteY0" fmla="*/ 8690 h 8929"/>
                <a:gd name="connsiteX1" fmla="*/ 8151 w 9480"/>
                <a:gd name="connsiteY1" fmla="*/ 0 h 8929"/>
                <a:gd name="connsiteX2" fmla="*/ 6772 w 9480"/>
                <a:gd name="connsiteY2" fmla="*/ 8536 h 8929"/>
                <a:gd name="connsiteX3" fmla="*/ 5495 w 9480"/>
                <a:gd name="connsiteY3" fmla="*/ 0 h 8929"/>
                <a:gd name="connsiteX4" fmla="*/ 4089 w 9480"/>
                <a:gd name="connsiteY4" fmla="*/ 8864 h 8929"/>
                <a:gd name="connsiteX5" fmla="*/ 2683 w 9480"/>
                <a:gd name="connsiteY5" fmla="*/ 164 h 8929"/>
                <a:gd name="connsiteX6" fmla="*/ 1307 w 9480"/>
                <a:gd name="connsiteY6" fmla="*/ 4264 h 8929"/>
                <a:gd name="connsiteX7" fmla="*/ 0 w 9480"/>
                <a:gd name="connsiteY7" fmla="*/ 4104 h 8929"/>
                <a:gd name="connsiteX0" fmla="*/ 9973 w 9973"/>
                <a:gd name="connsiteY0" fmla="*/ 9732 h 10000"/>
                <a:gd name="connsiteX1" fmla="*/ 8571 w 9973"/>
                <a:gd name="connsiteY1" fmla="*/ 0 h 10000"/>
                <a:gd name="connsiteX2" fmla="*/ 7116 w 9973"/>
                <a:gd name="connsiteY2" fmla="*/ 9560 h 10000"/>
                <a:gd name="connsiteX3" fmla="*/ 5769 w 9973"/>
                <a:gd name="connsiteY3" fmla="*/ 0 h 10000"/>
                <a:gd name="connsiteX4" fmla="*/ 4286 w 9973"/>
                <a:gd name="connsiteY4" fmla="*/ 9927 h 10000"/>
                <a:gd name="connsiteX5" fmla="*/ 2803 w 9973"/>
                <a:gd name="connsiteY5" fmla="*/ 184 h 10000"/>
                <a:gd name="connsiteX6" fmla="*/ 1352 w 9973"/>
                <a:gd name="connsiteY6" fmla="*/ 4775 h 10000"/>
                <a:gd name="connsiteX7" fmla="*/ 0 w 9973"/>
                <a:gd name="connsiteY7" fmla="*/ 5148 h 10000"/>
                <a:gd name="connsiteX0" fmla="*/ 10000 w 10000"/>
                <a:gd name="connsiteY0" fmla="*/ 9732 h 10000"/>
                <a:gd name="connsiteX1" fmla="*/ 8594 w 10000"/>
                <a:gd name="connsiteY1" fmla="*/ 0 h 10000"/>
                <a:gd name="connsiteX2" fmla="*/ 7135 w 10000"/>
                <a:gd name="connsiteY2" fmla="*/ 9560 h 10000"/>
                <a:gd name="connsiteX3" fmla="*/ 5785 w 10000"/>
                <a:gd name="connsiteY3" fmla="*/ 0 h 10000"/>
                <a:gd name="connsiteX4" fmla="*/ 4298 w 10000"/>
                <a:gd name="connsiteY4" fmla="*/ 9927 h 10000"/>
                <a:gd name="connsiteX5" fmla="*/ 2811 w 10000"/>
                <a:gd name="connsiteY5" fmla="*/ 184 h 10000"/>
                <a:gd name="connsiteX6" fmla="*/ 1356 w 10000"/>
                <a:gd name="connsiteY6" fmla="*/ 4775 h 10000"/>
                <a:gd name="connsiteX7" fmla="*/ 0 w 10000"/>
                <a:gd name="connsiteY7" fmla="*/ 5148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0878 w 10878"/>
                <a:gd name="connsiteY0" fmla="*/ 9732 h 10000"/>
                <a:gd name="connsiteX1" fmla="*/ 9472 w 10878"/>
                <a:gd name="connsiteY1" fmla="*/ 0 h 10000"/>
                <a:gd name="connsiteX2" fmla="*/ 8013 w 10878"/>
                <a:gd name="connsiteY2" fmla="*/ 9560 h 10000"/>
                <a:gd name="connsiteX3" fmla="*/ 6663 w 10878"/>
                <a:gd name="connsiteY3" fmla="*/ 0 h 10000"/>
                <a:gd name="connsiteX4" fmla="*/ 5176 w 10878"/>
                <a:gd name="connsiteY4" fmla="*/ 9927 h 10000"/>
                <a:gd name="connsiteX5" fmla="*/ 3689 w 10878"/>
                <a:gd name="connsiteY5" fmla="*/ 184 h 10000"/>
                <a:gd name="connsiteX6" fmla="*/ 2234 w 10878"/>
                <a:gd name="connsiteY6" fmla="*/ 4775 h 10000"/>
                <a:gd name="connsiteX7" fmla="*/ 0 w 1087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2234 w 15188"/>
                <a:gd name="connsiteY6" fmla="*/ 4775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3689 w 15188"/>
                <a:gd name="connsiteY5" fmla="*/ 184 h 10000"/>
                <a:gd name="connsiteX6" fmla="*/ 3788 w 15188"/>
                <a:gd name="connsiteY6" fmla="*/ 5143 h 10000"/>
                <a:gd name="connsiteX7" fmla="*/ 0 w 15188"/>
                <a:gd name="connsiteY7" fmla="*/ 5883 h 10000"/>
                <a:gd name="connsiteX0" fmla="*/ 15188 w 15188"/>
                <a:gd name="connsiteY0" fmla="*/ 9916 h 10000"/>
                <a:gd name="connsiteX1" fmla="*/ 9472 w 15188"/>
                <a:gd name="connsiteY1" fmla="*/ 0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8013 w 15188"/>
                <a:gd name="connsiteY2" fmla="*/ 9560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000"/>
                <a:gd name="connsiteX1" fmla="*/ 12350 w 15188"/>
                <a:gd name="connsiteY1" fmla="*/ 184 h 10000"/>
                <a:gd name="connsiteX2" fmla="*/ 9445 w 15188"/>
                <a:gd name="connsiteY2" fmla="*/ 9836 h 10000"/>
                <a:gd name="connsiteX3" fmla="*/ 6663 w 15188"/>
                <a:gd name="connsiteY3" fmla="*/ 0 h 10000"/>
                <a:gd name="connsiteX4" fmla="*/ 5176 w 15188"/>
                <a:gd name="connsiteY4" fmla="*/ 9927 h 10000"/>
                <a:gd name="connsiteX5" fmla="*/ 5756 w 15188"/>
                <a:gd name="connsiteY5" fmla="*/ 92 h 10000"/>
                <a:gd name="connsiteX6" fmla="*/ 3788 w 15188"/>
                <a:gd name="connsiteY6" fmla="*/ 5143 h 10000"/>
                <a:gd name="connsiteX7" fmla="*/ 0 w 15188"/>
                <a:gd name="connsiteY7" fmla="*/ 5883 h 10000"/>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5756 w 15188"/>
                <a:gd name="connsiteY5" fmla="*/ 92 h 10112"/>
                <a:gd name="connsiteX6" fmla="*/ 3788 w 15188"/>
                <a:gd name="connsiteY6" fmla="*/ 5143 h 10112"/>
                <a:gd name="connsiteX7" fmla="*/ 0 w 15188"/>
                <a:gd name="connsiteY7" fmla="*/ 5883 h 10112"/>
                <a:gd name="connsiteX0" fmla="*/ 15188 w 15188"/>
                <a:gd name="connsiteY0" fmla="*/ 9916 h 10112"/>
                <a:gd name="connsiteX1" fmla="*/ 12350 w 15188"/>
                <a:gd name="connsiteY1" fmla="*/ 184 h 10112"/>
                <a:gd name="connsiteX2" fmla="*/ 9472 w 15188"/>
                <a:gd name="connsiteY2" fmla="*/ 10112 h 10112"/>
                <a:gd name="connsiteX3" fmla="*/ 6663 w 15188"/>
                <a:gd name="connsiteY3" fmla="*/ 0 h 10112"/>
                <a:gd name="connsiteX4" fmla="*/ 5176 w 15188"/>
                <a:gd name="connsiteY4" fmla="*/ 9927 h 10112"/>
                <a:gd name="connsiteX5" fmla="*/ 3783 w 15188"/>
                <a:gd name="connsiteY5" fmla="*/ 92 h 10112"/>
                <a:gd name="connsiteX6" fmla="*/ 3788 w 15188"/>
                <a:gd name="connsiteY6" fmla="*/ 5143 h 10112"/>
                <a:gd name="connsiteX7" fmla="*/ 0 w 15188"/>
                <a:gd name="connsiteY7" fmla="*/ 5883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5869 w 17269"/>
                <a:gd name="connsiteY6" fmla="*/ 5143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4369 w 17269"/>
                <a:gd name="connsiteY6" fmla="*/ 5419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5864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7257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6 h 10112"/>
                <a:gd name="connsiteX1" fmla="*/ 14431 w 17269"/>
                <a:gd name="connsiteY1" fmla="*/ 184 h 10112"/>
                <a:gd name="connsiteX2" fmla="*/ 11553 w 17269"/>
                <a:gd name="connsiteY2" fmla="*/ 10112 h 10112"/>
                <a:gd name="connsiteX3" fmla="*/ 8744 w 17269"/>
                <a:gd name="connsiteY3" fmla="*/ 0 h 10112"/>
                <a:gd name="connsiteX4" fmla="*/ 5798 w 17269"/>
                <a:gd name="connsiteY4" fmla="*/ 9927 h 10112"/>
                <a:gd name="connsiteX5" fmla="*/ 4418 w 17269"/>
                <a:gd name="connsiteY5" fmla="*/ 92 h 10112"/>
                <a:gd name="connsiteX6" fmla="*/ 3031 w 17269"/>
                <a:gd name="connsiteY6" fmla="*/ 5511 h 10112"/>
                <a:gd name="connsiteX7" fmla="*/ 0 w 17269"/>
                <a:gd name="connsiteY7" fmla="*/ 5607 h 10112"/>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3031 w 17269"/>
                <a:gd name="connsiteY6" fmla="*/ 5514 h 10115"/>
                <a:gd name="connsiteX7" fmla="*/ 0 w 17269"/>
                <a:gd name="connsiteY7" fmla="*/ 5610 h 10115"/>
                <a:gd name="connsiteX0" fmla="*/ 17269 w 17269"/>
                <a:gd name="connsiteY0" fmla="*/ 9919 h 10115"/>
                <a:gd name="connsiteX1" fmla="*/ 14431 w 17269"/>
                <a:gd name="connsiteY1" fmla="*/ 187 h 10115"/>
                <a:gd name="connsiteX2" fmla="*/ 11553 w 17269"/>
                <a:gd name="connsiteY2" fmla="*/ 10115 h 10115"/>
                <a:gd name="connsiteX3" fmla="*/ 8744 w 17269"/>
                <a:gd name="connsiteY3" fmla="*/ 3 h 10115"/>
                <a:gd name="connsiteX4" fmla="*/ 5798 w 17269"/>
                <a:gd name="connsiteY4" fmla="*/ 9930 h 10115"/>
                <a:gd name="connsiteX5" fmla="*/ 2999 w 17269"/>
                <a:gd name="connsiteY5" fmla="*/ 3 h 10115"/>
                <a:gd name="connsiteX6" fmla="*/ 1585 w 17269"/>
                <a:gd name="connsiteY6" fmla="*/ 5698 h 10115"/>
                <a:gd name="connsiteX7" fmla="*/ 0 w 17269"/>
                <a:gd name="connsiteY7" fmla="*/ 5610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25 w 20025"/>
                <a:gd name="connsiteY0" fmla="*/ 9919 h 10115"/>
                <a:gd name="connsiteX1" fmla="*/ 17187 w 20025"/>
                <a:gd name="connsiteY1" fmla="*/ 187 h 10115"/>
                <a:gd name="connsiteX2" fmla="*/ 14309 w 20025"/>
                <a:gd name="connsiteY2" fmla="*/ 10115 h 10115"/>
                <a:gd name="connsiteX3" fmla="*/ 11500 w 20025"/>
                <a:gd name="connsiteY3" fmla="*/ 3 h 10115"/>
                <a:gd name="connsiteX4" fmla="*/ 8554 w 20025"/>
                <a:gd name="connsiteY4" fmla="*/ 9930 h 10115"/>
                <a:gd name="connsiteX5" fmla="*/ 5755 w 20025"/>
                <a:gd name="connsiteY5" fmla="*/ 3 h 10115"/>
                <a:gd name="connsiteX6" fmla="*/ 4341 w 20025"/>
                <a:gd name="connsiteY6" fmla="*/ 5698 h 10115"/>
                <a:gd name="connsiteX7" fmla="*/ 0 w 20025"/>
                <a:gd name="connsiteY7" fmla="*/ 5702 h 10115"/>
                <a:gd name="connsiteX0" fmla="*/ 20011 w 20011"/>
                <a:gd name="connsiteY0" fmla="*/ 9919 h 10115"/>
                <a:gd name="connsiteX1" fmla="*/ 17173 w 20011"/>
                <a:gd name="connsiteY1" fmla="*/ 187 h 10115"/>
                <a:gd name="connsiteX2" fmla="*/ 14295 w 20011"/>
                <a:gd name="connsiteY2" fmla="*/ 10115 h 10115"/>
                <a:gd name="connsiteX3" fmla="*/ 11486 w 20011"/>
                <a:gd name="connsiteY3" fmla="*/ 3 h 10115"/>
                <a:gd name="connsiteX4" fmla="*/ 8540 w 20011"/>
                <a:gd name="connsiteY4" fmla="*/ 9930 h 10115"/>
                <a:gd name="connsiteX5" fmla="*/ 5741 w 20011"/>
                <a:gd name="connsiteY5" fmla="*/ 3 h 10115"/>
                <a:gd name="connsiteX6" fmla="*/ 4327 w 20011"/>
                <a:gd name="connsiteY6" fmla="*/ 5698 h 10115"/>
                <a:gd name="connsiteX7" fmla="*/ 0 w 20011"/>
                <a:gd name="connsiteY7" fmla="*/ 5059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5"/>
                <a:gd name="connsiteX1" fmla="*/ 17173 w 20011"/>
                <a:gd name="connsiteY1" fmla="*/ 186 h 10115"/>
                <a:gd name="connsiteX2" fmla="*/ 14295 w 20011"/>
                <a:gd name="connsiteY2" fmla="*/ 10114 h 10115"/>
                <a:gd name="connsiteX3" fmla="*/ 11486 w 20011"/>
                <a:gd name="connsiteY3" fmla="*/ 2 h 10115"/>
                <a:gd name="connsiteX4" fmla="*/ 8540 w 20011"/>
                <a:gd name="connsiteY4" fmla="*/ 9929 h 10115"/>
                <a:gd name="connsiteX5" fmla="*/ 5741 w 20011"/>
                <a:gd name="connsiteY5" fmla="*/ 2 h 10115"/>
                <a:gd name="connsiteX6" fmla="*/ 2881 w 20011"/>
                <a:gd name="connsiteY6" fmla="*/ 10109 h 10115"/>
                <a:gd name="connsiteX7" fmla="*/ 0 w 20011"/>
                <a:gd name="connsiteY7" fmla="*/ 5058 h 10115"/>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011"/>
                <a:gd name="connsiteY0" fmla="*/ 9918 h 10114"/>
                <a:gd name="connsiteX1" fmla="*/ 17173 w 20011"/>
                <a:gd name="connsiteY1" fmla="*/ 186 h 10114"/>
                <a:gd name="connsiteX2" fmla="*/ 14295 w 20011"/>
                <a:gd name="connsiteY2" fmla="*/ 10114 h 10114"/>
                <a:gd name="connsiteX3" fmla="*/ 11486 w 20011"/>
                <a:gd name="connsiteY3" fmla="*/ 2 h 10114"/>
                <a:gd name="connsiteX4" fmla="*/ 8540 w 20011"/>
                <a:gd name="connsiteY4" fmla="*/ 9929 h 10114"/>
                <a:gd name="connsiteX5" fmla="*/ 5741 w 20011"/>
                <a:gd name="connsiteY5" fmla="*/ 2 h 10114"/>
                <a:gd name="connsiteX6" fmla="*/ 2881 w 20011"/>
                <a:gd name="connsiteY6" fmla="*/ 10109 h 10114"/>
                <a:gd name="connsiteX7" fmla="*/ 0 w 20011"/>
                <a:gd name="connsiteY7" fmla="*/ 5058 h 10114"/>
                <a:gd name="connsiteX0" fmla="*/ 20011 w 20231"/>
                <a:gd name="connsiteY0" fmla="*/ 9918 h 10576"/>
                <a:gd name="connsiteX1" fmla="*/ 20024 w 20231"/>
                <a:gd name="connsiteY1" fmla="*/ 9837 h 10576"/>
                <a:gd name="connsiteX2" fmla="*/ 17173 w 20231"/>
                <a:gd name="connsiteY2" fmla="*/ 186 h 10576"/>
                <a:gd name="connsiteX3" fmla="*/ 14295 w 20231"/>
                <a:gd name="connsiteY3" fmla="*/ 10114 h 10576"/>
                <a:gd name="connsiteX4" fmla="*/ 11486 w 20231"/>
                <a:gd name="connsiteY4" fmla="*/ 2 h 10576"/>
                <a:gd name="connsiteX5" fmla="*/ 8540 w 20231"/>
                <a:gd name="connsiteY5" fmla="*/ 9929 h 10576"/>
                <a:gd name="connsiteX6" fmla="*/ 5741 w 20231"/>
                <a:gd name="connsiteY6" fmla="*/ 2 h 10576"/>
                <a:gd name="connsiteX7" fmla="*/ 2881 w 20231"/>
                <a:gd name="connsiteY7" fmla="*/ 10109 h 10576"/>
                <a:gd name="connsiteX8" fmla="*/ 0 w 20231"/>
                <a:gd name="connsiteY8" fmla="*/ 5058 h 10576"/>
                <a:gd name="connsiteX0" fmla="*/ 20011 w 20688"/>
                <a:gd name="connsiteY0" fmla="*/ 9918 h 10114"/>
                <a:gd name="connsiteX1" fmla="*/ 20564 w 20688"/>
                <a:gd name="connsiteY1" fmla="*/ 7539 h 10114"/>
                <a:gd name="connsiteX2" fmla="*/ 17173 w 20688"/>
                <a:gd name="connsiteY2" fmla="*/ 186 h 10114"/>
                <a:gd name="connsiteX3" fmla="*/ 14295 w 20688"/>
                <a:gd name="connsiteY3" fmla="*/ 10114 h 10114"/>
                <a:gd name="connsiteX4" fmla="*/ 11486 w 20688"/>
                <a:gd name="connsiteY4" fmla="*/ 2 h 10114"/>
                <a:gd name="connsiteX5" fmla="*/ 8540 w 20688"/>
                <a:gd name="connsiteY5" fmla="*/ 9929 h 10114"/>
                <a:gd name="connsiteX6" fmla="*/ 5741 w 20688"/>
                <a:gd name="connsiteY6" fmla="*/ 2 h 10114"/>
                <a:gd name="connsiteX7" fmla="*/ 2881 w 20688"/>
                <a:gd name="connsiteY7" fmla="*/ 10109 h 10114"/>
                <a:gd name="connsiteX8" fmla="*/ 0 w 20688"/>
                <a:gd name="connsiteY8" fmla="*/ 5058 h 10114"/>
                <a:gd name="connsiteX0" fmla="*/ 29091 w 29091"/>
                <a:gd name="connsiteY0" fmla="*/ 7252 h 10114"/>
                <a:gd name="connsiteX1" fmla="*/ 20564 w 29091"/>
                <a:gd name="connsiteY1" fmla="*/ 7539 h 10114"/>
                <a:gd name="connsiteX2" fmla="*/ 17173 w 29091"/>
                <a:gd name="connsiteY2" fmla="*/ 186 h 10114"/>
                <a:gd name="connsiteX3" fmla="*/ 14295 w 29091"/>
                <a:gd name="connsiteY3" fmla="*/ 10114 h 10114"/>
                <a:gd name="connsiteX4" fmla="*/ 11486 w 29091"/>
                <a:gd name="connsiteY4" fmla="*/ 2 h 10114"/>
                <a:gd name="connsiteX5" fmla="*/ 8540 w 29091"/>
                <a:gd name="connsiteY5" fmla="*/ 9929 h 10114"/>
                <a:gd name="connsiteX6" fmla="*/ 5741 w 29091"/>
                <a:gd name="connsiteY6" fmla="*/ 2 h 10114"/>
                <a:gd name="connsiteX7" fmla="*/ 2881 w 29091"/>
                <a:gd name="connsiteY7" fmla="*/ 10109 h 10114"/>
                <a:gd name="connsiteX8" fmla="*/ 0 w 29091"/>
                <a:gd name="connsiteY8" fmla="*/ 5058 h 10114"/>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0465"/>
                <a:gd name="connsiteX1" fmla="*/ 20024 w 29091"/>
                <a:gd name="connsiteY1" fmla="*/ 10113 h 10465"/>
                <a:gd name="connsiteX2" fmla="*/ 17173 w 29091"/>
                <a:gd name="connsiteY2" fmla="*/ 186 h 10465"/>
                <a:gd name="connsiteX3" fmla="*/ 14295 w 29091"/>
                <a:gd name="connsiteY3" fmla="*/ 10114 h 10465"/>
                <a:gd name="connsiteX4" fmla="*/ 11486 w 29091"/>
                <a:gd name="connsiteY4" fmla="*/ 2 h 10465"/>
                <a:gd name="connsiteX5" fmla="*/ 8540 w 29091"/>
                <a:gd name="connsiteY5" fmla="*/ 9929 h 10465"/>
                <a:gd name="connsiteX6" fmla="*/ 5741 w 29091"/>
                <a:gd name="connsiteY6" fmla="*/ 2 h 10465"/>
                <a:gd name="connsiteX7" fmla="*/ 2881 w 29091"/>
                <a:gd name="connsiteY7" fmla="*/ 10109 h 10465"/>
                <a:gd name="connsiteX8" fmla="*/ 0 w 29091"/>
                <a:gd name="connsiteY8" fmla="*/ 5058 h 10465"/>
                <a:gd name="connsiteX0" fmla="*/ 29091 w 29091"/>
                <a:gd name="connsiteY0" fmla="*/ 7252 h 11004"/>
                <a:gd name="connsiteX1" fmla="*/ 22322 w 29091"/>
                <a:gd name="connsiteY1" fmla="*/ 10205 h 11004"/>
                <a:gd name="connsiteX2" fmla="*/ 20024 w 29091"/>
                <a:gd name="connsiteY2" fmla="*/ 10113 h 11004"/>
                <a:gd name="connsiteX3" fmla="*/ 17173 w 29091"/>
                <a:gd name="connsiteY3" fmla="*/ 186 h 11004"/>
                <a:gd name="connsiteX4" fmla="*/ 14295 w 29091"/>
                <a:gd name="connsiteY4" fmla="*/ 10114 h 11004"/>
                <a:gd name="connsiteX5" fmla="*/ 11486 w 29091"/>
                <a:gd name="connsiteY5" fmla="*/ 2 h 11004"/>
                <a:gd name="connsiteX6" fmla="*/ 8540 w 29091"/>
                <a:gd name="connsiteY6" fmla="*/ 9929 h 11004"/>
                <a:gd name="connsiteX7" fmla="*/ 5741 w 29091"/>
                <a:gd name="connsiteY7" fmla="*/ 2 h 11004"/>
                <a:gd name="connsiteX8" fmla="*/ 2881 w 29091"/>
                <a:gd name="connsiteY8" fmla="*/ 10109 h 11004"/>
                <a:gd name="connsiteX9" fmla="*/ 0 w 29091"/>
                <a:gd name="connsiteY9" fmla="*/ 5058 h 11004"/>
                <a:gd name="connsiteX0" fmla="*/ 29091 w 29091"/>
                <a:gd name="connsiteY0" fmla="*/ 7252 h 10920"/>
                <a:gd name="connsiteX1" fmla="*/ 24659 w 29091"/>
                <a:gd name="connsiteY1" fmla="*/ 9102 h 10920"/>
                <a:gd name="connsiteX2" fmla="*/ 22322 w 29091"/>
                <a:gd name="connsiteY2" fmla="*/ 10205 h 10920"/>
                <a:gd name="connsiteX3" fmla="*/ 20024 w 29091"/>
                <a:gd name="connsiteY3" fmla="*/ 10113 h 10920"/>
                <a:gd name="connsiteX4" fmla="*/ 17173 w 29091"/>
                <a:gd name="connsiteY4" fmla="*/ 186 h 10920"/>
                <a:gd name="connsiteX5" fmla="*/ 14295 w 29091"/>
                <a:gd name="connsiteY5" fmla="*/ 10114 h 10920"/>
                <a:gd name="connsiteX6" fmla="*/ 11486 w 29091"/>
                <a:gd name="connsiteY6" fmla="*/ 2 h 10920"/>
                <a:gd name="connsiteX7" fmla="*/ 8540 w 29091"/>
                <a:gd name="connsiteY7" fmla="*/ 9929 h 10920"/>
                <a:gd name="connsiteX8" fmla="*/ 5741 w 29091"/>
                <a:gd name="connsiteY8" fmla="*/ 2 h 10920"/>
                <a:gd name="connsiteX9" fmla="*/ 2881 w 29091"/>
                <a:gd name="connsiteY9" fmla="*/ 10109 h 10920"/>
                <a:gd name="connsiteX10" fmla="*/ 0 w 29091"/>
                <a:gd name="connsiteY10" fmla="*/ 5058 h 10920"/>
                <a:gd name="connsiteX0" fmla="*/ 29091 w 29091"/>
                <a:gd name="connsiteY0" fmla="*/ 7252 h 10920"/>
                <a:gd name="connsiteX1" fmla="*/ 26659 w 29091"/>
                <a:gd name="connsiteY1" fmla="*/ 8275 h 10920"/>
                <a:gd name="connsiteX2" fmla="*/ 24659 w 29091"/>
                <a:gd name="connsiteY2" fmla="*/ 9102 h 10920"/>
                <a:gd name="connsiteX3" fmla="*/ 22322 w 29091"/>
                <a:gd name="connsiteY3" fmla="*/ 10205 h 10920"/>
                <a:gd name="connsiteX4" fmla="*/ 20024 w 29091"/>
                <a:gd name="connsiteY4" fmla="*/ 10113 h 10920"/>
                <a:gd name="connsiteX5" fmla="*/ 17173 w 29091"/>
                <a:gd name="connsiteY5" fmla="*/ 186 h 10920"/>
                <a:gd name="connsiteX6" fmla="*/ 14295 w 29091"/>
                <a:gd name="connsiteY6" fmla="*/ 10114 h 10920"/>
                <a:gd name="connsiteX7" fmla="*/ 11486 w 29091"/>
                <a:gd name="connsiteY7" fmla="*/ 2 h 10920"/>
                <a:gd name="connsiteX8" fmla="*/ 8540 w 29091"/>
                <a:gd name="connsiteY8" fmla="*/ 9929 h 10920"/>
                <a:gd name="connsiteX9" fmla="*/ 5741 w 29091"/>
                <a:gd name="connsiteY9" fmla="*/ 2 h 10920"/>
                <a:gd name="connsiteX10" fmla="*/ 2881 w 29091"/>
                <a:gd name="connsiteY10" fmla="*/ 10109 h 10920"/>
                <a:gd name="connsiteX11" fmla="*/ 0 w 29091"/>
                <a:gd name="connsiteY11"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920"/>
                <a:gd name="connsiteX1" fmla="*/ 28010 w 29091"/>
                <a:gd name="connsiteY1" fmla="*/ 7631 h 10920"/>
                <a:gd name="connsiteX2" fmla="*/ 26659 w 29091"/>
                <a:gd name="connsiteY2" fmla="*/ 8275 h 10920"/>
                <a:gd name="connsiteX3" fmla="*/ 24659 w 29091"/>
                <a:gd name="connsiteY3" fmla="*/ 9102 h 10920"/>
                <a:gd name="connsiteX4" fmla="*/ 22322 w 29091"/>
                <a:gd name="connsiteY4" fmla="*/ 10205 h 10920"/>
                <a:gd name="connsiteX5" fmla="*/ 20024 w 29091"/>
                <a:gd name="connsiteY5" fmla="*/ 10113 h 10920"/>
                <a:gd name="connsiteX6" fmla="*/ 17173 w 29091"/>
                <a:gd name="connsiteY6" fmla="*/ 186 h 10920"/>
                <a:gd name="connsiteX7" fmla="*/ 14295 w 29091"/>
                <a:gd name="connsiteY7" fmla="*/ 10114 h 10920"/>
                <a:gd name="connsiteX8" fmla="*/ 11486 w 29091"/>
                <a:gd name="connsiteY8" fmla="*/ 2 h 10920"/>
                <a:gd name="connsiteX9" fmla="*/ 8540 w 29091"/>
                <a:gd name="connsiteY9" fmla="*/ 9929 h 10920"/>
                <a:gd name="connsiteX10" fmla="*/ 5741 w 29091"/>
                <a:gd name="connsiteY10" fmla="*/ 2 h 10920"/>
                <a:gd name="connsiteX11" fmla="*/ 2881 w 29091"/>
                <a:gd name="connsiteY11" fmla="*/ 10109 h 10920"/>
                <a:gd name="connsiteX12" fmla="*/ 0 w 29091"/>
                <a:gd name="connsiteY12" fmla="*/ 5058 h 10920"/>
                <a:gd name="connsiteX0" fmla="*/ 29091 w 29091"/>
                <a:gd name="connsiteY0" fmla="*/ 7252 h 10282"/>
                <a:gd name="connsiteX1" fmla="*/ 28010 w 29091"/>
                <a:gd name="connsiteY1" fmla="*/ 7631 h 10282"/>
                <a:gd name="connsiteX2" fmla="*/ 26659 w 29091"/>
                <a:gd name="connsiteY2" fmla="*/ 8275 h 10282"/>
                <a:gd name="connsiteX3" fmla="*/ 24659 w 29091"/>
                <a:gd name="connsiteY3" fmla="*/ 9102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6659 w 29091"/>
                <a:gd name="connsiteY2" fmla="*/ 8275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29091 w 29091"/>
                <a:gd name="connsiteY0" fmla="*/ 7252 h 10282"/>
                <a:gd name="connsiteX1" fmla="*/ 28010 w 29091"/>
                <a:gd name="connsiteY1" fmla="*/ 7631 h 10282"/>
                <a:gd name="connsiteX2" fmla="*/ 28591 w 29091"/>
                <a:gd name="connsiteY2" fmla="*/ 646 h 10282"/>
                <a:gd name="connsiteX3" fmla="*/ 25686 w 29091"/>
                <a:gd name="connsiteY3" fmla="*/ 10113 h 10282"/>
                <a:gd name="connsiteX4" fmla="*/ 22903 w 29091"/>
                <a:gd name="connsiteY4" fmla="*/ 370 h 10282"/>
                <a:gd name="connsiteX5" fmla="*/ 20024 w 29091"/>
                <a:gd name="connsiteY5" fmla="*/ 10113 h 10282"/>
                <a:gd name="connsiteX6" fmla="*/ 17173 w 29091"/>
                <a:gd name="connsiteY6" fmla="*/ 186 h 10282"/>
                <a:gd name="connsiteX7" fmla="*/ 14295 w 29091"/>
                <a:gd name="connsiteY7" fmla="*/ 10114 h 10282"/>
                <a:gd name="connsiteX8" fmla="*/ 11486 w 29091"/>
                <a:gd name="connsiteY8" fmla="*/ 2 h 10282"/>
                <a:gd name="connsiteX9" fmla="*/ 8540 w 29091"/>
                <a:gd name="connsiteY9" fmla="*/ 9929 h 10282"/>
                <a:gd name="connsiteX10" fmla="*/ 5741 w 29091"/>
                <a:gd name="connsiteY10" fmla="*/ 2 h 10282"/>
                <a:gd name="connsiteX11" fmla="*/ 2881 w 29091"/>
                <a:gd name="connsiteY11" fmla="*/ 10109 h 10282"/>
                <a:gd name="connsiteX12" fmla="*/ 0 w 29091"/>
                <a:gd name="connsiteY12" fmla="*/ 5058 h 10282"/>
                <a:gd name="connsiteX0" fmla="*/ 34307 w 34307"/>
                <a:gd name="connsiteY0" fmla="*/ 450 h 10282"/>
                <a:gd name="connsiteX1" fmla="*/ 28010 w 34307"/>
                <a:gd name="connsiteY1" fmla="*/ 7631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591 w 34307"/>
                <a:gd name="connsiteY2" fmla="*/ 646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282"/>
                <a:gd name="connsiteX1" fmla="*/ 31402 w 34307"/>
                <a:gd name="connsiteY1" fmla="*/ 10205 h 10282"/>
                <a:gd name="connsiteX2" fmla="*/ 28605 w 34307"/>
                <a:gd name="connsiteY2" fmla="*/ 370 h 10282"/>
                <a:gd name="connsiteX3" fmla="*/ 25686 w 34307"/>
                <a:gd name="connsiteY3" fmla="*/ 10113 h 10282"/>
                <a:gd name="connsiteX4" fmla="*/ 22903 w 34307"/>
                <a:gd name="connsiteY4" fmla="*/ 370 h 10282"/>
                <a:gd name="connsiteX5" fmla="*/ 20024 w 34307"/>
                <a:gd name="connsiteY5" fmla="*/ 10113 h 10282"/>
                <a:gd name="connsiteX6" fmla="*/ 17173 w 34307"/>
                <a:gd name="connsiteY6" fmla="*/ 186 h 10282"/>
                <a:gd name="connsiteX7" fmla="*/ 14295 w 34307"/>
                <a:gd name="connsiteY7" fmla="*/ 10114 h 10282"/>
                <a:gd name="connsiteX8" fmla="*/ 11486 w 34307"/>
                <a:gd name="connsiteY8" fmla="*/ 2 h 10282"/>
                <a:gd name="connsiteX9" fmla="*/ 8540 w 34307"/>
                <a:gd name="connsiteY9" fmla="*/ 9929 h 10282"/>
                <a:gd name="connsiteX10" fmla="*/ 5741 w 34307"/>
                <a:gd name="connsiteY10" fmla="*/ 2 h 10282"/>
                <a:gd name="connsiteX11" fmla="*/ 2881 w 34307"/>
                <a:gd name="connsiteY11" fmla="*/ 10109 h 10282"/>
                <a:gd name="connsiteX12" fmla="*/ 0 w 34307"/>
                <a:gd name="connsiteY12" fmla="*/ 5058 h 10282"/>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405"/>
                <a:gd name="connsiteX1" fmla="*/ 31402 w 34307"/>
                <a:gd name="connsiteY1" fmla="*/ 10205 h 10405"/>
                <a:gd name="connsiteX2" fmla="*/ 28605 w 34307"/>
                <a:gd name="connsiteY2" fmla="*/ 370 h 10405"/>
                <a:gd name="connsiteX3" fmla="*/ 25686 w 34307"/>
                <a:gd name="connsiteY3" fmla="*/ 10389 h 10405"/>
                <a:gd name="connsiteX4" fmla="*/ 22903 w 34307"/>
                <a:gd name="connsiteY4" fmla="*/ 370 h 10405"/>
                <a:gd name="connsiteX5" fmla="*/ 20024 w 34307"/>
                <a:gd name="connsiteY5" fmla="*/ 10113 h 10405"/>
                <a:gd name="connsiteX6" fmla="*/ 17173 w 34307"/>
                <a:gd name="connsiteY6" fmla="*/ 186 h 10405"/>
                <a:gd name="connsiteX7" fmla="*/ 14295 w 34307"/>
                <a:gd name="connsiteY7" fmla="*/ 10114 h 10405"/>
                <a:gd name="connsiteX8" fmla="*/ 11486 w 34307"/>
                <a:gd name="connsiteY8" fmla="*/ 2 h 10405"/>
                <a:gd name="connsiteX9" fmla="*/ 8540 w 34307"/>
                <a:gd name="connsiteY9" fmla="*/ 9929 h 10405"/>
                <a:gd name="connsiteX10" fmla="*/ 5741 w 34307"/>
                <a:gd name="connsiteY10" fmla="*/ 2 h 10405"/>
                <a:gd name="connsiteX11" fmla="*/ 2881 w 34307"/>
                <a:gd name="connsiteY11" fmla="*/ 10109 h 10405"/>
                <a:gd name="connsiteX12" fmla="*/ 0 w 34307"/>
                <a:gd name="connsiteY12" fmla="*/ 5058 h 10405"/>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903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390"/>
                <a:gd name="connsiteX1" fmla="*/ 31402 w 34307"/>
                <a:gd name="connsiteY1" fmla="*/ 10205 h 10390"/>
                <a:gd name="connsiteX2" fmla="*/ 28605 w 34307"/>
                <a:gd name="connsiteY2" fmla="*/ 370 h 10390"/>
                <a:gd name="connsiteX3" fmla="*/ 25686 w 34307"/>
                <a:gd name="connsiteY3" fmla="*/ 10389 h 10390"/>
                <a:gd name="connsiteX4" fmla="*/ 22862 w 34307"/>
                <a:gd name="connsiteY4" fmla="*/ 370 h 10390"/>
                <a:gd name="connsiteX5" fmla="*/ 20024 w 34307"/>
                <a:gd name="connsiteY5" fmla="*/ 10113 h 10390"/>
                <a:gd name="connsiteX6" fmla="*/ 17173 w 34307"/>
                <a:gd name="connsiteY6" fmla="*/ 186 h 10390"/>
                <a:gd name="connsiteX7" fmla="*/ 14295 w 34307"/>
                <a:gd name="connsiteY7" fmla="*/ 10114 h 10390"/>
                <a:gd name="connsiteX8" fmla="*/ 11486 w 34307"/>
                <a:gd name="connsiteY8" fmla="*/ 2 h 10390"/>
                <a:gd name="connsiteX9" fmla="*/ 8540 w 34307"/>
                <a:gd name="connsiteY9" fmla="*/ 9929 h 10390"/>
                <a:gd name="connsiteX10" fmla="*/ 5741 w 34307"/>
                <a:gd name="connsiteY10" fmla="*/ 2 h 10390"/>
                <a:gd name="connsiteX11" fmla="*/ 2881 w 34307"/>
                <a:gd name="connsiteY11" fmla="*/ 10109 h 10390"/>
                <a:gd name="connsiteX12" fmla="*/ 0 w 34307"/>
                <a:gd name="connsiteY12" fmla="*/ 5058 h 10390"/>
                <a:gd name="connsiteX0" fmla="*/ 34307 w 34307"/>
                <a:gd name="connsiteY0" fmla="*/ 450 h 10483"/>
                <a:gd name="connsiteX1" fmla="*/ 31402 w 34307"/>
                <a:gd name="connsiteY1" fmla="*/ 10205 h 10483"/>
                <a:gd name="connsiteX2" fmla="*/ 28605 w 34307"/>
                <a:gd name="connsiteY2" fmla="*/ 370 h 10483"/>
                <a:gd name="connsiteX3" fmla="*/ 25686 w 34307"/>
                <a:gd name="connsiteY3" fmla="*/ 10389 h 10483"/>
                <a:gd name="connsiteX4" fmla="*/ 22862 w 34307"/>
                <a:gd name="connsiteY4" fmla="*/ 370 h 10483"/>
                <a:gd name="connsiteX5" fmla="*/ 20038 w 34307"/>
                <a:gd name="connsiteY5" fmla="*/ 10481 h 10483"/>
                <a:gd name="connsiteX6" fmla="*/ 17173 w 34307"/>
                <a:gd name="connsiteY6" fmla="*/ 186 h 10483"/>
                <a:gd name="connsiteX7" fmla="*/ 14295 w 34307"/>
                <a:gd name="connsiteY7" fmla="*/ 10114 h 10483"/>
                <a:gd name="connsiteX8" fmla="*/ 11486 w 34307"/>
                <a:gd name="connsiteY8" fmla="*/ 2 h 10483"/>
                <a:gd name="connsiteX9" fmla="*/ 8540 w 34307"/>
                <a:gd name="connsiteY9" fmla="*/ 9929 h 10483"/>
                <a:gd name="connsiteX10" fmla="*/ 5741 w 34307"/>
                <a:gd name="connsiteY10" fmla="*/ 2 h 10483"/>
                <a:gd name="connsiteX11" fmla="*/ 2881 w 34307"/>
                <a:gd name="connsiteY11" fmla="*/ 10109 h 10483"/>
                <a:gd name="connsiteX12" fmla="*/ 0 w 34307"/>
                <a:gd name="connsiteY12" fmla="*/ 5058 h 10483"/>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4307 w 34307"/>
                <a:gd name="connsiteY0" fmla="*/ 450 h 10481"/>
                <a:gd name="connsiteX1" fmla="*/ 31402 w 34307"/>
                <a:gd name="connsiteY1" fmla="*/ 10205 h 10481"/>
                <a:gd name="connsiteX2" fmla="*/ 28605 w 34307"/>
                <a:gd name="connsiteY2" fmla="*/ 370 h 10481"/>
                <a:gd name="connsiteX3" fmla="*/ 25686 w 34307"/>
                <a:gd name="connsiteY3" fmla="*/ 10389 h 10481"/>
                <a:gd name="connsiteX4" fmla="*/ 22862 w 34307"/>
                <a:gd name="connsiteY4" fmla="*/ 370 h 10481"/>
                <a:gd name="connsiteX5" fmla="*/ 20038 w 34307"/>
                <a:gd name="connsiteY5" fmla="*/ 10481 h 10481"/>
                <a:gd name="connsiteX6" fmla="*/ 17173 w 34307"/>
                <a:gd name="connsiteY6" fmla="*/ 186 h 10481"/>
                <a:gd name="connsiteX7" fmla="*/ 14295 w 34307"/>
                <a:gd name="connsiteY7" fmla="*/ 10114 h 10481"/>
                <a:gd name="connsiteX8" fmla="*/ 11486 w 34307"/>
                <a:gd name="connsiteY8" fmla="*/ 2 h 10481"/>
                <a:gd name="connsiteX9" fmla="*/ 8540 w 34307"/>
                <a:gd name="connsiteY9" fmla="*/ 9929 h 10481"/>
                <a:gd name="connsiteX10" fmla="*/ 5741 w 34307"/>
                <a:gd name="connsiteY10" fmla="*/ 2 h 10481"/>
                <a:gd name="connsiteX11" fmla="*/ 2881 w 34307"/>
                <a:gd name="connsiteY11" fmla="*/ 10109 h 10481"/>
                <a:gd name="connsiteX12" fmla="*/ 0 w 34307"/>
                <a:gd name="connsiteY12" fmla="*/ 5058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4639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129"/>
                <a:gd name="connsiteY0" fmla="*/ 450 h 10481"/>
                <a:gd name="connsiteX1" fmla="*/ 33224 w 36129"/>
                <a:gd name="connsiteY1" fmla="*/ 10205 h 10481"/>
                <a:gd name="connsiteX2" fmla="*/ 30427 w 36129"/>
                <a:gd name="connsiteY2" fmla="*/ 370 h 10481"/>
                <a:gd name="connsiteX3" fmla="*/ 27508 w 36129"/>
                <a:gd name="connsiteY3" fmla="*/ 10389 h 10481"/>
                <a:gd name="connsiteX4" fmla="*/ 24684 w 36129"/>
                <a:gd name="connsiteY4" fmla="*/ 370 h 10481"/>
                <a:gd name="connsiteX5" fmla="*/ 21860 w 36129"/>
                <a:gd name="connsiteY5" fmla="*/ 10481 h 10481"/>
                <a:gd name="connsiteX6" fmla="*/ 18995 w 36129"/>
                <a:gd name="connsiteY6" fmla="*/ 186 h 10481"/>
                <a:gd name="connsiteX7" fmla="*/ 16117 w 36129"/>
                <a:gd name="connsiteY7" fmla="*/ 10114 h 10481"/>
                <a:gd name="connsiteX8" fmla="*/ 13308 w 36129"/>
                <a:gd name="connsiteY8" fmla="*/ 2 h 10481"/>
                <a:gd name="connsiteX9" fmla="*/ 10362 w 36129"/>
                <a:gd name="connsiteY9" fmla="*/ 9929 h 10481"/>
                <a:gd name="connsiteX10" fmla="*/ 7563 w 36129"/>
                <a:gd name="connsiteY10" fmla="*/ 2 h 10481"/>
                <a:gd name="connsiteX11" fmla="*/ 4703 w 36129"/>
                <a:gd name="connsiteY11" fmla="*/ 10109 h 10481"/>
                <a:gd name="connsiteX12" fmla="*/ 0 w 36129"/>
                <a:gd name="connsiteY12" fmla="*/ 5477 h 10481"/>
                <a:gd name="connsiteX0" fmla="*/ 36129 w 36344"/>
                <a:gd name="connsiteY0" fmla="*/ 774 h 10805"/>
                <a:gd name="connsiteX1" fmla="*/ 36129 w 36344"/>
                <a:gd name="connsiteY1" fmla="*/ 708 h 10805"/>
                <a:gd name="connsiteX2" fmla="*/ 33224 w 36344"/>
                <a:gd name="connsiteY2" fmla="*/ 10529 h 10805"/>
                <a:gd name="connsiteX3" fmla="*/ 30427 w 36344"/>
                <a:gd name="connsiteY3" fmla="*/ 694 h 10805"/>
                <a:gd name="connsiteX4" fmla="*/ 27508 w 36344"/>
                <a:gd name="connsiteY4" fmla="*/ 10713 h 10805"/>
                <a:gd name="connsiteX5" fmla="*/ 24684 w 36344"/>
                <a:gd name="connsiteY5" fmla="*/ 694 h 10805"/>
                <a:gd name="connsiteX6" fmla="*/ 21860 w 36344"/>
                <a:gd name="connsiteY6" fmla="*/ 10805 h 10805"/>
                <a:gd name="connsiteX7" fmla="*/ 18995 w 36344"/>
                <a:gd name="connsiteY7" fmla="*/ 510 h 10805"/>
                <a:gd name="connsiteX8" fmla="*/ 16117 w 36344"/>
                <a:gd name="connsiteY8" fmla="*/ 10438 h 10805"/>
                <a:gd name="connsiteX9" fmla="*/ 13308 w 36344"/>
                <a:gd name="connsiteY9" fmla="*/ 326 h 10805"/>
                <a:gd name="connsiteX10" fmla="*/ 10362 w 36344"/>
                <a:gd name="connsiteY10" fmla="*/ 10253 h 10805"/>
                <a:gd name="connsiteX11" fmla="*/ 7563 w 36344"/>
                <a:gd name="connsiteY11" fmla="*/ 326 h 10805"/>
                <a:gd name="connsiteX12" fmla="*/ 4703 w 36344"/>
                <a:gd name="connsiteY12" fmla="*/ 10433 h 10805"/>
                <a:gd name="connsiteX13" fmla="*/ 0 w 36344"/>
                <a:gd name="connsiteY13" fmla="*/ 5801 h 10805"/>
                <a:gd name="connsiteX0" fmla="*/ 36129 w 38413"/>
                <a:gd name="connsiteY0" fmla="*/ 450 h 10481"/>
                <a:gd name="connsiteX1" fmla="*/ 38356 w 38413"/>
                <a:gd name="connsiteY1" fmla="*/ 4365 h 10481"/>
                <a:gd name="connsiteX2" fmla="*/ 33224 w 38413"/>
                <a:gd name="connsiteY2" fmla="*/ 10205 h 10481"/>
                <a:gd name="connsiteX3" fmla="*/ 30427 w 38413"/>
                <a:gd name="connsiteY3" fmla="*/ 370 h 10481"/>
                <a:gd name="connsiteX4" fmla="*/ 27508 w 38413"/>
                <a:gd name="connsiteY4" fmla="*/ 10389 h 10481"/>
                <a:gd name="connsiteX5" fmla="*/ 24684 w 38413"/>
                <a:gd name="connsiteY5" fmla="*/ 370 h 10481"/>
                <a:gd name="connsiteX6" fmla="*/ 21860 w 38413"/>
                <a:gd name="connsiteY6" fmla="*/ 10481 h 10481"/>
                <a:gd name="connsiteX7" fmla="*/ 18995 w 38413"/>
                <a:gd name="connsiteY7" fmla="*/ 186 h 10481"/>
                <a:gd name="connsiteX8" fmla="*/ 16117 w 38413"/>
                <a:gd name="connsiteY8" fmla="*/ 10114 h 10481"/>
                <a:gd name="connsiteX9" fmla="*/ 13308 w 38413"/>
                <a:gd name="connsiteY9" fmla="*/ 2 h 10481"/>
                <a:gd name="connsiteX10" fmla="*/ 10362 w 38413"/>
                <a:gd name="connsiteY10" fmla="*/ 9929 h 10481"/>
                <a:gd name="connsiteX11" fmla="*/ 7563 w 38413"/>
                <a:gd name="connsiteY11" fmla="*/ 2 h 10481"/>
                <a:gd name="connsiteX12" fmla="*/ 4703 w 38413"/>
                <a:gd name="connsiteY12" fmla="*/ 10109 h 10481"/>
                <a:gd name="connsiteX13" fmla="*/ 0 w 38413"/>
                <a:gd name="connsiteY13" fmla="*/ 5477 h 10481"/>
                <a:gd name="connsiteX0" fmla="*/ 36078 w 38412"/>
                <a:gd name="connsiteY0" fmla="*/ 3383 h 10481"/>
                <a:gd name="connsiteX1" fmla="*/ 38356 w 38412"/>
                <a:gd name="connsiteY1" fmla="*/ 4365 h 10481"/>
                <a:gd name="connsiteX2" fmla="*/ 33224 w 38412"/>
                <a:gd name="connsiteY2" fmla="*/ 10205 h 10481"/>
                <a:gd name="connsiteX3" fmla="*/ 30427 w 38412"/>
                <a:gd name="connsiteY3" fmla="*/ 370 h 10481"/>
                <a:gd name="connsiteX4" fmla="*/ 27508 w 38412"/>
                <a:gd name="connsiteY4" fmla="*/ 10389 h 10481"/>
                <a:gd name="connsiteX5" fmla="*/ 24684 w 38412"/>
                <a:gd name="connsiteY5" fmla="*/ 370 h 10481"/>
                <a:gd name="connsiteX6" fmla="*/ 21860 w 38412"/>
                <a:gd name="connsiteY6" fmla="*/ 10481 h 10481"/>
                <a:gd name="connsiteX7" fmla="*/ 18995 w 38412"/>
                <a:gd name="connsiteY7" fmla="*/ 186 h 10481"/>
                <a:gd name="connsiteX8" fmla="*/ 16117 w 38412"/>
                <a:gd name="connsiteY8" fmla="*/ 10114 h 10481"/>
                <a:gd name="connsiteX9" fmla="*/ 13308 w 38412"/>
                <a:gd name="connsiteY9" fmla="*/ 2 h 10481"/>
                <a:gd name="connsiteX10" fmla="*/ 10362 w 38412"/>
                <a:gd name="connsiteY10" fmla="*/ 9929 h 10481"/>
                <a:gd name="connsiteX11" fmla="*/ 7563 w 38412"/>
                <a:gd name="connsiteY11" fmla="*/ 2 h 10481"/>
                <a:gd name="connsiteX12" fmla="*/ 4703 w 38412"/>
                <a:gd name="connsiteY12" fmla="*/ 10109 h 10481"/>
                <a:gd name="connsiteX13" fmla="*/ 0 w 38412"/>
                <a:gd name="connsiteY13" fmla="*/ 5477 h 10481"/>
                <a:gd name="connsiteX0" fmla="*/ 36078 w 36331"/>
                <a:gd name="connsiteY0" fmla="*/ 3542 h 10640"/>
                <a:gd name="connsiteX1" fmla="*/ 36129 w 36331"/>
                <a:gd name="connsiteY1" fmla="*/ 334 h 10640"/>
                <a:gd name="connsiteX2" fmla="*/ 33224 w 36331"/>
                <a:gd name="connsiteY2" fmla="*/ 10364 h 10640"/>
                <a:gd name="connsiteX3" fmla="*/ 30427 w 36331"/>
                <a:gd name="connsiteY3" fmla="*/ 529 h 10640"/>
                <a:gd name="connsiteX4" fmla="*/ 27508 w 36331"/>
                <a:gd name="connsiteY4" fmla="*/ 10548 h 10640"/>
                <a:gd name="connsiteX5" fmla="*/ 24684 w 36331"/>
                <a:gd name="connsiteY5" fmla="*/ 529 h 10640"/>
                <a:gd name="connsiteX6" fmla="*/ 21860 w 36331"/>
                <a:gd name="connsiteY6" fmla="*/ 10640 h 10640"/>
                <a:gd name="connsiteX7" fmla="*/ 18995 w 36331"/>
                <a:gd name="connsiteY7" fmla="*/ 345 h 10640"/>
                <a:gd name="connsiteX8" fmla="*/ 16117 w 36331"/>
                <a:gd name="connsiteY8" fmla="*/ 10273 h 10640"/>
                <a:gd name="connsiteX9" fmla="*/ 13308 w 36331"/>
                <a:gd name="connsiteY9" fmla="*/ 161 h 10640"/>
                <a:gd name="connsiteX10" fmla="*/ 10362 w 36331"/>
                <a:gd name="connsiteY10" fmla="*/ 10088 h 10640"/>
                <a:gd name="connsiteX11" fmla="*/ 7563 w 36331"/>
                <a:gd name="connsiteY11" fmla="*/ 161 h 10640"/>
                <a:gd name="connsiteX12" fmla="*/ 4703 w 36331"/>
                <a:gd name="connsiteY12" fmla="*/ 10268 h 10640"/>
                <a:gd name="connsiteX13" fmla="*/ 0 w 36331"/>
                <a:gd name="connsiteY13" fmla="*/ 5636 h 10640"/>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80 h 10516"/>
                <a:gd name="connsiteX1" fmla="*/ 36129 w 42657"/>
                <a:gd name="connsiteY1" fmla="*/ 210 h 10516"/>
                <a:gd name="connsiteX2" fmla="*/ 33224 w 42657"/>
                <a:gd name="connsiteY2" fmla="*/ 10240 h 10516"/>
                <a:gd name="connsiteX3" fmla="*/ 30427 w 42657"/>
                <a:gd name="connsiteY3" fmla="*/ 405 h 10516"/>
                <a:gd name="connsiteX4" fmla="*/ 27508 w 42657"/>
                <a:gd name="connsiteY4" fmla="*/ 10424 h 10516"/>
                <a:gd name="connsiteX5" fmla="*/ 24684 w 42657"/>
                <a:gd name="connsiteY5" fmla="*/ 405 h 10516"/>
                <a:gd name="connsiteX6" fmla="*/ 21860 w 42657"/>
                <a:gd name="connsiteY6" fmla="*/ 10516 h 10516"/>
                <a:gd name="connsiteX7" fmla="*/ 18995 w 42657"/>
                <a:gd name="connsiteY7" fmla="*/ 221 h 10516"/>
                <a:gd name="connsiteX8" fmla="*/ 16117 w 42657"/>
                <a:gd name="connsiteY8" fmla="*/ 10149 h 10516"/>
                <a:gd name="connsiteX9" fmla="*/ 13308 w 42657"/>
                <a:gd name="connsiteY9" fmla="*/ 37 h 10516"/>
                <a:gd name="connsiteX10" fmla="*/ 10362 w 42657"/>
                <a:gd name="connsiteY10" fmla="*/ 9964 h 10516"/>
                <a:gd name="connsiteX11" fmla="*/ 7563 w 42657"/>
                <a:gd name="connsiteY11" fmla="*/ 37 h 10516"/>
                <a:gd name="connsiteX12" fmla="*/ 4703 w 42657"/>
                <a:gd name="connsiteY12" fmla="*/ 10144 h 10516"/>
                <a:gd name="connsiteX13" fmla="*/ 0 w 42657"/>
                <a:gd name="connsiteY13" fmla="*/ 5512 h 10516"/>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6945 h 10481"/>
                <a:gd name="connsiteX1" fmla="*/ 36129 w 42657"/>
                <a:gd name="connsiteY1" fmla="*/ 175 h 10481"/>
                <a:gd name="connsiteX2" fmla="*/ 33224 w 42657"/>
                <a:gd name="connsiteY2" fmla="*/ 10205 h 10481"/>
                <a:gd name="connsiteX3" fmla="*/ 30427 w 42657"/>
                <a:gd name="connsiteY3" fmla="*/ 370 h 10481"/>
                <a:gd name="connsiteX4" fmla="*/ 27508 w 42657"/>
                <a:gd name="connsiteY4" fmla="*/ 10389 h 10481"/>
                <a:gd name="connsiteX5" fmla="*/ 24684 w 42657"/>
                <a:gd name="connsiteY5" fmla="*/ 370 h 10481"/>
                <a:gd name="connsiteX6" fmla="*/ 21860 w 42657"/>
                <a:gd name="connsiteY6" fmla="*/ 10481 h 10481"/>
                <a:gd name="connsiteX7" fmla="*/ 18995 w 42657"/>
                <a:gd name="connsiteY7" fmla="*/ 186 h 10481"/>
                <a:gd name="connsiteX8" fmla="*/ 16117 w 42657"/>
                <a:gd name="connsiteY8" fmla="*/ 10114 h 10481"/>
                <a:gd name="connsiteX9" fmla="*/ 13308 w 42657"/>
                <a:gd name="connsiteY9" fmla="*/ 2 h 10481"/>
                <a:gd name="connsiteX10" fmla="*/ 10362 w 42657"/>
                <a:gd name="connsiteY10" fmla="*/ 9929 h 10481"/>
                <a:gd name="connsiteX11" fmla="*/ 7563 w 42657"/>
                <a:gd name="connsiteY11" fmla="*/ 2 h 10481"/>
                <a:gd name="connsiteX12" fmla="*/ 4703 w 42657"/>
                <a:gd name="connsiteY12" fmla="*/ 10109 h 10481"/>
                <a:gd name="connsiteX13" fmla="*/ 0 w 42657"/>
                <a:gd name="connsiteY13" fmla="*/ 5477 h 10481"/>
                <a:gd name="connsiteX0" fmla="*/ 42657 w 42657"/>
                <a:gd name="connsiteY0" fmla="*/ 7202 h 10738"/>
                <a:gd name="connsiteX1" fmla="*/ 36129 w 42657"/>
                <a:gd name="connsiteY1" fmla="*/ 13 h 10738"/>
                <a:gd name="connsiteX2" fmla="*/ 33224 w 42657"/>
                <a:gd name="connsiteY2" fmla="*/ 10462 h 10738"/>
                <a:gd name="connsiteX3" fmla="*/ 30427 w 42657"/>
                <a:gd name="connsiteY3" fmla="*/ 627 h 10738"/>
                <a:gd name="connsiteX4" fmla="*/ 27508 w 42657"/>
                <a:gd name="connsiteY4" fmla="*/ 10646 h 10738"/>
                <a:gd name="connsiteX5" fmla="*/ 24684 w 42657"/>
                <a:gd name="connsiteY5" fmla="*/ 627 h 10738"/>
                <a:gd name="connsiteX6" fmla="*/ 21860 w 42657"/>
                <a:gd name="connsiteY6" fmla="*/ 10738 h 10738"/>
                <a:gd name="connsiteX7" fmla="*/ 18995 w 42657"/>
                <a:gd name="connsiteY7" fmla="*/ 443 h 10738"/>
                <a:gd name="connsiteX8" fmla="*/ 16117 w 42657"/>
                <a:gd name="connsiteY8" fmla="*/ 10371 h 10738"/>
                <a:gd name="connsiteX9" fmla="*/ 13308 w 42657"/>
                <a:gd name="connsiteY9" fmla="*/ 259 h 10738"/>
                <a:gd name="connsiteX10" fmla="*/ 10362 w 42657"/>
                <a:gd name="connsiteY10" fmla="*/ 10186 h 10738"/>
                <a:gd name="connsiteX11" fmla="*/ 7563 w 42657"/>
                <a:gd name="connsiteY11" fmla="*/ 259 h 10738"/>
                <a:gd name="connsiteX12" fmla="*/ 4703 w 42657"/>
                <a:gd name="connsiteY12" fmla="*/ 10366 h 10738"/>
                <a:gd name="connsiteX13" fmla="*/ 0 w 42657"/>
                <a:gd name="connsiteY13" fmla="*/ 5734 h 10738"/>
                <a:gd name="connsiteX0" fmla="*/ 42657 w 42657"/>
                <a:gd name="connsiteY0" fmla="*/ 7194 h 10730"/>
                <a:gd name="connsiteX1" fmla="*/ 36129 w 42657"/>
                <a:gd name="connsiteY1" fmla="*/ 5 h 10730"/>
                <a:gd name="connsiteX2" fmla="*/ 33224 w 42657"/>
                <a:gd name="connsiteY2" fmla="*/ 10454 h 10730"/>
                <a:gd name="connsiteX3" fmla="*/ 30427 w 42657"/>
                <a:gd name="connsiteY3" fmla="*/ 619 h 10730"/>
                <a:gd name="connsiteX4" fmla="*/ 27508 w 42657"/>
                <a:gd name="connsiteY4" fmla="*/ 10638 h 10730"/>
                <a:gd name="connsiteX5" fmla="*/ 24684 w 42657"/>
                <a:gd name="connsiteY5" fmla="*/ 619 h 10730"/>
                <a:gd name="connsiteX6" fmla="*/ 21860 w 42657"/>
                <a:gd name="connsiteY6" fmla="*/ 10730 h 10730"/>
                <a:gd name="connsiteX7" fmla="*/ 18995 w 42657"/>
                <a:gd name="connsiteY7" fmla="*/ 435 h 10730"/>
                <a:gd name="connsiteX8" fmla="*/ 16117 w 42657"/>
                <a:gd name="connsiteY8" fmla="*/ 10363 h 10730"/>
                <a:gd name="connsiteX9" fmla="*/ 13308 w 42657"/>
                <a:gd name="connsiteY9" fmla="*/ 251 h 10730"/>
                <a:gd name="connsiteX10" fmla="*/ 10362 w 42657"/>
                <a:gd name="connsiteY10" fmla="*/ 10178 h 10730"/>
                <a:gd name="connsiteX11" fmla="*/ 7563 w 42657"/>
                <a:gd name="connsiteY11" fmla="*/ 251 h 10730"/>
                <a:gd name="connsiteX12" fmla="*/ 4703 w 42657"/>
                <a:gd name="connsiteY12" fmla="*/ 10358 h 10730"/>
                <a:gd name="connsiteX13" fmla="*/ 0 w 42657"/>
                <a:gd name="connsiteY13" fmla="*/ 5726 h 10730"/>
                <a:gd name="connsiteX0" fmla="*/ 42657 w 42657"/>
                <a:gd name="connsiteY0" fmla="*/ 7189 h 10725"/>
                <a:gd name="connsiteX1" fmla="*/ 36129 w 42657"/>
                <a:gd name="connsiteY1" fmla="*/ 0 h 10725"/>
                <a:gd name="connsiteX2" fmla="*/ 33224 w 42657"/>
                <a:gd name="connsiteY2" fmla="*/ 10449 h 10725"/>
                <a:gd name="connsiteX3" fmla="*/ 30427 w 42657"/>
                <a:gd name="connsiteY3" fmla="*/ 614 h 10725"/>
                <a:gd name="connsiteX4" fmla="*/ 27508 w 42657"/>
                <a:gd name="connsiteY4" fmla="*/ 10633 h 10725"/>
                <a:gd name="connsiteX5" fmla="*/ 24684 w 42657"/>
                <a:gd name="connsiteY5" fmla="*/ 614 h 10725"/>
                <a:gd name="connsiteX6" fmla="*/ 21860 w 42657"/>
                <a:gd name="connsiteY6" fmla="*/ 10725 h 10725"/>
                <a:gd name="connsiteX7" fmla="*/ 18995 w 42657"/>
                <a:gd name="connsiteY7" fmla="*/ 430 h 10725"/>
                <a:gd name="connsiteX8" fmla="*/ 16117 w 42657"/>
                <a:gd name="connsiteY8" fmla="*/ 10358 h 10725"/>
                <a:gd name="connsiteX9" fmla="*/ 13308 w 42657"/>
                <a:gd name="connsiteY9" fmla="*/ 246 h 10725"/>
                <a:gd name="connsiteX10" fmla="*/ 10362 w 42657"/>
                <a:gd name="connsiteY10" fmla="*/ 10173 h 10725"/>
                <a:gd name="connsiteX11" fmla="*/ 7563 w 42657"/>
                <a:gd name="connsiteY11" fmla="*/ 246 h 10725"/>
                <a:gd name="connsiteX12" fmla="*/ 4703 w 42657"/>
                <a:gd name="connsiteY12" fmla="*/ 10353 h 10725"/>
                <a:gd name="connsiteX13" fmla="*/ 0 w 42657"/>
                <a:gd name="connsiteY13" fmla="*/ 5721 h 10725"/>
                <a:gd name="connsiteX0" fmla="*/ 42657 w 42657"/>
                <a:gd name="connsiteY0" fmla="*/ 7191 h 10727"/>
                <a:gd name="connsiteX1" fmla="*/ 36129 w 42657"/>
                <a:gd name="connsiteY1" fmla="*/ 2 h 10727"/>
                <a:gd name="connsiteX2" fmla="*/ 33224 w 42657"/>
                <a:gd name="connsiteY2" fmla="*/ 10451 h 10727"/>
                <a:gd name="connsiteX3" fmla="*/ 30427 w 42657"/>
                <a:gd name="connsiteY3" fmla="*/ 616 h 10727"/>
                <a:gd name="connsiteX4" fmla="*/ 27508 w 42657"/>
                <a:gd name="connsiteY4" fmla="*/ 10635 h 10727"/>
                <a:gd name="connsiteX5" fmla="*/ 24684 w 42657"/>
                <a:gd name="connsiteY5" fmla="*/ 616 h 10727"/>
                <a:gd name="connsiteX6" fmla="*/ 21860 w 42657"/>
                <a:gd name="connsiteY6" fmla="*/ 10727 h 10727"/>
                <a:gd name="connsiteX7" fmla="*/ 18995 w 42657"/>
                <a:gd name="connsiteY7" fmla="*/ 432 h 10727"/>
                <a:gd name="connsiteX8" fmla="*/ 16117 w 42657"/>
                <a:gd name="connsiteY8" fmla="*/ 10360 h 10727"/>
                <a:gd name="connsiteX9" fmla="*/ 13308 w 42657"/>
                <a:gd name="connsiteY9" fmla="*/ 248 h 10727"/>
                <a:gd name="connsiteX10" fmla="*/ 10362 w 42657"/>
                <a:gd name="connsiteY10" fmla="*/ 10175 h 10727"/>
                <a:gd name="connsiteX11" fmla="*/ 7563 w 42657"/>
                <a:gd name="connsiteY11" fmla="*/ 248 h 10727"/>
                <a:gd name="connsiteX12" fmla="*/ 4703 w 42657"/>
                <a:gd name="connsiteY12" fmla="*/ 10355 h 10727"/>
                <a:gd name="connsiteX13" fmla="*/ 0 w 42657"/>
                <a:gd name="connsiteY13" fmla="*/ 5723 h 10727"/>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725 h 10728"/>
                <a:gd name="connsiteX1" fmla="*/ 36129 w 42708"/>
                <a:gd name="connsiteY1" fmla="*/ 3 h 10728"/>
                <a:gd name="connsiteX2" fmla="*/ 33224 w 42708"/>
                <a:gd name="connsiteY2" fmla="*/ 10452 h 10728"/>
                <a:gd name="connsiteX3" fmla="*/ 30427 w 42708"/>
                <a:gd name="connsiteY3" fmla="*/ 617 h 10728"/>
                <a:gd name="connsiteX4" fmla="*/ 27508 w 42708"/>
                <a:gd name="connsiteY4" fmla="*/ 10636 h 10728"/>
                <a:gd name="connsiteX5" fmla="*/ 24684 w 42708"/>
                <a:gd name="connsiteY5" fmla="*/ 617 h 10728"/>
                <a:gd name="connsiteX6" fmla="*/ 21860 w 42708"/>
                <a:gd name="connsiteY6" fmla="*/ 10728 h 10728"/>
                <a:gd name="connsiteX7" fmla="*/ 18995 w 42708"/>
                <a:gd name="connsiteY7" fmla="*/ 433 h 10728"/>
                <a:gd name="connsiteX8" fmla="*/ 16117 w 42708"/>
                <a:gd name="connsiteY8" fmla="*/ 10361 h 10728"/>
                <a:gd name="connsiteX9" fmla="*/ 13308 w 42708"/>
                <a:gd name="connsiteY9" fmla="*/ 249 h 10728"/>
                <a:gd name="connsiteX10" fmla="*/ 10362 w 42708"/>
                <a:gd name="connsiteY10" fmla="*/ 10176 h 10728"/>
                <a:gd name="connsiteX11" fmla="*/ 7563 w 42708"/>
                <a:gd name="connsiteY11" fmla="*/ 249 h 10728"/>
                <a:gd name="connsiteX12" fmla="*/ 4703 w 42708"/>
                <a:gd name="connsiteY12" fmla="*/ 10356 h 10728"/>
                <a:gd name="connsiteX13" fmla="*/ 0 w 42708"/>
                <a:gd name="connsiteY13" fmla="*/ 5724 h 10728"/>
                <a:gd name="connsiteX0" fmla="*/ 42708 w 42708"/>
                <a:gd name="connsiteY0" fmla="*/ 5837 h 10840"/>
                <a:gd name="connsiteX1" fmla="*/ 41594 w 42708"/>
                <a:gd name="connsiteY1" fmla="*/ 5562 h 10840"/>
                <a:gd name="connsiteX2" fmla="*/ 36129 w 42708"/>
                <a:gd name="connsiteY2" fmla="*/ 115 h 10840"/>
                <a:gd name="connsiteX3" fmla="*/ 33224 w 42708"/>
                <a:gd name="connsiteY3" fmla="*/ 10564 h 10840"/>
                <a:gd name="connsiteX4" fmla="*/ 30427 w 42708"/>
                <a:gd name="connsiteY4" fmla="*/ 729 h 10840"/>
                <a:gd name="connsiteX5" fmla="*/ 27508 w 42708"/>
                <a:gd name="connsiteY5" fmla="*/ 10748 h 10840"/>
                <a:gd name="connsiteX6" fmla="*/ 24684 w 42708"/>
                <a:gd name="connsiteY6" fmla="*/ 729 h 10840"/>
                <a:gd name="connsiteX7" fmla="*/ 21860 w 42708"/>
                <a:gd name="connsiteY7" fmla="*/ 10840 h 10840"/>
                <a:gd name="connsiteX8" fmla="*/ 18995 w 42708"/>
                <a:gd name="connsiteY8" fmla="*/ 545 h 10840"/>
                <a:gd name="connsiteX9" fmla="*/ 16117 w 42708"/>
                <a:gd name="connsiteY9" fmla="*/ 10473 h 10840"/>
                <a:gd name="connsiteX10" fmla="*/ 13308 w 42708"/>
                <a:gd name="connsiteY10" fmla="*/ 361 h 10840"/>
                <a:gd name="connsiteX11" fmla="*/ 10362 w 42708"/>
                <a:gd name="connsiteY11" fmla="*/ 10288 h 10840"/>
                <a:gd name="connsiteX12" fmla="*/ 7563 w 42708"/>
                <a:gd name="connsiteY12" fmla="*/ 361 h 10840"/>
                <a:gd name="connsiteX13" fmla="*/ 4703 w 42708"/>
                <a:gd name="connsiteY13" fmla="*/ 10468 h 10840"/>
                <a:gd name="connsiteX14" fmla="*/ 0 w 42708"/>
                <a:gd name="connsiteY14" fmla="*/ 5836 h 10840"/>
                <a:gd name="connsiteX0" fmla="*/ 42708 w 42708"/>
                <a:gd name="connsiteY0" fmla="*/ 5855 h 10858"/>
                <a:gd name="connsiteX1" fmla="*/ 41594 w 42708"/>
                <a:gd name="connsiteY1" fmla="*/ 5580 h 10858"/>
                <a:gd name="connsiteX2" fmla="*/ 40734 w 42708"/>
                <a:gd name="connsiteY2" fmla="*/ 5371 h 10858"/>
                <a:gd name="connsiteX3" fmla="*/ 36129 w 42708"/>
                <a:gd name="connsiteY3" fmla="*/ 133 h 10858"/>
                <a:gd name="connsiteX4" fmla="*/ 33224 w 42708"/>
                <a:gd name="connsiteY4" fmla="*/ 10582 h 10858"/>
                <a:gd name="connsiteX5" fmla="*/ 30427 w 42708"/>
                <a:gd name="connsiteY5" fmla="*/ 747 h 10858"/>
                <a:gd name="connsiteX6" fmla="*/ 27508 w 42708"/>
                <a:gd name="connsiteY6" fmla="*/ 10766 h 10858"/>
                <a:gd name="connsiteX7" fmla="*/ 24684 w 42708"/>
                <a:gd name="connsiteY7" fmla="*/ 747 h 10858"/>
                <a:gd name="connsiteX8" fmla="*/ 21860 w 42708"/>
                <a:gd name="connsiteY8" fmla="*/ 10858 h 10858"/>
                <a:gd name="connsiteX9" fmla="*/ 18995 w 42708"/>
                <a:gd name="connsiteY9" fmla="*/ 563 h 10858"/>
                <a:gd name="connsiteX10" fmla="*/ 16117 w 42708"/>
                <a:gd name="connsiteY10" fmla="*/ 10491 h 10858"/>
                <a:gd name="connsiteX11" fmla="*/ 13308 w 42708"/>
                <a:gd name="connsiteY11" fmla="*/ 379 h 10858"/>
                <a:gd name="connsiteX12" fmla="*/ 10362 w 42708"/>
                <a:gd name="connsiteY12" fmla="*/ 10306 h 10858"/>
                <a:gd name="connsiteX13" fmla="*/ 7563 w 42708"/>
                <a:gd name="connsiteY13" fmla="*/ 379 h 10858"/>
                <a:gd name="connsiteX14" fmla="*/ 4703 w 42708"/>
                <a:gd name="connsiteY14" fmla="*/ 10486 h 10858"/>
                <a:gd name="connsiteX15" fmla="*/ 0 w 42708"/>
                <a:gd name="connsiteY15" fmla="*/ 5854 h 10858"/>
                <a:gd name="connsiteX0" fmla="*/ 42708 w 42708"/>
                <a:gd name="connsiteY0" fmla="*/ 5831 h 10834"/>
                <a:gd name="connsiteX1" fmla="*/ 41594 w 42708"/>
                <a:gd name="connsiteY1" fmla="*/ 5556 h 10834"/>
                <a:gd name="connsiteX2" fmla="*/ 40734 w 42708"/>
                <a:gd name="connsiteY2" fmla="*/ 5347 h 10834"/>
                <a:gd name="connsiteX3" fmla="*/ 36129 w 42708"/>
                <a:gd name="connsiteY3" fmla="*/ 109 h 10834"/>
                <a:gd name="connsiteX4" fmla="*/ 33224 w 42708"/>
                <a:gd name="connsiteY4" fmla="*/ 10558 h 10834"/>
                <a:gd name="connsiteX5" fmla="*/ 30427 w 42708"/>
                <a:gd name="connsiteY5" fmla="*/ 723 h 10834"/>
                <a:gd name="connsiteX6" fmla="*/ 27508 w 42708"/>
                <a:gd name="connsiteY6" fmla="*/ 10742 h 10834"/>
                <a:gd name="connsiteX7" fmla="*/ 24684 w 42708"/>
                <a:gd name="connsiteY7" fmla="*/ 723 h 10834"/>
                <a:gd name="connsiteX8" fmla="*/ 21860 w 42708"/>
                <a:gd name="connsiteY8" fmla="*/ 10834 h 10834"/>
                <a:gd name="connsiteX9" fmla="*/ 18995 w 42708"/>
                <a:gd name="connsiteY9" fmla="*/ 539 h 10834"/>
                <a:gd name="connsiteX10" fmla="*/ 16117 w 42708"/>
                <a:gd name="connsiteY10" fmla="*/ 10467 h 10834"/>
                <a:gd name="connsiteX11" fmla="*/ 13308 w 42708"/>
                <a:gd name="connsiteY11" fmla="*/ 355 h 10834"/>
                <a:gd name="connsiteX12" fmla="*/ 10362 w 42708"/>
                <a:gd name="connsiteY12" fmla="*/ 10282 h 10834"/>
                <a:gd name="connsiteX13" fmla="*/ 7563 w 42708"/>
                <a:gd name="connsiteY13" fmla="*/ 355 h 10834"/>
                <a:gd name="connsiteX14" fmla="*/ 4703 w 42708"/>
                <a:gd name="connsiteY14" fmla="*/ 10462 h 10834"/>
                <a:gd name="connsiteX15" fmla="*/ 0 w 42708"/>
                <a:gd name="connsiteY15" fmla="*/ 5830 h 10834"/>
                <a:gd name="connsiteX0" fmla="*/ 42708 w 42708"/>
                <a:gd name="connsiteY0" fmla="*/ 5831 h 10834"/>
                <a:gd name="connsiteX1" fmla="*/ 40734 w 42708"/>
                <a:gd name="connsiteY1" fmla="*/ 5347 h 10834"/>
                <a:gd name="connsiteX2" fmla="*/ 36129 w 42708"/>
                <a:gd name="connsiteY2" fmla="*/ 109 h 10834"/>
                <a:gd name="connsiteX3" fmla="*/ 33224 w 42708"/>
                <a:gd name="connsiteY3" fmla="*/ 10558 h 10834"/>
                <a:gd name="connsiteX4" fmla="*/ 30427 w 42708"/>
                <a:gd name="connsiteY4" fmla="*/ 723 h 10834"/>
                <a:gd name="connsiteX5" fmla="*/ 27508 w 42708"/>
                <a:gd name="connsiteY5" fmla="*/ 10742 h 10834"/>
                <a:gd name="connsiteX6" fmla="*/ 24684 w 42708"/>
                <a:gd name="connsiteY6" fmla="*/ 723 h 10834"/>
                <a:gd name="connsiteX7" fmla="*/ 21860 w 42708"/>
                <a:gd name="connsiteY7" fmla="*/ 10834 h 10834"/>
                <a:gd name="connsiteX8" fmla="*/ 18995 w 42708"/>
                <a:gd name="connsiteY8" fmla="*/ 539 h 10834"/>
                <a:gd name="connsiteX9" fmla="*/ 16117 w 42708"/>
                <a:gd name="connsiteY9" fmla="*/ 10467 h 10834"/>
                <a:gd name="connsiteX10" fmla="*/ 13308 w 42708"/>
                <a:gd name="connsiteY10" fmla="*/ 355 h 10834"/>
                <a:gd name="connsiteX11" fmla="*/ 10362 w 42708"/>
                <a:gd name="connsiteY11" fmla="*/ 10282 h 10834"/>
                <a:gd name="connsiteX12" fmla="*/ 7563 w 42708"/>
                <a:gd name="connsiteY12" fmla="*/ 355 h 10834"/>
                <a:gd name="connsiteX13" fmla="*/ 4703 w 42708"/>
                <a:gd name="connsiteY13" fmla="*/ 10462 h 10834"/>
                <a:gd name="connsiteX14" fmla="*/ 0 w 42708"/>
                <a:gd name="connsiteY14" fmla="*/ 5830 h 10834"/>
                <a:gd name="connsiteX0" fmla="*/ 40734 w 40734"/>
                <a:gd name="connsiteY0" fmla="*/ 5347 h 10834"/>
                <a:gd name="connsiteX1" fmla="*/ 36129 w 40734"/>
                <a:gd name="connsiteY1" fmla="*/ 109 h 10834"/>
                <a:gd name="connsiteX2" fmla="*/ 33224 w 40734"/>
                <a:gd name="connsiteY2" fmla="*/ 10558 h 10834"/>
                <a:gd name="connsiteX3" fmla="*/ 30427 w 40734"/>
                <a:gd name="connsiteY3" fmla="*/ 723 h 10834"/>
                <a:gd name="connsiteX4" fmla="*/ 27508 w 40734"/>
                <a:gd name="connsiteY4" fmla="*/ 10742 h 10834"/>
                <a:gd name="connsiteX5" fmla="*/ 24684 w 40734"/>
                <a:gd name="connsiteY5" fmla="*/ 723 h 10834"/>
                <a:gd name="connsiteX6" fmla="*/ 21860 w 40734"/>
                <a:gd name="connsiteY6" fmla="*/ 10834 h 10834"/>
                <a:gd name="connsiteX7" fmla="*/ 18995 w 40734"/>
                <a:gd name="connsiteY7" fmla="*/ 539 h 10834"/>
                <a:gd name="connsiteX8" fmla="*/ 16117 w 40734"/>
                <a:gd name="connsiteY8" fmla="*/ 10467 h 10834"/>
                <a:gd name="connsiteX9" fmla="*/ 13308 w 40734"/>
                <a:gd name="connsiteY9" fmla="*/ 355 h 10834"/>
                <a:gd name="connsiteX10" fmla="*/ 10362 w 40734"/>
                <a:gd name="connsiteY10" fmla="*/ 10282 h 10834"/>
                <a:gd name="connsiteX11" fmla="*/ 7563 w 40734"/>
                <a:gd name="connsiteY11" fmla="*/ 355 h 10834"/>
                <a:gd name="connsiteX12" fmla="*/ 4703 w 40734"/>
                <a:gd name="connsiteY12" fmla="*/ 10462 h 10834"/>
                <a:gd name="connsiteX13" fmla="*/ 0 w 40734"/>
                <a:gd name="connsiteY13" fmla="*/ 5830 h 10834"/>
                <a:gd name="connsiteX0" fmla="*/ 40734 w 40734"/>
                <a:gd name="connsiteY0" fmla="*/ 5356 h 10843"/>
                <a:gd name="connsiteX1" fmla="*/ 36129 w 40734"/>
                <a:gd name="connsiteY1" fmla="*/ 118 h 10843"/>
                <a:gd name="connsiteX2" fmla="*/ 33224 w 40734"/>
                <a:gd name="connsiteY2" fmla="*/ 10567 h 10843"/>
                <a:gd name="connsiteX3" fmla="*/ 30427 w 40734"/>
                <a:gd name="connsiteY3" fmla="*/ 732 h 10843"/>
                <a:gd name="connsiteX4" fmla="*/ 27508 w 40734"/>
                <a:gd name="connsiteY4" fmla="*/ 10751 h 10843"/>
                <a:gd name="connsiteX5" fmla="*/ 24684 w 40734"/>
                <a:gd name="connsiteY5" fmla="*/ 732 h 10843"/>
                <a:gd name="connsiteX6" fmla="*/ 21860 w 40734"/>
                <a:gd name="connsiteY6" fmla="*/ 10843 h 10843"/>
                <a:gd name="connsiteX7" fmla="*/ 18995 w 40734"/>
                <a:gd name="connsiteY7" fmla="*/ 548 h 10843"/>
                <a:gd name="connsiteX8" fmla="*/ 16117 w 40734"/>
                <a:gd name="connsiteY8" fmla="*/ 10476 h 10843"/>
                <a:gd name="connsiteX9" fmla="*/ 13308 w 40734"/>
                <a:gd name="connsiteY9" fmla="*/ 364 h 10843"/>
                <a:gd name="connsiteX10" fmla="*/ 10362 w 40734"/>
                <a:gd name="connsiteY10" fmla="*/ 10291 h 10843"/>
                <a:gd name="connsiteX11" fmla="*/ 7563 w 40734"/>
                <a:gd name="connsiteY11" fmla="*/ 364 h 10843"/>
                <a:gd name="connsiteX12" fmla="*/ 4703 w 40734"/>
                <a:gd name="connsiteY12" fmla="*/ 10471 h 10843"/>
                <a:gd name="connsiteX13" fmla="*/ 0 w 40734"/>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4327 w 44327"/>
                <a:gd name="connsiteY0" fmla="*/ 5356 h 10843"/>
                <a:gd name="connsiteX1" fmla="*/ 36129 w 44327"/>
                <a:gd name="connsiteY1" fmla="*/ 118 h 10843"/>
                <a:gd name="connsiteX2" fmla="*/ 33224 w 44327"/>
                <a:gd name="connsiteY2" fmla="*/ 10567 h 10843"/>
                <a:gd name="connsiteX3" fmla="*/ 30427 w 44327"/>
                <a:gd name="connsiteY3" fmla="*/ 732 h 10843"/>
                <a:gd name="connsiteX4" fmla="*/ 27508 w 44327"/>
                <a:gd name="connsiteY4" fmla="*/ 10751 h 10843"/>
                <a:gd name="connsiteX5" fmla="*/ 24684 w 44327"/>
                <a:gd name="connsiteY5" fmla="*/ 732 h 10843"/>
                <a:gd name="connsiteX6" fmla="*/ 21860 w 44327"/>
                <a:gd name="connsiteY6" fmla="*/ 10843 h 10843"/>
                <a:gd name="connsiteX7" fmla="*/ 18995 w 44327"/>
                <a:gd name="connsiteY7" fmla="*/ 548 h 10843"/>
                <a:gd name="connsiteX8" fmla="*/ 16117 w 44327"/>
                <a:gd name="connsiteY8" fmla="*/ 10476 h 10843"/>
                <a:gd name="connsiteX9" fmla="*/ 13308 w 44327"/>
                <a:gd name="connsiteY9" fmla="*/ 364 h 10843"/>
                <a:gd name="connsiteX10" fmla="*/ 10362 w 44327"/>
                <a:gd name="connsiteY10" fmla="*/ 10291 h 10843"/>
                <a:gd name="connsiteX11" fmla="*/ 7563 w 44327"/>
                <a:gd name="connsiteY11" fmla="*/ 364 h 10843"/>
                <a:gd name="connsiteX12" fmla="*/ 4703 w 44327"/>
                <a:gd name="connsiteY12" fmla="*/ 10471 h 10843"/>
                <a:gd name="connsiteX13" fmla="*/ 0 w 44327"/>
                <a:gd name="connsiteY13" fmla="*/ 5839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 name="connsiteX0" fmla="*/ 47717 w 47717"/>
                <a:gd name="connsiteY0" fmla="*/ 5356 h 10843"/>
                <a:gd name="connsiteX1" fmla="*/ 39519 w 47717"/>
                <a:gd name="connsiteY1" fmla="*/ 118 h 10843"/>
                <a:gd name="connsiteX2" fmla="*/ 36614 w 47717"/>
                <a:gd name="connsiteY2" fmla="*/ 10567 h 10843"/>
                <a:gd name="connsiteX3" fmla="*/ 33817 w 47717"/>
                <a:gd name="connsiteY3" fmla="*/ 732 h 10843"/>
                <a:gd name="connsiteX4" fmla="*/ 30898 w 47717"/>
                <a:gd name="connsiteY4" fmla="*/ 10751 h 10843"/>
                <a:gd name="connsiteX5" fmla="*/ 28074 w 47717"/>
                <a:gd name="connsiteY5" fmla="*/ 732 h 10843"/>
                <a:gd name="connsiteX6" fmla="*/ 25250 w 47717"/>
                <a:gd name="connsiteY6" fmla="*/ 10843 h 10843"/>
                <a:gd name="connsiteX7" fmla="*/ 22385 w 47717"/>
                <a:gd name="connsiteY7" fmla="*/ 548 h 10843"/>
                <a:gd name="connsiteX8" fmla="*/ 19507 w 47717"/>
                <a:gd name="connsiteY8" fmla="*/ 10476 h 10843"/>
                <a:gd name="connsiteX9" fmla="*/ 16698 w 47717"/>
                <a:gd name="connsiteY9" fmla="*/ 364 h 10843"/>
                <a:gd name="connsiteX10" fmla="*/ 13752 w 47717"/>
                <a:gd name="connsiteY10" fmla="*/ 10291 h 10843"/>
                <a:gd name="connsiteX11" fmla="*/ 10953 w 47717"/>
                <a:gd name="connsiteY11" fmla="*/ 364 h 10843"/>
                <a:gd name="connsiteX12" fmla="*/ 8093 w 47717"/>
                <a:gd name="connsiteY12" fmla="*/ 10471 h 10843"/>
                <a:gd name="connsiteX13" fmla="*/ 0 w 47717"/>
                <a:gd name="connsiteY13" fmla="*/ 5630 h 10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717" h="10843">
                  <a:moveTo>
                    <a:pt x="47717" y="5356"/>
                  </a:moveTo>
                  <a:cubicBezTo>
                    <a:pt x="40127" y="5286"/>
                    <a:pt x="40762" y="-925"/>
                    <a:pt x="39519" y="118"/>
                  </a:cubicBezTo>
                  <a:cubicBezTo>
                    <a:pt x="37973" y="277"/>
                    <a:pt x="37564" y="10569"/>
                    <a:pt x="36614" y="10567"/>
                  </a:cubicBezTo>
                  <a:cubicBezTo>
                    <a:pt x="35200" y="10629"/>
                    <a:pt x="35217" y="670"/>
                    <a:pt x="33817" y="732"/>
                  </a:cubicBezTo>
                  <a:cubicBezTo>
                    <a:pt x="32317" y="763"/>
                    <a:pt x="32317" y="10720"/>
                    <a:pt x="30898" y="10751"/>
                  </a:cubicBezTo>
                  <a:cubicBezTo>
                    <a:pt x="29459" y="10875"/>
                    <a:pt x="29495" y="748"/>
                    <a:pt x="28074" y="732"/>
                  </a:cubicBezTo>
                  <a:cubicBezTo>
                    <a:pt x="26667" y="900"/>
                    <a:pt x="26621" y="10766"/>
                    <a:pt x="25250" y="10843"/>
                  </a:cubicBezTo>
                  <a:cubicBezTo>
                    <a:pt x="23777" y="10692"/>
                    <a:pt x="23772" y="594"/>
                    <a:pt x="22385" y="548"/>
                  </a:cubicBezTo>
                  <a:cubicBezTo>
                    <a:pt x="20908" y="580"/>
                    <a:pt x="20873" y="10414"/>
                    <a:pt x="19507" y="10476"/>
                  </a:cubicBezTo>
                  <a:cubicBezTo>
                    <a:pt x="18075" y="10536"/>
                    <a:pt x="18084" y="394"/>
                    <a:pt x="16698" y="364"/>
                  </a:cubicBezTo>
                  <a:cubicBezTo>
                    <a:pt x="15243" y="426"/>
                    <a:pt x="15158" y="10445"/>
                    <a:pt x="13752" y="10291"/>
                  </a:cubicBezTo>
                  <a:cubicBezTo>
                    <a:pt x="12292" y="10413"/>
                    <a:pt x="12330" y="518"/>
                    <a:pt x="10953" y="364"/>
                  </a:cubicBezTo>
                  <a:cubicBezTo>
                    <a:pt x="9520" y="210"/>
                    <a:pt x="9542" y="10410"/>
                    <a:pt x="8093" y="10471"/>
                  </a:cubicBezTo>
                  <a:cubicBezTo>
                    <a:pt x="6669" y="10504"/>
                    <a:pt x="7971" y="5286"/>
                    <a:pt x="0" y="5630"/>
                  </a:cubicBezTo>
                </a:path>
              </a:pathLst>
            </a:custGeom>
            <a:ln>
              <a:tailEnd type="arrow" w="lg" len="lg"/>
            </a:ln>
          </p:spPr>
          <p:style>
            <a:lnRef idx="2">
              <a:schemeClr val="accent2"/>
            </a:lnRef>
            <a:fillRef idx="0">
              <a:schemeClr val="accent2"/>
            </a:fillRef>
            <a:effectRef idx="1">
              <a:schemeClr val="accent2"/>
            </a:effectRef>
            <a:fontRef idx="minor">
              <a:schemeClr val="tx1"/>
            </a:fontRef>
          </p:style>
          <p:txBody>
            <a:bodyPr/>
            <a:lstStyle/>
            <a:p>
              <a:endParaRPr lang="en-US"/>
            </a:p>
          </p:txBody>
        </p:sp>
        <p:cxnSp>
          <p:nvCxnSpPr>
            <p:cNvPr id="55" name="Straight Arrow Connector 54"/>
            <p:cNvCxnSpPr/>
            <p:nvPr/>
          </p:nvCxnSpPr>
          <p:spPr>
            <a:xfrm flipV="1">
              <a:off x="1895040" y="2301819"/>
              <a:ext cx="0" cy="652436"/>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84561991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Gold (Au)</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1" name="Picture 20" descr="Haverkort_16.pdf"/>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28036" y1="20677" x2="28036" y2="20677"/>
                        <a14:foregroundMark x1="45176" y1="21053" x2="45176" y2="21053"/>
                        <a14:foregroundMark x1="38933" y1="11090" x2="38933" y2="11090"/>
                        <a14:foregroundMark x1="29966" y1="9586" x2="29966" y2="9586"/>
                        <a14:foregroundMark x1="25880" y1="12406" x2="25880" y2="12406"/>
                        <a14:foregroundMark x1="25880" y1="12406" x2="25880" y2="12406"/>
                        <a14:foregroundMark x1="23269" y1="18609" x2="23269" y2="18609"/>
                        <a14:foregroundMark x1="1249" y1="1692" x2="1476" y2="97180"/>
                        <a14:foregroundMark x1="20091" y1="3383" x2="18275" y2="96053"/>
                        <a14:foregroundMark x1="23383" y1="90789" x2="81952" y2="93233"/>
                        <a14:foregroundMark x1="23156" y1="84962" x2="87401" y2="85150"/>
                        <a14:foregroundMark x1="90579" y1="69549" x2="96935" y2="69549"/>
                        <a14:foregroundMark x1="10443" y1="14474" x2="10329" y2="70489"/>
                        <a14:foregroundMark x1="15664" y1="24624" x2="15323" y2="72556"/>
                        <a14:foregroundMark x1="22928" y1="6767" x2="97503" y2="6579"/>
                        <a14:foregroundMark x1="90125" y1="75188" x2="94665" y2="75376"/>
                        <a14:foregroundMark x1="22474" y1="78195" x2="87060" y2="78195"/>
                      </a14:backgroundRemoval>
                    </a14:imgEffect>
                  </a14:imgLayer>
                </a14:imgProps>
              </a:ext>
              <a:ext uri="{28A0092B-C50C-407E-A947-70E740481C1C}">
                <a14:useLocalDpi xmlns:a14="http://schemas.microsoft.com/office/drawing/2010/main"/>
              </a:ext>
            </a:extLst>
          </a:blip>
          <a:srcRect/>
          <a:stretch/>
        </p:blipFill>
        <p:spPr>
          <a:xfrm>
            <a:off x="246239" y="1125220"/>
            <a:ext cx="7362707" cy="3304540"/>
          </a:xfrm>
          <a:prstGeom prst="rect">
            <a:avLst/>
          </a:prstGeom>
        </p:spPr>
      </p:pic>
    </p:spTree>
    <p:extLst>
      <p:ext uri="{BB962C8B-B14F-4D97-AF65-F5344CB8AC3E}">
        <p14:creationId xmlns:p14="http://schemas.microsoft.com/office/powerpoint/2010/main" val="416008073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Gold (Au)</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1" name="Picture 20" descr="Haverkort_16.pdf"/>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28036" y1="20677" x2="28036" y2="20677"/>
                        <a14:foregroundMark x1="45176" y1="21053" x2="45176" y2="21053"/>
                        <a14:foregroundMark x1="38933" y1="11090" x2="38933" y2="11090"/>
                        <a14:foregroundMark x1="29966" y1="9586" x2="29966" y2="9586"/>
                        <a14:foregroundMark x1="25880" y1="12406" x2="25880" y2="12406"/>
                        <a14:foregroundMark x1="25880" y1="12406" x2="25880" y2="12406"/>
                        <a14:foregroundMark x1="23269" y1="18609" x2="23269" y2="18609"/>
                        <a14:foregroundMark x1="1249" y1="1692" x2="1476" y2="97180"/>
                        <a14:foregroundMark x1="20091" y1="3383" x2="18275" y2="96053"/>
                        <a14:foregroundMark x1="23383" y1="90789" x2="81952" y2="93233"/>
                        <a14:foregroundMark x1="23156" y1="84962" x2="87401" y2="85150"/>
                        <a14:foregroundMark x1="90579" y1="69549" x2="96935" y2="69549"/>
                        <a14:foregroundMark x1="10443" y1="14474" x2="10329" y2="70489"/>
                        <a14:foregroundMark x1="15664" y1="24624" x2="15323" y2="72556"/>
                        <a14:foregroundMark x1="22928" y1="6767" x2="97503" y2="6579"/>
                        <a14:foregroundMark x1="90125" y1="75188" x2="94665" y2="75376"/>
                        <a14:foregroundMark x1="22474" y1="78195" x2="87060" y2="78195"/>
                      </a14:backgroundRemoval>
                    </a14:imgEffect>
                  </a14:imgLayer>
                </a14:imgProps>
              </a:ext>
              <a:ext uri="{28A0092B-C50C-407E-A947-70E740481C1C}">
                <a14:useLocalDpi xmlns:a14="http://schemas.microsoft.com/office/drawing/2010/main"/>
              </a:ext>
            </a:extLst>
          </a:blip>
          <a:srcRect/>
          <a:stretch/>
        </p:blipFill>
        <p:spPr>
          <a:xfrm>
            <a:off x="246239" y="1125220"/>
            <a:ext cx="7362707" cy="3304540"/>
          </a:xfrm>
          <a:prstGeom prst="rect">
            <a:avLst/>
          </a:prstGeom>
        </p:spPr>
      </p:pic>
      <p:grpSp>
        <p:nvGrpSpPr>
          <p:cNvPr id="5" name="Group 4"/>
          <p:cNvGrpSpPr/>
          <p:nvPr/>
        </p:nvGrpSpPr>
        <p:grpSpPr>
          <a:xfrm>
            <a:off x="853847" y="1104900"/>
            <a:ext cx="4404360" cy="2519373"/>
            <a:chOff x="853847" y="1104900"/>
            <a:chExt cx="4404360" cy="2519373"/>
          </a:xfrm>
        </p:grpSpPr>
        <p:sp>
          <p:nvSpPr>
            <p:cNvPr id="25" name="Donut 24"/>
            <p:cNvSpPr/>
            <p:nvPr/>
          </p:nvSpPr>
          <p:spPr>
            <a:xfrm>
              <a:off x="4432707" y="2798773"/>
              <a:ext cx="825500" cy="825500"/>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Minus 25"/>
            <p:cNvSpPr/>
            <p:nvPr/>
          </p:nvSpPr>
          <p:spPr>
            <a:xfrm>
              <a:off x="853847" y="2951173"/>
              <a:ext cx="69850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Curved Connector 26"/>
            <p:cNvCxnSpPr/>
            <p:nvPr/>
          </p:nvCxnSpPr>
          <p:spPr>
            <a:xfrm rot="5400000" flipH="1" flipV="1">
              <a:off x="1163852" y="1582239"/>
              <a:ext cx="1639920" cy="1529750"/>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cxnSp>
          <p:nvCxnSpPr>
            <p:cNvPr id="28" name="Curved Connector 27"/>
            <p:cNvCxnSpPr>
              <a:stCxn id="25" idx="0"/>
            </p:cNvCxnSpPr>
            <p:nvPr/>
          </p:nvCxnSpPr>
          <p:spPr>
            <a:xfrm rot="16200000" flipV="1">
              <a:off x="3680862" y="1634177"/>
              <a:ext cx="1271618" cy="1057573"/>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2153920" y="1104900"/>
              <a:ext cx="1981537" cy="422254"/>
            </a:xfrm>
            <a:prstGeom prst="roundRect">
              <a:avLst>
                <a:gd name="adj" fmla="val 2392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rPr>
                <a:t>Au – [</a:t>
              </a:r>
              <a:r>
                <a:rPr lang="en-US" sz="2000" dirty="0" err="1" smtClean="0">
                  <a:solidFill>
                    <a:schemeClr val="tx1"/>
                  </a:solidFill>
                </a:rPr>
                <a:t>Xe</a:t>
              </a:r>
              <a:r>
                <a:rPr lang="en-US" sz="2000" dirty="0" smtClean="0">
                  <a:solidFill>
                    <a:schemeClr val="tx1"/>
                  </a:solidFill>
                </a:rPr>
                <a:t>] 6s</a:t>
              </a:r>
              <a:r>
                <a:rPr lang="en-US" sz="2000" baseline="30000" dirty="0" smtClean="0">
                  <a:solidFill>
                    <a:schemeClr val="tx1"/>
                  </a:solidFill>
                </a:rPr>
                <a:t>2</a:t>
              </a:r>
              <a:r>
                <a:rPr lang="en-US" sz="2000" dirty="0" smtClean="0">
                  <a:solidFill>
                    <a:schemeClr val="tx1"/>
                  </a:solidFill>
                </a:rPr>
                <a:t> 5d</a:t>
              </a:r>
              <a:r>
                <a:rPr lang="en-US" sz="2000" baseline="30000" dirty="0">
                  <a:solidFill>
                    <a:schemeClr val="tx1"/>
                  </a:solidFill>
                </a:rPr>
                <a:t>9</a:t>
              </a:r>
              <a:endParaRPr lang="en-US" sz="2000" dirty="0" smtClean="0">
                <a:solidFill>
                  <a:schemeClr val="tx1"/>
                </a:solidFill>
              </a:endParaRPr>
            </a:p>
            <a:p>
              <a:pPr marL="342900" indent="-342900" algn="ctr">
                <a:buFont typeface="Arial"/>
                <a:buChar char="•"/>
              </a:pPr>
              <a:endParaRPr lang="en-US" sz="2400" dirty="0">
                <a:solidFill>
                  <a:schemeClr val="tx1"/>
                </a:solidFill>
              </a:endParaRPr>
            </a:p>
          </p:txBody>
        </p:sp>
      </p:grpSp>
    </p:spTree>
    <p:extLst>
      <p:ext uri="{BB962C8B-B14F-4D97-AF65-F5344CB8AC3E}">
        <p14:creationId xmlns:p14="http://schemas.microsoft.com/office/powerpoint/2010/main" val="414377404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Gold (Au)</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1" name="Picture 20" descr="Haverkort_16.pdf"/>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28036" y1="20677" x2="28036" y2="20677"/>
                        <a14:foregroundMark x1="45176" y1="21053" x2="45176" y2="21053"/>
                        <a14:foregroundMark x1="38933" y1="11090" x2="38933" y2="11090"/>
                        <a14:foregroundMark x1="29966" y1="9586" x2="29966" y2="9586"/>
                        <a14:foregroundMark x1="25880" y1="12406" x2="25880" y2="12406"/>
                        <a14:foregroundMark x1="25880" y1="12406" x2="25880" y2="12406"/>
                        <a14:foregroundMark x1="23269" y1="18609" x2="23269" y2="18609"/>
                        <a14:foregroundMark x1="1249" y1="1692" x2="1476" y2="97180"/>
                        <a14:foregroundMark x1="20091" y1="3383" x2="18275" y2="96053"/>
                        <a14:foregroundMark x1="23383" y1="90789" x2="81952" y2="93233"/>
                        <a14:foregroundMark x1="23156" y1="84962" x2="87401" y2="85150"/>
                        <a14:foregroundMark x1="90579" y1="69549" x2="96935" y2="69549"/>
                        <a14:foregroundMark x1="10443" y1="14474" x2="10329" y2="70489"/>
                        <a14:foregroundMark x1="15664" y1="24624" x2="15323" y2="72556"/>
                        <a14:foregroundMark x1="22928" y1="6767" x2="97503" y2="6579"/>
                        <a14:foregroundMark x1="90125" y1="75188" x2="94665" y2="75376"/>
                        <a14:foregroundMark x1="22474" y1="78195" x2="87060" y2="78195"/>
                      </a14:backgroundRemoval>
                    </a14:imgEffect>
                  </a14:imgLayer>
                </a14:imgProps>
              </a:ext>
              <a:ext uri="{28A0092B-C50C-407E-A947-70E740481C1C}">
                <a14:useLocalDpi xmlns:a14="http://schemas.microsoft.com/office/drawing/2010/main"/>
              </a:ext>
            </a:extLst>
          </a:blip>
          <a:srcRect/>
          <a:stretch/>
        </p:blipFill>
        <p:spPr>
          <a:xfrm>
            <a:off x="246239" y="1125220"/>
            <a:ext cx="7362707" cy="3304540"/>
          </a:xfrm>
          <a:prstGeom prst="rect">
            <a:avLst/>
          </a:prstGeom>
        </p:spPr>
      </p:pic>
      <p:grpSp>
        <p:nvGrpSpPr>
          <p:cNvPr id="5" name="Group 4"/>
          <p:cNvGrpSpPr/>
          <p:nvPr/>
        </p:nvGrpSpPr>
        <p:grpSpPr>
          <a:xfrm>
            <a:off x="853847" y="1104900"/>
            <a:ext cx="4404360" cy="2519373"/>
            <a:chOff x="853847" y="1104900"/>
            <a:chExt cx="4404360" cy="2519373"/>
          </a:xfrm>
        </p:grpSpPr>
        <p:sp>
          <p:nvSpPr>
            <p:cNvPr id="25" name="Donut 24"/>
            <p:cNvSpPr/>
            <p:nvPr/>
          </p:nvSpPr>
          <p:spPr>
            <a:xfrm>
              <a:off x="4432707" y="2798773"/>
              <a:ext cx="825500" cy="825500"/>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Minus 25"/>
            <p:cNvSpPr/>
            <p:nvPr/>
          </p:nvSpPr>
          <p:spPr>
            <a:xfrm>
              <a:off x="853847" y="2951173"/>
              <a:ext cx="69850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Curved Connector 26"/>
            <p:cNvCxnSpPr/>
            <p:nvPr/>
          </p:nvCxnSpPr>
          <p:spPr>
            <a:xfrm rot="5400000" flipH="1" flipV="1">
              <a:off x="1163852" y="1582239"/>
              <a:ext cx="1639920" cy="1529750"/>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cxnSp>
          <p:nvCxnSpPr>
            <p:cNvPr id="28" name="Curved Connector 27"/>
            <p:cNvCxnSpPr>
              <a:stCxn id="25" idx="0"/>
            </p:cNvCxnSpPr>
            <p:nvPr/>
          </p:nvCxnSpPr>
          <p:spPr>
            <a:xfrm rot="16200000" flipV="1">
              <a:off x="3680862" y="1634177"/>
              <a:ext cx="1271618" cy="1057573"/>
            </a:xfrm>
            <a:prstGeom prst="curvedConnector3">
              <a:avLst>
                <a:gd name="adj1" fmla="val 50000"/>
              </a:avLst>
            </a:prstGeom>
            <a:ln w="57150"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2032000" y="1104900"/>
              <a:ext cx="2560320" cy="422254"/>
            </a:xfrm>
            <a:prstGeom prst="roundRect">
              <a:avLst>
                <a:gd name="adj" fmla="val 23926"/>
              </a:avLst>
            </a:prstGeom>
            <a:gradFill>
              <a:gsLst>
                <a:gs pos="0">
                  <a:schemeClr val="tx2">
                    <a:lumMod val="20000"/>
                    <a:lumOff val="80000"/>
                  </a:schemeClr>
                </a:gs>
                <a:gs pos="100000">
                  <a:schemeClr val="tx2">
                    <a:lumMod val="60000"/>
                    <a:lumOff val="40000"/>
                  </a:schemeClr>
                </a:gs>
              </a:gsLst>
              <a:lin ang="2700000" scaled="0"/>
            </a:gradFill>
            <a:ln>
              <a:noFill/>
            </a:ln>
            <a:effectLst>
              <a:outerShdw blurRad="40000" dist="63500" dir="2700000" rotWithShape="0">
                <a:schemeClr val="tx2"/>
              </a:outerShdw>
            </a:effectLst>
          </p:spPr>
          <p:style>
            <a:lnRef idx="1">
              <a:schemeClr val="accent1"/>
            </a:lnRef>
            <a:fillRef idx="3">
              <a:schemeClr val="accent1"/>
            </a:fillRef>
            <a:effectRef idx="2">
              <a:schemeClr val="accent1"/>
            </a:effectRef>
            <a:fontRef idx="minor">
              <a:schemeClr val="lt1"/>
            </a:fontRef>
          </p:style>
          <p:txBody>
            <a:bodyPr tIns="0" bIns="0" rtlCol="0" anchor="t" anchorCtr="1"/>
            <a:lstStyle/>
            <a:p>
              <a:pPr algn="ctr"/>
              <a:r>
                <a:rPr lang="en-US" sz="2000" dirty="0" smtClean="0">
                  <a:solidFill>
                    <a:schemeClr val="tx1"/>
                  </a:solidFill>
                </a:rPr>
                <a:t>Au – [</a:t>
              </a:r>
              <a:r>
                <a:rPr lang="en-US" sz="2000" dirty="0" err="1" smtClean="0">
                  <a:solidFill>
                    <a:schemeClr val="tx1"/>
                  </a:solidFill>
                </a:rPr>
                <a:t>Xe</a:t>
              </a:r>
              <a:r>
                <a:rPr lang="en-US" sz="2000" dirty="0" smtClean="0">
                  <a:solidFill>
                    <a:schemeClr val="tx1"/>
                  </a:solidFill>
                </a:rPr>
                <a:t>] 5d</a:t>
              </a:r>
              <a:r>
                <a:rPr lang="en-US" sz="2000" baseline="30000" dirty="0" smtClean="0">
                  <a:solidFill>
                    <a:schemeClr val="tx1"/>
                  </a:solidFill>
                </a:rPr>
                <a:t>10</a:t>
              </a:r>
              <a:r>
                <a:rPr lang="en-US" sz="2000" dirty="0">
                  <a:solidFill>
                    <a:schemeClr val="tx1"/>
                  </a:solidFill>
                </a:rPr>
                <a:t> </a:t>
              </a:r>
              <a:r>
                <a:rPr lang="en-US" sz="2000" dirty="0" smtClean="0">
                  <a:solidFill>
                    <a:schemeClr val="tx1"/>
                  </a:solidFill>
                </a:rPr>
                <a:t>6(</a:t>
              </a:r>
              <a:r>
                <a:rPr lang="en-US" sz="2000" dirty="0" err="1" smtClean="0">
                  <a:solidFill>
                    <a:schemeClr val="tx1"/>
                  </a:solidFill>
                </a:rPr>
                <a:t>sp</a:t>
              </a:r>
              <a:r>
                <a:rPr lang="en-US" sz="2000" dirty="0" smtClean="0">
                  <a:solidFill>
                    <a:schemeClr val="tx1"/>
                  </a:solidFill>
                </a:rPr>
                <a:t>)</a:t>
              </a:r>
              <a:r>
                <a:rPr lang="en-US" sz="2000" baseline="30000" dirty="0" smtClean="0">
                  <a:solidFill>
                    <a:schemeClr val="tx1"/>
                  </a:solidFill>
                </a:rPr>
                <a:t>1</a:t>
              </a:r>
              <a:r>
                <a:rPr lang="en-US" sz="2000" dirty="0" smtClean="0">
                  <a:solidFill>
                    <a:schemeClr val="tx1"/>
                  </a:solidFill>
                </a:rPr>
                <a:t> </a:t>
              </a:r>
            </a:p>
            <a:p>
              <a:pPr marL="342900" indent="-342900" algn="ctr">
                <a:buFont typeface="Arial"/>
                <a:buChar char="•"/>
              </a:pPr>
              <a:endParaRPr lang="en-US" sz="2400" dirty="0">
                <a:solidFill>
                  <a:schemeClr val="tx1"/>
                </a:solidFill>
              </a:endParaRPr>
            </a:p>
          </p:txBody>
        </p:sp>
      </p:grpSp>
    </p:spTree>
    <p:extLst>
      <p:ext uri="{BB962C8B-B14F-4D97-AF65-F5344CB8AC3E}">
        <p14:creationId xmlns:p14="http://schemas.microsoft.com/office/powerpoint/2010/main" val="7453884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Gold (Au) – 5d and 6s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1" name="Picture 20" descr="Haverkort_16.pdf"/>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28036" y1="20677" x2="28036" y2="20677"/>
                        <a14:foregroundMark x1="45176" y1="21053" x2="45176" y2="21053"/>
                        <a14:foregroundMark x1="38933" y1="11090" x2="38933" y2="11090"/>
                        <a14:foregroundMark x1="29966" y1="9586" x2="29966" y2="9586"/>
                        <a14:foregroundMark x1="25880" y1="12406" x2="25880" y2="12406"/>
                        <a14:foregroundMark x1="25880" y1="12406" x2="25880" y2="12406"/>
                        <a14:foregroundMark x1="23269" y1="18609" x2="23269" y2="18609"/>
                        <a14:foregroundMark x1="1249" y1="1692" x2="1476" y2="97180"/>
                        <a14:foregroundMark x1="20091" y1="3383" x2="18275" y2="96053"/>
                        <a14:foregroundMark x1="23383" y1="90789" x2="81952" y2="93233"/>
                        <a14:foregroundMark x1="23156" y1="84962" x2="87401" y2="85150"/>
                        <a14:foregroundMark x1="90579" y1="69549" x2="96935" y2="69549"/>
                        <a14:foregroundMark x1="10443" y1="14474" x2="10329" y2="70489"/>
                        <a14:foregroundMark x1="15664" y1="24624" x2="15323" y2="72556"/>
                        <a14:foregroundMark x1="22928" y1="6767" x2="97503" y2="6579"/>
                        <a14:foregroundMark x1="90125" y1="75188" x2="94665" y2="75376"/>
                        <a14:foregroundMark x1="22474" y1="78195" x2="87060" y2="78195"/>
                      </a14:backgroundRemoval>
                    </a14:imgEffect>
                  </a14:imgLayer>
                </a14:imgProps>
              </a:ext>
              <a:ext uri="{28A0092B-C50C-407E-A947-70E740481C1C}">
                <a14:useLocalDpi xmlns:a14="http://schemas.microsoft.com/office/drawing/2010/main"/>
              </a:ext>
            </a:extLst>
          </a:blip>
          <a:srcRect/>
          <a:stretch/>
        </p:blipFill>
        <p:spPr>
          <a:xfrm>
            <a:off x="246239" y="1125220"/>
            <a:ext cx="7362707" cy="3304540"/>
          </a:xfrm>
          <a:prstGeom prst="rect">
            <a:avLst/>
          </a:prstGeom>
        </p:spPr>
      </p:pic>
      <p:sp>
        <p:nvSpPr>
          <p:cNvPr id="9" name="Donut 8"/>
          <p:cNvSpPr/>
          <p:nvPr/>
        </p:nvSpPr>
        <p:spPr>
          <a:xfrm>
            <a:off x="8269040" y="5212080"/>
            <a:ext cx="444640" cy="696964"/>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Minus 9"/>
          <p:cNvSpPr/>
          <p:nvPr/>
        </p:nvSpPr>
        <p:spPr>
          <a:xfrm>
            <a:off x="91440" y="2981653"/>
            <a:ext cx="6065520" cy="501650"/>
          </a:xfrm>
          <a:prstGeom prst="mathMinus">
            <a:avLst>
              <a:gd name="adj1" fmla="val 1541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33134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Gold (</a:t>
            </a:r>
            <a:r>
              <a:rPr lang="en-US" sz="2400" dirty="0"/>
              <a:t>Au) – </a:t>
            </a:r>
            <a:r>
              <a:rPr lang="en-US" sz="2400" dirty="0" smtClean="0"/>
              <a:t>5p</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1" name="Picture 20" descr="Haverkort_16.pdf"/>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28036" y1="20677" x2="28036" y2="20677"/>
                        <a14:foregroundMark x1="45176" y1="21053" x2="45176" y2="21053"/>
                        <a14:foregroundMark x1="38933" y1="11090" x2="38933" y2="11090"/>
                        <a14:foregroundMark x1="29966" y1="9586" x2="29966" y2="9586"/>
                        <a14:foregroundMark x1="25880" y1="12406" x2="25880" y2="12406"/>
                        <a14:foregroundMark x1="25880" y1="12406" x2="25880" y2="12406"/>
                        <a14:foregroundMark x1="23269" y1="18609" x2="23269" y2="18609"/>
                        <a14:foregroundMark x1="1249" y1="1692" x2="1476" y2="97180"/>
                        <a14:foregroundMark x1="20091" y1="3383" x2="18275" y2="96053"/>
                        <a14:foregroundMark x1="23383" y1="90789" x2="81952" y2="93233"/>
                        <a14:foregroundMark x1="23156" y1="84962" x2="87401" y2="85150"/>
                        <a14:foregroundMark x1="90579" y1="69549" x2="96935" y2="69549"/>
                        <a14:foregroundMark x1="10443" y1="14474" x2="10329" y2="70489"/>
                        <a14:foregroundMark x1="15664" y1="24624" x2="15323" y2="72556"/>
                        <a14:foregroundMark x1="22928" y1="6767" x2="97503" y2="6579"/>
                        <a14:foregroundMark x1="90125" y1="75188" x2="94665" y2="75376"/>
                        <a14:foregroundMark x1="22474" y1="78195" x2="87060" y2="78195"/>
                      </a14:backgroundRemoval>
                    </a14:imgEffect>
                  </a14:imgLayer>
                </a14:imgProps>
              </a:ext>
              <a:ext uri="{28A0092B-C50C-407E-A947-70E740481C1C}">
                <a14:useLocalDpi xmlns:a14="http://schemas.microsoft.com/office/drawing/2010/main"/>
              </a:ext>
            </a:extLst>
          </a:blip>
          <a:srcRect/>
          <a:stretch/>
        </p:blipFill>
        <p:spPr>
          <a:xfrm>
            <a:off x="246239" y="1125220"/>
            <a:ext cx="7362707" cy="3304540"/>
          </a:xfrm>
          <a:prstGeom prst="rect">
            <a:avLst/>
          </a:prstGeom>
        </p:spPr>
      </p:pic>
      <p:sp>
        <p:nvSpPr>
          <p:cNvPr id="9" name="Donut 8"/>
          <p:cNvSpPr/>
          <p:nvPr/>
        </p:nvSpPr>
        <p:spPr>
          <a:xfrm>
            <a:off x="8056880" y="5212080"/>
            <a:ext cx="444640" cy="696964"/>
          </a:xfrm>
          <a:prstGeom prst="donut">
            <a:avLst>
              <a:gd name="adj" fmla="val 12692"/>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Minus 9"/>
          <p:cNvSpPr/>
          <p:nvPr/>
        </p:nvSpPr>
        <p:spPr>
          <a:xfrm>
            <a:off x="5069840" y="2666693"/>
            <a:ext cx="2843906"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870837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old0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7750" y="1195204"/>
            <a:ext cx="4794250" cy="4984750"/>
          </a:xfrm>
          <a:prstGeom prst="rect">
            <a:avLst/>
          </a:prstGeom>
        </p:spPr>
      </p:pic>
      <p:sp>
        <p:nvSpPr>
          <p:cNvPr id="6" name="Rounded Rectangle 5"/>
          <p:cNvSpPr/>
          <p:nvPr/>
        </p:nvSpPr>
        <p:spPr>
          <a:xfrm>
            <a:off x="612000" y="360000"/>
            <a:ext cx="7920000" cy="630000"/>
          </a:xfrm>
          <a:prstGeom prst="roundRect">
            <a:avLst>
              <a:gd name="adj" fmla="val 23816"/>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t>Example on Gold (</a:t>
            </a:r>
            <a:r>
              <a:rPr lang="en-US" sz="2400" dirty="0"/>
              <a:t>Au) – </a:t>
            </a:r>
            <a:r>
              <a:rPr lang="en-US" sz="2400" dirty="0" smtClean="0"/>
              <a:t>5s</a:t>
            </a:r>
            <a:endParaRPr lang="en-US" sz="2400" dirty="0"/>
          </a:p>
        </p:txBody>
      </p:sp>
      <p:sp>
        <p:nvSpPr>
          <p:cNvPr id="7" name="Rounded Rectangle 6"/>
          <p:cNvSpPr/>
          <p:nvPr/>
        </p:nvSpPr>
        <p:spPr>
          <a:xfrm>
            <a:off x="612000" y="6480000"/>
            <a:ext cx="7920000" cy="90000"/>
          </a:xfrm>
          <a:prstGeom prst="roundRect">
            <a:avLst>
              <a:gd name="adj" fmla="val 37719"/>
            </a:avLst>
          </a:prstGeom>
          <a:gradFill>
            <a:gsLst>
              <a:gs pos="0">
                <a:schemeClr val="accent1">
                  <a:tint val="100000"/>
                  <a:shade val="100000"/>
                  <a:satMod val="130000"/>
                </a:schemeClr>
              </a:gs>
              <a:gs pos="100000">
                <a:schemeClr val="tx2"/>
              </a:gs>
            </a:gsLst>
            <a:lin ang="180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1" name="Picture 20" descr="Haverkort_16.pdf"/>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0" b="100000" l="0" r="100000">
                        <a14:foregroundMark x1="28036" y1="20677" x2="28036" y2="20677"/>
                        <a14:foregroundMark x1="45176" y1="21053" x2="45176" y2="21053"/>
                        <a14:foregroundMark x1="38933" y1="11090" x2="38933" y2="11090"/>
                        <a14:foregroundMark x1="29966" y1="9586" x2="29966" y2="9586"/>
                        <a14:foregroundMark x1="25880" y1="12406" x2="25880" y2="12406"/>
                        <a14:foregroundMark x1="25880" y1="12406" x2="25880" y2="12406"/>
                        <a14:foregroundMark x1="23269" y1="18609" x2="23269" y2="18609"/>
                        <a14:foregroundMark x1="1249" y1="1692" x2="1476" y2="97180"/>
                        <a14:foregroundMark x1="20091" y1="3383" x2="18275" y2="96053"/>
                        <a14:foregroundMark x1="23383" y1="90789" x2="81952" y2="93233"/>
                        <a14:foregroundMark x1="23156" y1="84962" x2="87401" y2="85150"/>
                        <a14:foregroundMark x1="90579" y1="69549" x2="96935" y2="69549"/>
                        <a14:foregroundMark x1="10443" y1="14474" x2="10329" y2="70489"/>
                        <a14:foregroundMark x1="15664" y1="24624" x2="15323" y2="72556"/>
                        <a14:foregroundMark x1="22928" y1="6767" x2="97503" y2="6579"/>
                        <a14:foregroundMark x1="90125" y1="75188" x2="94665" y2="75376"/>
                        <a14:foregroundMark x1="22474" y1="78195" x2="87060" y2="78195"/>
                      </a14:backgroundRemoval>
                    </a14:imgEffect>
                  </a14:imgLayer>
                </a14:imgProps>
              </a:ext>
              <a:ext uri="{28A0092B-C50C-407E-A947-70E740481C1C}">
                <a14:useLocalDpi xmlns:a14="http://schemas.microsoft.com/office/drawing/2010/main"/>
              </a:ext>
            </a:extLst>
          </a:blip>
          <a:srcRect/>
          <a:stretch/>
        </p:blipFill>
        <p:spPr>
          <a:xfrm>
            <a:off x="246239" y="1125220"/>
            <a:ext cx="7362707" cy="3304540"/>
          </a:xfrm>
          <a:prstGeom prst="rect">
            <a:avLst/>
          </a:prstGeom>
        </p:spPr>
      </p:pic>
      <p:sp>
        <p:nvSpPr>
          <p:cNvPr id="9" name="Donut 8"/>
          <p:cNvSpPr/>
          <p:nvPr/>
        </p:nvSpPr>
        <p:spPr>
          <a:xfrm>
            <a:off x="7965440" y="4856480"/>
            <a:ext cx="304800" cy="1072884"/>
          </a:xfrm>
          <a:prstGeom prst="donut">
            <a:avLst>
              <a:gd name="adj" fmla="val 2602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Minus 9"/>
          <p:cNvSpPr/>
          <p:nvPr/>
        </p:nvSpPr>
        <p:spPr>
          <a:xfrm>
            <a:off x="802640" y="2663518"/>
            <a:ext cx="782320" cy="501650"/>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76468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12449</TotalTime>
  <Words>3283</Words>
  <Application>Microsoft Macintosh PowerPoint</Application>
  <PresentationFormat>On-screen Show (4:3)</PresentationFormat>
  <Paragraphs>788</Paragraphs>
  <Slides>154</Slides>
  <Notes>144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154</vt:i4>
      </vt:variant>
    </vt:vector>
  </HeadingPairs>
  <TitlesOfParts>
    <vt:vector size="159" baseType="lpstr">
      <vt:lpstr>Calibri</vt:lpstr>
      <vt:lpstr>ＭＳ Ｐゴシック</vt:lpstr>
      <vt:lpstr>Symbol</vt:lpstr>
      <vt:lpstr>Arial</vt:lpstr>
      <vt:lpstr>Office Theme</vt:lpstr>
      <vt:lpstr>Core level spectroscopy of transition metal and rare earth compounds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Maurits W. Haverkort</dc:creator>
  <cp:keywords/>
  <dc:description/>
  <cp:lastModifiedBy>Maurits W. Haverkort</cp:lastModifiedBy>
  <cp:revision>364</cp:revision>
  <dcterms:created xsi:type="dcterms:W3CDTF">2012-12-04T19:49:57Z</dcterms:created>
  <dcterms:modified xsi:type="dcterms:W3CDTF">2018-09-25T07:16:01Z</dcterms:modified>
  <cp:category/>
</cp:coreProperties>
</file>