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p4" ContentType="video/mp4"/>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6"/>
  </p:notesMasterIdLst>
  <p:sldIdLst>
    <p:sldId id="391" r:id="rId2"/>
    <p:sldId id="392" r:id="rId3"/>
    <p:sldId id="257" r:id="rId4"/>
    <p:sldId id="260" r:id="rId5"/>
    <p:sldId id="261" r:id="rId6"/>
    <p:sldId id="387" r:id="rId7"/>
    <p:sldId id="384" r:id="rId8"/>
    <p:sldId id="385" r:id="rId9"/>
    <p:sldId id="386" r:id="rId10"/>
    <p:sldId id="390" r:id="rId11"/>
    <p:sldId id="339" r:id="rId12"/>
    <p:sldId id="266" r:id="rId13"/>
    <p:sldId id="267" r:id="rId14"/>
    <p:sldId id="268" r:id="rId15"/>
    <p:sldId id="269" r:id="rId16"/>
    <p:sldId id="393" r:id="rId17"/>
    <p:sldId id="403" r:id="rId18"/>
    <p:sldId id="404" r:id="rId19"/>
    <p:sldId id="405" r:id="rId20"/>
    <p:sldId id="406" r:id="rId21"/>
    <p:sldId id="407" r:id="rId22"/>
    <p:sldId id="408" r:id="rId23"/>
    <p:sldId id="409" r:id="rId24"/>
    <p:sldId id="410" r:id="rId25"/>
    <p:sldId id="411" r:id="rId26"/>
    <p:sldId id="412" r:id="rId27"/>
    <p:sldId id="413" r:id="rId28"/>
    <p:sldId id="414" r:id="rId29"/>
    <p:sldId id="415" r:id="rId30"/>
    <p:sldId id="416" r:id="rId31"/>
    <p:sldId id="417" r:id="rId32"/>
    <p:sldId id="418" r:id="rId33"/>
    <p:sldId id="419" r:id="rId34"/>
    <p:sldId id="420" r:id="rId35"/>
    <p:sldId id="421" r:id="rId36"/>
    <p:sldId id="422" r:id="rId37"/>
    <p:sldId id="423" r:id="rId38"/>
    <p:sldId id="424" r:id="rId39"/>
    <p:sldId id="425" r:id="rId40"/>
    <p:sldId id="426" r:id="rId41"/>
    <p:sldId id="427" r:id="rId42"/>
    <p:sldId id="428" r:id="rId43"/>
    <p:sldId id="429" r:id="rId44"/>
    <p:sldId id="430" r:id="rId45"/>
    <p:sldId id="431" r:id="rId46"/>
    <p:sldId id="432" r:id="rId47"/>
    <p:sldId id="433" r:id="rId48"/>
    <p:sldId id="434" r:id="rId49"/>
    <p:sldId id="435" r:id="rId50"/>
    <p:sldId id="436" r:id="rId51"/>
    <p:sldId id="437" r:id="rId52"/>
    <p:sldId id="438" r:id="rId53"/>
    <p:sldId id="439" r:id="rId54"/>
    <p:sldId id="440" r:id="rId55"/>
    <p:sldId id="441" r:id="rId56"/>
    <p:sldId id="442" r:id="rId57"/>
    <p:sldId id="443" r:id="rId58"/>
    <p:sldId id="444" r:id="rId59"/>
    <p:sldId id="445" r:id="rId60"/>
    <p:sldId id="446" r:id="rId61"/>
    <p:sldId id="447" r:id="rId62"/>
    <p:sldId id="448" r:id="rId63"/>
    <p:sldId id="341" r:id="rId64"/>
    <p:sldId id="369" r:id="rId65"/>
    <p:sldId id="394" r:id="rId66"/>
    <p:sldId id="395" r:id="rId67"/>
    <p:sldId id="270" r:id="rId68"/>
    <p:sldId id="271" r:id="rId69"/>
    <p:sldId id="272" r:id="rId70"/>
    <p:sldId id="273" r:id="rId71"/>
    <p:sldId id="274" r:id="rId72"/>
    <p:sldId id="275" r:id="rId73"/>
    <p:sldId id="276" r:id="rId74"/>
    <p:sldId id="277" r:id="rId75"/>
    <p:sldId id="278" r:id="rId76"/>
    <p:sldId id="279" r:id="rId77"/>
    <p:sldId id="280" r:id="rId78"/>
    <p:sldId id="343" r:id="rId79"/>
    <p:sldId id="344" r:id="rId80"/>
    <p:sldId id="345" r:id="rId81"/>
    <p:sldId id="346" r:id="rId82"/>
    <p:sldId id="347" r:id="rId83"/>
    <p:sldId id="348" r:id="rId84"/>
    <p:sldId id="349" r:id="rId85"/>
    <p:sldId id="350" r:id="rId86"/>
    <p:sldId id="281" r:id="rId87"/>
    <p:sldId id="282" r:id="rId88"/>
    <p:sldId id="283" r:id="rId89"/>
    <p:sldId id="284" r:id="rId90"/>
    <p:sldId id="285" r:id="rId91"/>
    <p:sldId id="286" r:id="rId92"/>
    <p:sldId id="287" r:id="rId93"/>
    <p:sldId id="288" r:id="rId94"/>
    <p:sldId id="289" r:id="rId95"/>
    <p:sldId id="290" r:id="rId96"/>
    <p:sldId id="291" r:id="rId97"/>
    <p:sldId id="292" r:id="rId98"/>
    <p:sldId id="340" r:id="rId99"/>
    <p:sldId id="388" r:id="rId100"/>
    <p:sldId id="293" r:id="rId101"/>
    <p:sldId id="389" r:id="rId102"/>
    <p:sldId id="294" r:id="rId103"/>
    <p:sldId id="295" r:id="rId104"/>
    <p:sldId id="296" r:id="rId105"/>
    <p:sldId id="297" r:id="rId106"/>
    <p:sldId id="298" r:id="rId107"/>
    <p:sldId id="299" r:id="rId108"/>
    <p:sldId id="300" r:id="rId109"/>
    <p:sldId id="301" r:id="rId110"/>
    <p:sldId id="302" r:id="rId111"/>
    <p:sldId id="303" r:id="rId112"/>
    <p:sldId id="304" r:id="rId113"/>
    <p:sldId id="305" r:id="rId114"/>
    <p:sldId id="306" r:id="rId115"/>
    <p:sldId id="307" r:id="rId116"/>
    <p:sldId id="308" r:id="rId117"/>
    <p:sldId id="309" r:id="rId118"/>
    <p:sldId id="310" r:id="rId119"/>
    <p:sldId id="311" r:id="rId120"/>
    <p:sldId id="312" r:id="rId121"/>
    <p:sldId id="313" r:id="rId122"/>
    <p:sldId id="314" r:id="rId123"/>
    <p:sldId id="315" r:id="rId124"/>
    <p:sldId id="316" r:id="rId125"/>
    <p:sldId id="317" r:id="rId126"/>
    <p:sldId id="318" r:id="rId127"/>
    <p:sldId id="319" r:id="rId128"/>
    <p:sldId id="320" r:id="rId129"/>
    <p:sldId id="321" r:id="rId130"/>
    <p:sldId id="322" r:id="rId131"/>
    <p:sldId id="396" r:id="rId132"/>
    <p:sldId id="398" r:id="rId133"/>
    <p:sldId id="399" r:id="rId134"/>
    <p:sldId id="400" r:id="rId135"/>
    <p:sldId id="401" r:id="rId136"/>
    <p:sldId id="402" r:id="rId137"/>
    <p:sldId id="397" r:id="rId138"/>
    <p:sldId id="323" r:id="rId139"/>
    <p:sldId id="324" r:id="rId140"/>
    <p:sldId id="481" r:id="rId141"/>
    <p:sldId id="325" r:id="rId142"/>
    <p:sldId id="449" r:id="rId143"/>
    <p:sldId id="450" r:id="rId144"/>
    <p:sldId id="451" r:id="rId145"/>
    <p:sldId id="452" r:id="rId146"/>
    <p:sldId id="453" r:id="rId147"/>
    <p:sldId id="454" r:id="rId148"/>
    <p:sldId id="455" r:id="rId149"/>
    <p:sldId id="456" r:id="rId150"/>
    <p:sldId id="457" r:id="rId151"/>
    <p:sldId id="458" r:id="rId152"/>
    <p:sldId id="459" r:id="rId153"/>
    <p:sldId id="460" r:id="rId154"/>
    <p:sldId id="461" r:id="rId155"/>
    <p:sldId id="462" r:id="rId156"/>
    <p:sldId id="463" r:id="rId157"/>
    <p:sldId id="464" r:id="rId158"/>
    <p:sldId id="465" r:id="rId159"/>
    <p:sldId id="466" r:id="rId160"/>
    <p:sldId id="467" r:id="rId161"/>
    <p:sldId id="468" r:id="rId162"/>
    <p:sldId id="469" r:id="rId163"/>
    <p:sldId id="470" r:id="rId164"/>
    <p:sldId id="471" r:id="rId165"/>
    <p:sldId id="472" r:id="rId166"/>
    <p:sldId id="473" r:id="rId167"/>
    <p:sldId id="474" r:id="rId168"/>
    <p:sldId id="475" r:id="rId169"/>
    <p:sldId id="476" r:id="rId170"/>
    <p:sldId id="477" r:id="rId171"/>
    <p:sldId id="478" r:id="rId172"/>
    <p:sldId id="479" r:id="rId173"/>
    <p:sldId id="480" r:id="rId174"/>
    <p:sldId id="327" r:id="rId175"/>
    <p:sldId id="328" r:id="rId176"/>
    <p:sldId id="329" r:id="rId177"/>
    <p:sldId id="330" r:id="rId178"/>
    <p:sldId id="331" r:id="rId179"/>
    <p:sldId id="332" r:id="rId180"/>
    <p:sldId id="333" r:id="rId181"/>
    <p:sldId id="334" r:id="rId182"/>
    <p:sldId id="335" r:id="rId183"/>
    <p:sldId id="336" r:id="rId184"/>
    <p:sldId id="337" r:id="rId1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67"/>
    <p:restoredTop sz="93656"/>
  </p:normalViewPr>
  <p:slideViewPr>
    <p:cSldViewPr snapToGrid="0" snapToObjects="1">
      <p:cViewPr varScale="1">
        <p:scale>
          <a:sx n="118" d="100"/>
          <a:sy n="118" d="100"/>
        </p:scale>
        <p:origin x="1904" y="2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notesMaster" Target="notesMasters/notesMaster1.xml"/><Relationship Id="rId187" Type="http://schemas.openxmlformats.org/officeDocument/2006/relationships/presProps" Target="presProps.xml"/><Relationship Id="rId188" Type="http://schemas.openxmlformats.org/officeDocument/2006/relationships/viewProps" Target="viewProps.xml"/><Relationship Id="rId189" Type="http://schemas.openxmlformats.org/officeDocument/2006/relationships/theme" Target="theme/theme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F83882-2B91-4B4D-97E6-DBD00E2D4F4F}" type="datetimeFigureOut">
              <a:rPr lang="en-US" smtClean="0"/>
              <a:t>9/25/18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E5DF58-3066-8640-AA43-26599476B3F8}" type="slidenum">
              <a:rPr lang="en-US" smtClean="0"/>
              <a:t>‹#›</a:t>
            </a:fld>
            <a:endParaRPr lang="en-US"/>
          </a:p>
        </p:txBody>
      </p:sp>
    </p:spTree>
    <p:extLst>
      <p:ext uri="{BB962C8B-B14F-4D97-AF65-F5344CB8AC3E}">
        <p14:creationId xmlns:p14="http://schemas.microsoft.com/office/powerpoint/2010/main" val="9198647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know that the 1s to 2p excitation of H is not in the x-ray range ( ¾ Rydberg, 10.2 </a:t>
            </a:r>
            <a:r>
              <a:rPr lang="en-US" baseline="0" dirty="0" err="1" smtClean="0"/>
              <a:t>eV</a:t>
            </a:r>
            <a:r>
              <a:rPr lang="en-US" baseline="0" dirty="0" smtClean="0"/>
              <a:t>) but all our theories are conveniently rather independent from the actual energy scale. (Linear response does not depend on the value of omega) For the purist replace H by Fe25+ (also a single electron around a nucleus, but as Z=26 in this case the excitation energy is 26^2 * ¾ = 507 Rydberg or 6898 </a:t>
            </a:r>
            <a:r>
              <a:rPr lang="en-US" baseline="0" dirty="0" err="1" smtClean="0"/>
              <a:t>eV</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17</a:t>
            </a:fld>
            <a:endParaRPr lang="en-US"/>
          </a:p>
        </p:txBody>
      </p:sp>
    </p:spTree>
    <p:extLst>
      <p:ext uri="{BB962C8B-B14F-4D97-AF65-F5344CB8AC3E}">
        <p14:creationId xmlns:p14="http://schemas.microsoft.com/office/powerpoint/2010/main" val="1143425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18</a:t>
            </a:fld>
            <a:endParaRPr lang="en-US"/>
          </a:p>
        </p:txBody>
      </p:sp>
    </p:spTree>
    <p:extLst>
      <p:ext uri="{BB962C8B-B14F-4D97-AF65-F5344CB8AC3E}">
        <p14:creationId xmlns:p14="http://schemas.microsoft.com/office/powerpoint/2010/main" val="130869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19</a:t>
            </a:fld>
            <a:endParaRPr lang="en-US"/>
          </a:p>
        </p:txBody>
      </p:sp>
    </p:spTree>
    <p:extLst>
      <p:ext uri="{BB962C8B-B14F-4D97-AF65-F5344CB8AC3E}">
        <p14:creationId xmlns:p14="http://schemas.microsoft.com/office/powerpoint/2010/main" val="176456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20</a:t>
            </a:fld>
            <a:endParaRPr lang="en-US"/>
          </a:p>
        </p:txBody>
      </p:sp>
    </p:spTree>
    <p:extLst>
      <p:ext uri="{BB962C8B-B14F-4D97-AF65-F5344CB8AC3E}">
        <p14:creationId xmlns:p14="http://schemas.microsoft.com/office/powerpoint/2010/main" val="1818030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21</a:t>
            </a:fld>
            <a:endParaRPr lang="en-US"/>
          </a:p>
        </p:txBody>
      </p:sp>
    </p:spTree>
    <p:extLst>
      <p:ext uri="{BB962C8B-B14F-4D97-AF65-F5344CB8AC3E}">
        <p14:creationId xmlns:p14="http://schemas.microsoft.com/office/powerpoint/2010/main" val="72359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22</a:t>
            </a:fld>
            <a:endParaRPr lang="en-US"/>
          </a:p>
        </p:txBody>
      </p:sp>
    </p:spTree>
    <p:extLst>
      <p:ext uri="{BB962C8B-B14F-4D97-AF65-F5344CB8AC3E}">
        <p14:creationId xmlns:p14="http://schemas.microsoft.com/office/powerpoint/2010/main" val="1204336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23</a:t>
            </a:fld>
            <a:endParaRPr lang="en-US"/>
          </a:p>
        </p:txBody>
      </p:sp>
    </p:spTree>
    <p:extLst>
      <p:ext uri="{BB962C8B-B14F-4D97-AF65-F5344CB8AC3E}">
        <p14:creationId xmlns:p14="http://schemas.microsoft.com/office/powerpoint/2010/main" val="1705273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24</a:t>
            </a:fld>
            <a:endParaRPr lang="en-US"/>
          </a:p>
        </p:txBody>
      </p:sp>
    </p:spTree>
    <p:extLst>
      <p:ext uri="{BB962C8B-B14F-4D97-AF65-F5344CB8AC3E}">
        <p14:creationId xmlns:p14="http://schemas.microsoft.com/office/powerpoint/2010/main" val="878203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25</a:t>
            </a:fld>
            <a:endParaRPr lang="en-US"/>
          </a:p>
        </p:txBody>
      </p:sp>
    </p:spTree>
    <p:extLst>
      <p:ext uri="{BB962C8B-B14F-4D97-AF65-F5344CB8AC3E}">
        <p14:creationId xmlns:p14="http://schemas.microsoft.com/office/powerpoint/2010/main" val="1802604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26</a:t>
            </a:fld>
            <a:endParaRPr lang="en-US"/>
          </a:p>
        </p:txBody>
      </p:sp>
    </p:spTree>
    <p:extLst>
      <p:ext uri="{BB962C8B-B14F-4D97-AF65-F5344CB8AC3E}">
        <p14:creationId xmlns:p14="http://schemas.microsoft.com/office/powerpoint/2010/main" val="734699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27</a:t>
            </a:fld>
            <a:endParaRPr lang="en-US"/>
          </a:p>
        </p:txBody>
      </p:sp>
    </p:spTree>
    <p:extLst>
      <p:ext uri="{BB962C8B-B14F-4D97-AF65-F5344CB8AC3E}">
        <p14:creationId xmlns:p14="http://schemas.microsoft.com/office/powerpoint/2010/main" val="1216203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28</a:t>
            </a:fld>
            <a:endParaRPr lang="en-US"/>
          </a:p>
        </p:txBody>
      </p:sp>
    </p:spTree>
    <p:extLst>
      <p:ext uri="{BB962C8B-B14F-4D97-AF65-F5344CB8AC3E}">
        <p14:creationId xmlns:p14="http://schemas.microsoft.com/office/powerpoint/2010/main" val="1525431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29</a:t>
            </a:fld>
            <a:endParaRPr lang="en-US"/>
          </a:p>
        </p:txBody>
      </p:sp>
    </p:spTree>
    <p:extLst>
      <p:ext uri="{BB962C8B-B14F-4D97-AF65-F5344CB8AC3E}">
        <p14:creationId xmlns:p14="http://schemas.microsoft.com/office/powerpoint/2010/main" val="1742749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30</a:t>
            </a:fld>
            <a:endParaRPr lang="en-US"/>
          </a:p>
        </p:txBody>
      </p:sp>
    </p:spTree>
    <p:extLst>
      <p:ext uri="{BB962C8B-B14F-4D97-AF65-F5344CB8AC3E}">
        <p14:creationId xmlns:p14="http://schemas.microsoft.com/office/powerpoint/2010/main" val="1520524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31</a:t>
            </a:fld>
            <a:endParaRPr lang="en-US"/>
          </a:p>
        </p:txBody>
      </p:sp>
    </p:spTree>
    <p:extLst>
      <p:ext uri="{BB962C8B-B14F-4D97-AF65-F5344CB8AC3E}">
        <p14:creationId xmlns:p14="http://schemas.microsoft.com/office/powerpoint/2010/main" val="1945168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32</a:t>
            </a:fld>
            <a:endParaRPr lang="en-US"/>
          </a:p>
        </p:txBody>
      </p:sp>
    </p:spTree>
    <p:extLst>
      <p:ext uri="{BB962C8B-B14F-4D97-AF65-F5344CB8AC3E}">
        <p14:creationId xmlns:p14="http://schemas.microsoft.com/office/powerpoint/2010/main" val="742533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33</a:t>
            </a:fld>
            <a:endParaRPr lang="en-US"/>
          </a:p>
        </p:txBody>
      </p:sp>
    </p:spTree>
    <p:extLst>
      <p:ext uri="{BB962C8B-B14F-4D97-AF65-F5344CB8AC3E}">
        <p14:creationId xmlns:p14="http://schemas.microsoft.com/office/powerpoint/2010/main" val="377712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34</a:t>
            </a:fld>
            <a:endParaRPr lang="en-US"/>
          </a:p>
        </p:txBody>
      </p:sp>
    </p:spTree>
    <p:extLst>
      <p:ext uri="{BB962C8B-B14F-4D97-AF65-F5344CB8AC3E}">
        <p14:creationId xmlns:p14="http://schemas.microsoft.com/office/powerpoint/2010/main" val="396345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35</a:t>
            </a:fld>
            <a:endParaRPr lang="en-US"/>
          </a:p>
        </p:txBody>
      </p:sp>
    </p:spTree>
    <p:extLst>
      <p:ext uri="{BB962C8B-B14F-4D97-AF65-F5344CB8AC3E}">
        <p14:creationId xmlns:p14="http://schemas.microsoft.com/office/powerpoint/2010/main" val="404653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36</a:t>
            </a:fld>
            <a:endParaRPr lang="en-US"/>
          </a:p>
        </p:txBody>
      </p:sp>
    </p:spTree>
    <p:extLst>
      <p:ext uri="{BB962C8B-B14F-4D97-AF65-F5344CB8AC3E}">
        <p14:creationId xmlns:p14="http://schemas.microsoft.com/office/powerpoint/2010/main" val="444245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37</a:t>
            </a:fld>
            <a:endParaRPr lang="en-US"/>
          </a:p>
        </p:txBody>
      </p:sp>
    </p:spTree>
    <p:extLst>
      <p:ext uri="{BB962C8B-B14F-4D97-AF65-F5344CB8AC3E}">
        <p14:creationId xmlns:p14="http://schemas.microsoft.com/office/powerpoint/2010/main" val="1242216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38</a:t>
            </a:fld>
            <a:endParaRPr lang="en-US"/>
          </a:p>
        </p:txBody>
      </p:sp>
    </p:spTree>
    <p:extLst>
      <p:ext uri="{BB962C8B-B14F-4D97-AF65-F5344CB8AC3E}">
        <p14:creationId xmlns:p14="http://schemas.microsoft.com/office/powerpoint/2010/main" val="1990929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39</a:t>
            </a:fld>
            <a:endParaRPr lang="en-US"/>
          </a:p>
        </p:txBody>
      </p:sp>
    </p:spTree>
    <p:extLst>
      <p:ext uri="{BB962C8B-B14F-4D97-AF65-F5344CB8AC3E}">
        <p14:creationId xmlns:p14="http://schemas.microsoft.com/office/powerpoint/2010/main" val="1360142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40</a:t>
            </a:fld>
            <a:endParaRPr lang="en-US"/>
          </a:p>
        </p:txBody>
      </p:sp>
    </p:spTree>
    <p:extLst>
      <p:ext uri="{BB962C8B-B14F-4D97-AF65-F5344CB8AC3E}">
        <p14:creationId xmlns:p14="http://schemas.microsoft.com/office/powerpoint/2010/main" val="483144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41</a:t>
            </a:fld>
            <a:endParaRPr lang="en-US"/>
          </a:p>
        </p:txBody>
      </p:sp>
    </p:spTree>
    <p:extLst>
      <p:ext uri="{BB962C8B-B14F-4D97-AF65-F5344CB8AC3E}">
        <p14:creationId xmlns:p14="http://schemas.microsoft.com/office/powerpoint/2010/main" val="46545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42</a:t>
            </a:fld>
            <a:endParaRPr lang="en-US"/>
          </a:p>
        </p:txBody>
      </p:sp>
    </p:spTree>
    <p:extLst>
      <p:ext uri="{BB962C8B-B14F-4D97-AF65-F5344CB8AC3E}">
        <p14:creationId xmlns:p14="http://schemas.microsoft.com/office/powerpoint/2010/main" val="1750526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43</a:t>
            </a:fld>
            <a:endParaRPr lang="en-US"/>
          </a:p>
        </p:txBody>
      </p:sp>
    </p:spTree>
    <p:extLst>
      <p:ext uri="{BB962C8B-B14F-4D97-AF65-F5344CB8AC3E}">
        <p14:creationId xmlns:p14="http://schemas.microsoft.com/office/powerpoint/2010/main" val="1501738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44</a:t>
            </a:fld>
            <a:endParaRPr lang="en-US"/>
          </a:p>
        </p:txBody>
      </p:sp>
    </p:spTree>
    <p:extLst>
      <p:ext uri="{BB962C8B-B14F-4D97-AF65-F5344CB8AC3E}">
        <p14:creationId xmlns:p14="http://schemas.microsoft.com/office/powerpoint/2010/main" val="116070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45</a:t>
            </a:fld>
            <a:endParaRPr lang="en-US"/>
          </a:p>
        </p:txBody>
      </p:sp>
    </p:spTree>
    <p:extLst>
      <p:ext uri="{BB962C8B-B14F-4D97-AF65-F5344CB8AC3E}">
        <p14:creationId xmlns:p14="http://schemas.microsoft.com/office/powerpoint/2010/main" val="11069703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46</a:t>
            </a:fld>
            <a:endParaRPr lang="en-US"/>
          </a:p>
        </p:txBody>
      </p:sp>
    </p:spTree>
    <p:extLst>
      <p:ext uri="{BB962C8B-B14F-4D97-AF65-F5344CB8AC3E}">
        <p14:creationId xmlns:p14="http://schemas.microsoft.com/office/powerpoint/2010/main" val="1491308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47</a:t>
            </a:fld>
            <a:endParaRPr lang="en-US"/>
          </a:p>
        </p:txBody>
      </p:sp>
    </p:spTree>
    <p:extLst>
      <p:ext uri="{BB962C8B-B14F-4D97-AF65-F5344CB8AC3E}">
        <p14:creationId xmlns:p14="http://schemas.microsoft.com/office/powerpoint/2010/main" val="13944645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48</a:t>
            </a:fld>
            <a:endParaRPr lang="en-US"/>
          </a:p>
        </p:txBody>
      </p:sp>
    </p:spTree>
    <p:extLst>
      <p:ext uri="{BB962C8B-B14F-4D97-AF65-F5344CB8AC3E}">
        <p14:creationId xmlns:p14="http://schemas.microsoft.com/office/powerpoint/2010/main" val="676271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49</a:t>
            </a:fld>
            <a:endParaRPr lang="en-US"/>
          </a:p>
        </p:txBody>
      </p:sp>
    </p:spTree>
    <p:extLst>
      <p:ext uri="{BB962C8B-B14F-4D97-AF65-F5344CB8AC3E}">
        <p14:creationId xmlns:p14="http://schemas.microsoft.com/office/powerpoint/2010/main" val="494374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50</a:t>
            </a:fld>
            <a:endParaRPr lang="en-US"/>
          </a:p>
        </p:txBody>
      </p:sp>
    </p:spTree>
    <p:extLst>
      <p:ext uri="{BB962C8B-B14F-4D97-AF65-F5344CB8AC3E}">
        <p14:creationId xmlns:p14="http://schemas.microsoft.com/office/powerpoint/2010/main" val="1093199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51</a:t>
            </a:fld>
            <a:endParaRPr lang="en-US"/>
          </a:p>
        </p:txBody>
      </p:sp>
    </p:spTree>
    <p:extLst>
      <p:ext uri="{BB962C8B-B14F-4D97-AF65-F5344CB8AC3E}">
        <p14:creationId xmlns:p14="http://schemas.microsoft.com/office/powerpoint/2010/main" val="811657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52</a:t>
            </a:fld>
            <a:endParaRPr lang="en-US"/>
          </a:p>
        </p:txBody>
      </p:sp>
    </p:spTree>
    <p:extLst>
      <p:ext uri="{BB962C8B-B14F-4D97-AF65-F5344CB8AC3E}">
        <p14:creationId xmlns:p14="http://schemas.microsoft.com/office/powerpoint/2010/main" val="13669673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53</a:t>
            </a:fld>
            <a:endParaRPr lang="en-US"/>
          </a:p>
        </p:txBody>
      </p:sp>
    </p:spTree>
    <p:extLst>
      <p:ext uri="{BB962C8B-B14F-4D97-AF65-F5344CB8AC3E}">
        <p14:creationId xmlns:p14="http://schemas.microsoft.com/office/powerpoint/2010/main" val="1521050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54</a:t>
            </a:fld>
            <a:endParaRPr lang="en-US"/>
          </a:p>
        </p:txBody>
      </p:sp>
    </p:spTree>
    <p:extLst>
      <p:ext uri="{BB962C8B-B14F-4D97-AF65-F5344CB8AC3E}">
        <p14:creationId xmlns:p14="http://schemas.microsoft.com/office/powerpoint/2010/main" val="2064807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55</a:t>
            </a:fld>
            <a:endParaRPr lang="en-US"/>
          </a:p>
        </p:txBody>
      </p:sp>
    </p:spTree>
    <p:extLst>
      <p:ext uri="{BB962C8B-B14F-4D97-AF65-F5344CB8AC3E}">
        <p14:creationId xmlns:p14="http://schemas.microsoft.com/office/powerpoint/2010/main" val="1565788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56</a:t>
            </a:fld>
            <a:endParaRPr lang="en-US"/>
          </a:p>
        </p:txBody>
      </p:sp>
    </p:spTree>
    <p:extLst>
      <p:ext uri="{BB962C8B-B14F-4D97-AF65-F5344CB8AC3E}">
        <p14:creationId xmlns:p14="http://schemas.microsoft.com/office/powerpoint/2010/main" val="1374120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57</a:t>
            </a:fld>
            <a:endParaRPr lang="en-US"/>
          </a:p>
        </p:txBody>
      </p:sp>
    </p:spTree>
    <p:extLst>
      <p:ext uri="{BB962C8B-B14F-4D97-AF65-F5344CB8AC3E}">
        <p14:creationId xmlns:p14="http://schemas.microsoft.com/office/powerpoint/2010/main" val="11295667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58</a:t>
            </a:fld>
            <a:endParaRPr lang="en-US"/>
          </a:p>
        </p:txBody>
      </p:sp>
    </p:spTree>
    <p:extLst>
      <p:ext uri="{BB962C8B-B14F-4D97-AF65-F5344CB8AC3E}">
        <p14:creationId xmlns:p14="http://schemas.microsoft.com/office/powerpoint/2010/main" val="13291257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59</a:t>
            </a:fld>
            <a:endParaRPr lang="en-US"/>
          </a:p>
        </p:txBody>
      </p:sp>
    </p:spTree>
    <p:extLst>
      <p:ext uri="{BB962C8B-B14F-4D97-AF65-F5344CB8AC3E}">
        <p14:creationId xmlns:p14="http://schemas.microsoft.com/office/powerpoint/2010/main" val="2293289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(12/7/12 18:46) -----</a:t>
            </a:r>
          </a:p>
          <a:p>
            <a:r>
              <a:rPr lang="en-US"/>
              <a:t>explain collors</a:t>
            </a:r>
          </a:p>
          <a:p>
            <a:endParaRPr lang="en-US"/>
          </a:p>
          <a:p>
            <a:r>
              <a:rPr lang="en-US"/>
              <a:t>put atoms in there</a:t>
            </a:r>
          </a:p>
        </p:txBody>
      </p:sp>
      <p:sp>
        <p:nvSpPr>
          <p:cNvPr id="4" name="Slide Number Placeholder 3"/>
          <p:cNvSpPr>
            <a:spLocks noGrp="1"/>
          </p:cNvSpPr>
          <p:nvPr>
            <p:ph type="sldNum" sz="quarter" idx="10"/>
          </p:nvPr>
        </p:nvSpPr>
        <p:spPr/>
        <p:txBody>
          <a:bodyPr/>
          <a:lstStyle/>
          <a:p>
            <a:fld id="{E201F300-9633-8144-9510-C9CD1CC6AA4B}" type="slidenum">
              <a:rPr lang="en-US" smtClean="0"/>
              <a:t>60</a:t>
            </a:fld>
            <a:endParaRPr lang="en-US"/>
          </a:p>
        </p:txBody>
      </p:sp>
    </p:spTree>
    <p:extLst>
      <p:ext uri="{BB962C8B-B14F-4D97-AF65-F5344CB8AC3E}">
        <p14:creationId xmlns:p14="http://schemas.microsoft.com/office/powerpoint/2010/main" val="16341476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(12/7/12 18:46) -----</a:t>
            </a:r>
          </a:p>
          <a:p>
            <a:r>
              <a:rPr lang="en-US"/>
              <a:t>explain collors</a:t>
            </a:r>
          </a:p>
          <a:p>
            <a:endParaRPr lang="en-US"/>
          </a:p>
          <a:p>
            <a:r>
              <a:rPr lang="en-US"/>
              <a:t>put atoms in there</a:t>
            </a:r>
          </a:p>
        </p:txBody>
      </p:sp>
      <p:sp>
        <p:nvSpPr>
          <p:cNvPr id="4" name="Slide Number Placeholder 3"/>
          <p:cNvSpPr>
            <a:spLocks noGrp="1"/>
          </p:cNvSpPr>
          <p:nvPr>
            <p:ph type="sldNum" sz="quarter" idx="10"/>
          </p:nvPr>
        </p:nvSpPr>
        <p:spPr/>
        <p:txBody>
          <a:bodyPr/>
          <a:lstStyle/>
          <a:p>
            <a:fld id="{E201F300-9633-8144-9510-C9CD1CC6AA4B}" type="slidenum">
              <a:rPr lang="en-US" smtClean="0"/>
              <a:t>61</a:t>
            </a:fld>
            <a:endParaRPr lang="en-US"/>
          </a:p>
        </p:txBody>
      </p:sp>
    </p:spTree>
    <p:extLst>
      <p:ext uri="{BB962C8B-B14F-4D97-AF65-F5344CB8AC3E}">
        <p14:creationId xmlns:p14="http://schemas.microsoft.com/office/powerpoint/2010/main" val="8201605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(12/7/12 18:46) -----</a:t>
            </a:r>
          </a:p>
          <a:p>
            <a:r>
              <a:rPr lang="en-US"/>
              <a:t>emphesise this entanglement</a:t>
            </a:r>
          </a:p>
          <a:p>
            <a:endParaRPr lang="en-US"/>
          </a:p>
          <a:p>
            <a:r>
              <a:rPr lang="en-US"/>
              <a:t>allowed us to dischtingus between the two orbitals</a:t>
            </a:r>
          </a:p>
          <a:p>
            <a:endParaRPr lang="en-US"/>
          </a:p>
        </p:txBody>
      </p:sp>
      <p:sp>
        <p:nvSpPr>
          <p:cNvPr id="4" name="Slide Number Placeholder 3"/>
          <p:cNvSpPr>
            <a:spLocks noGrp="1"/>
          </p:cNvSpPr>
          <p:nvPr>
            <p:ph type="sldNum" sz="quarter" idx="10"/>
          </p:nvPr>
        </p:nvSpPr>
        <p:spPr/>
        <p:txBody>
          <a:bodyPr/>
          <a:lstStyle/>
          <a:p>
            <a:fld id="{E201F300-9633-8144-9510-C9CD1CC6AA4B}" type="slidenum">
              <a:rPr lang="en-US" smtClean="0"/>
              <a:t>62</a:t>
            </a:fld>
            <a:endParaRPr lang="en-US"/>
          </a:p>
        </p:txBody>
      </p:sp>
    </p:spTree>
    <p:extLst>
      <p:ext uri="{BB962C8B-B14F-4D97-AF65-F5344CB8AC3E}">
        <p14:creationId xmlns:p14="http://schemas.microsoft.com/office/powerpoint/2010/main" val="17742286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64</a:t>
            </a:fld>
            <a:endParaRPr lang="en-US"/>
          </a:p>
        </p:txBody>
      </p:sp>
    </p:spTree>
    <p:extLst>
      <p:ext uri="{BB962C8B-B14F-4D97-AF65-F5344CB8AC3E}">
        <p14:creationId xmlns:p14="http://schemas.microsoft.com/office/powerpoint/2010/main" val="39108232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65</a:t>
            </a:fld>
            <a:endParaRPr lang="en-US"/>
          </a:p>
        </p:txBody>
      </p:sp>
    </p:spTree>
    <p:extLst>
      <p:ext uri="{BB962C8B-B14F-4D97-AF65-F5344CB8AC3E}">
        <p14:creationId xmlns:p14="http://schemas.microsoft.com/office/powerpoint/2010/main" val="20060937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66</a:t>
            </a:fld>
            <a:endParaRPr lang="en-US"/>
          </a:p>
        </p:txBody>
      </p:sp>
    </p:spTree>
    <p:extLst>
      <p:ext uri="{BB962C8B-B14F-4D97-AF65-F5344CB8AC3E}">
        <p14:creationId xmlns:p14="http://schemas.microsoft.com/office/powerpoint/2010/main" val="1488427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67</a:t>
            </a:fld>
            <a:endParaRPr lang="en-US"/>
          </a:p>
        </p:txBody>
      </p:sp>
    </p:spTree>
    <p:extLst>
      <p:ext uri="{BB962C8B-B14F-4D97-AF65-F5344CB8AC3E}">
        <p14:creationId xmlns:p14="http://schemas.microsoft.com/office/powerpoint/2010/main" val="39108232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98</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99</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101</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136</a:t>
            </a:fld>
            <a:endParaRPr lang="en-US"/>
          </a:p>
        </p:txBody>
      </p:sp>
    </p:spTree>
    <p:extLst>
      <p:ext uri="{BB962C8B-B14F-4D97-AF65-F5344CB8AC3E}">
        <p14:creationId xmlns:p14="http://schemas.microsoft.com/office/powerpoint/2010/main" val="17200744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140</a:t>
            </a:fld>
            <a:endParaRPr lang="en-US"/>
          </a:p>
        </p:txBody>
      </p:sp>
    </p:spTree>
    <p:extLst>
      <p:ext uri="{BB962C8B-B14F-4D97-AF65-F5344CB8AC3E}">
        <p14:creationId xmlns:p14="http://schemas.microsoft.com/office/powerpoint/2010/main" val="11764349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142</a:t>
            </a:fld>
            <a:endParaRPr lang="en-US"/>
          </a:p>
        </p:txBody>
      </p:sp>
    </p:spTree>
    <p:extLst>
      <p:ext uri="{BB962C8B-B14F-4D97-AF65-F5344CB8AC3E}">
        <p14:creationId xmlns:p14="http://schemas.microsoft.com/office/powerpoint/2010/main" val="20290893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143</a:t>
            </a:fld>
            <a:endParaRPr lang="en-US"/>
          </a:p>
        </p:txBody>
      </p:sp>
    </p:spTree>
    <p:extLst>
      <p:ext uri="{BB962C8B-B14F-4D97-AF65-F5344CB8AC3E}">
        <p14:creationId xmlns:p14="http://schemas.microsoft.com/office/powerpoint/2010/main" val="15677512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144</a:t>
            </a:fld>
            <a:endParaRPr lang="en-US"/>
          </a:p>
        </p:txBody>
      </p:sp>
    </p:spTree>
    <p:extLst>
      <p:ext uri="{BB962C8B-B14F-4D97-AF65-F5344CB8AC3E}">
        <p14:creationId xmlns:p14="http://schemas.microsoft.com/office/powerpoint/2010/main" val="100415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145</a:t>
            </a:fld>
            <a:endParaRPr lang="en-US"/>
          </a:p>
        </p:txBody>
      </p:sp>
    </p:spTree>
    <p:extLst>
      <p:ext uri="{BB962C8B-B14F-4D97-AF65-F5344CB8AC3E}">
        <p14:creationId xmlns:p14="http://schemas.microsoft.com/office/powerpoint/2010/main" val="11874570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146</a:t>
            </a:fld>
            <a:endParaRPr lang="en-US"/>
          </a:p>
        </p:txBody>
      </p:sp>
    </p:spTree>
    <p:extLst>
      <p:ext uri="{BB962C8B-B14F-4D97-AF65-F5344CB8AC3E}">
        <p14:creationId xmlns:p14="http://schemas.microsoft.com/office/powerpoint/2010/main" val="10796794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147</a:t>
            </a:fld>
            <a:endParaRPr lang="en-US"/>
          </a:p>
        </p:txBody>
      </p:sp>
    </p:spTree>
    <p:extLst>
      <p:ext uri="{BB962C8B-B14F-4D97-AF65-F5344CB8AC3E}">
        <p14:creationId xmlns:p14="http://schemas.microsoft.com/office/powerpoint/2010/main" val="17371694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148</a:t>
            </a:fld>
            <a:endParaRPr lang="en-US"/>
          </a:p>
        </p:txBody>
      </p:sp>
    </p:spTree>
    <p:extLst>
      <p:ext uri="{BB962C8B-B14F-4D97-AF65-F5344CB8AC3E}">
        <p14:creationId xmlns:p14="http://schemas.microsoft.com/office/powerpoint/2010/main" val="18183564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149</a:t>
            </a:fld>
            <a:endParaRPr lang="en-US"/>
          </a:p>
        </p:txBody>
      </p:sp>
    </p:spTree>
    <p:extLst>
      <p:ext uri="{BB962C8B-B14F-4D97-AF65-F5344CB8AC3E}">
        <p14:creationId xmlns:p14="http://schemas.microsoft.com/office/powerpoint/2010/main" val="13289350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150</a:t>
            </a:fld>
            <a:endParaRPr lang="en-US"/>
          </a:p>
        </p:txBody>
      </p:sp>
    </p:spTree>
    <p:extLst>
      <p:ext uri="{BB962C8B-B14F-4D97-AF65-F5344CB8AC3E}">
        <p14:creationId xmlns:p14="http://schemas.microsoft.com/office/powerpoint/2010/main" val="12105581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151</a:t>
            </a:fld>
            <a:endParaRPr lang="en-US"/>
          </a:p>
        </p:txBody>
      </p:sp>
    </p:spTree>
    <p:extLst>
      <p:ext uri="{BB962C8B-B14F-4D97-AF65-F5344CB8AC3E}">
        <p14:creationId xmlns:p14="http://schemas.microsoft.com/office/powerpoint/2010/main" val="6138435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152</a:t>
            </a:fld>
            <a:endParaRPr lang="en-US"/>
          </a:p>
        </p:txBody>
      </p:sp>
    </p:spTree>
    <p:extLst>
      <p:ext uri="{BB962C8B-B14F-4D97-AF65-F5344CB8AC3E}">
        <p14:creationId xmlns:p14="http://schemas.microsoft.com/office/powerpoint/2010/main" val="1517315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153</a:t>
            </a:fld>
            <a:endParaRPr lang="en-US"/>
          </a:p>
        </p:txBody>
      </p:sp>
    </p:spTree>
    <p:extLst>
      <p:ext uri="{BB962C8B-B14F-4D97-AF65-F5344CB8AC3E}">
        <p14:creationId xmlns:p14="http://schemas.microsoft.com/office/powerpoint/2010/main" val="11944425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154</a:t>
            </a:fld>
            <a:endParaRPr lang="en-US"/>
          </a:p>
        </p:txBody>
      </p:sp>
    </p:spTree>
    <p:extLst>
      <p:ext uri="{BB962C8B-B14F-4D97-AF65-F5344CB8AC3E}">
        <p14:creationId xmlns:p14="http://schemas.microsoft.com/office/powerpoint/2010/main" val="1379980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155</a:t>
            </a:fld>
            <a:endParaRPr lang="en-US"/>
          </a:p>
        </p:txBody>
      </p:sp>
    </p:spTree>
    <p:extLst>
      <p:ext uri="{BB962C8B-B14F-4D97-AF65-F5344CB8AC3E}">
        <p14:creationId xmlns:p14="http://schemas.microsoft.com/office/powerpoint/2010/main" val="11081761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156</a:t>
            </a:fld>
            <a:endParaRPr lang="en-US"/>
          </a:p>
        </p:txBody>
      </p:sp>
    </p:spTree>
    <p:extLst>
      <p:ext uri="{BB962C8B-B14F-4D97-AF65-F5344CB8AC3E}">
        <p14:creationId xmlns:p14="http://schemas.microsoft.com/office/powerpoint/2010/main" val="16654753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157</a:t>
            </a:fld>
            <a:endParaRPr lang="en-US"/>
          </a:p>
        </p:txBody>
      </p:sp>
    </p:spTree>
    <p:extLst>
      <p:ext uri="{BB962C8B-B14F-4D97-AF65-F5344CB8AC3E}">
        <p14:creationId xmlns:p14="http://schemas.microsoft.com/office/powerpoint/2010/main" val="18265857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158</a:t>
            </a:fld>
            <a:endParaRPr lang="en-US"/>
          </a:p>
        </p:txBody>
      </p:sp>
    </p:spTree>
    <p:extLst>
      <p:ext uri="{BB962C8B-B14F-4D97-AF65-F5344CB8AC3E}">
        <p14:creationId xmlns:p14="http://schemas.microsoft.com/office/powerpoint/2010/main" val="7111499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159</a:t>
            </a:fld>
            <a:endParaRPr lang="en-US"/>
          </a:p>
        </p:txBody>
      </p:sp>
    </p:spTree>
    <p:extLst>
      <p:ext uri="{BB962C8B-B14F-4D97-AF65-F5344CB8AC3E}">
        <p14:creationId xmlns:p14="http://schemas.microsoft.com/office/powerpoint/2010/main" val="21235144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160</a:t>
            </a:fld>
            <a:endParaRPr lang="en-US"/>
          </a:p>
        </p:txBody>
      </p:sp>
    </p:spTree>
    <p:extLst>
      <p:ext uri="{BB962C8B-B14F-4D97-AF65-F5344CB8AC3E}">
        <p14:creationId xmlns:p14="http://schemas.microsoft.com/office/powerpoint/2010/main" val="16981224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161</a:t>
            </a:fld>
            <a:endParaRPr lang="en-US"/>
          </a:p>
        </p:txBody>
      </p:sp>
    </p:spTree>
    <p:extLst>
      <p:ext uri="{BB962C8B-B14F-4D97-AF65-F5344CB8AC3E}">
        <p14:creationId xmlns:p14="http://schemas.microsoft.com/office/powerpoint/2010/main" val="20715696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162</a:t>
            </a:fld>
            <a:endParaRPr lang="en-US"/>
          </a:p>
        </p:txBody>
      </p:sp>
    </p:spTree>
    <p:extLst>
      <p:ext uri="{BB962C8B-B14F-4D97-AF65-F5344CB8AC3E}">
        <p14:creationId xmlns:p14="http://schemas.microsoft.com/office/powerpoint/2010/main" val="8080311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163</a:t>
            </a:fld>
            <a:endParaRPr lang="en-US"/>
          </a:p>
        </p:txBody>
      </p:sp>
    </p:spTree>
    <p:extLst>
      <p:ext uri="{BB962C8B-B14F-4D97-AF65-F5344CB8AC3E}">
        <p14:creationId xmlns:p14="http://schemas.microsoft.com/office/powerpoint/2010/main" val="9322576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164</a:t>
            </a:fld>
            <a:endParaRPr lang="en-US"/>
          </a:p>
        </p:txBody>
      </p:sp>
    </p:spTree>
    <p:extLst>
      <p:ext uri="{BB962C8B-B14F-4D97-AF65-F5344CB8AC3E}">
        <p14:creationId xmlns:p14="http://schemas.microsoft.com/office/powerpoint/2010/main" val="78415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a:t>
            </a:fld>
            <a:endParaRPr lang="en-US"/>
          </a:p>
        </p:txBody>
      </p:sp>
    </p:spTree>
    <p:extLst>
      <p:ext uri="{BB962C8B-B14F-4D97-AF65-F5344CB8AC3E}">
        <p14:creationId xmlns:p14="http://schemas.microsoft.com/office/powerpoint/2010/main" val="1147250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165</a:t>
            </a:fld>
            <a:endParaRPr lang="en-US"/>
          </a:p>
        </p:txBody>
      </p:sp>
    </p:spTree>
    <p:extLst>
      <p:ext uri="{BB962C8B-B14F-4D97-AF65-F5344CB8AC3E}">
        <p14:creationId xmlns:p14="http://schemas.microsoft.com/office/powerpoint/2010/main" val="10684738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166</a:t>
            </a:fld>
            <a:endParaRPr lang="en-US"/>
          </a:p>
        </p:txBody>
      </p:sp>
    </p:spTree>
    <p:extLst>
      <p:ext uri="{BB962C8B-B14F-4D97-AF65-F5344CB8AC3E}">
        <p14:creationId xmlns:p14="http://schemas.microsoft.com/office/powerpoint/2010/main" val="21377869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167</a:t>
            </a:fld>
            <a:endParaRPr lang="en-US"/>
          </a:p>
        </p:txBody>
      </p:sp>
    </p:spTree>
    <p:extLst>
      <p:ext uri="{BB962C8B-B14F-4D97-AF65-F5344CB8AC3E}">
        <p14:creationId xmlns:p14="http://schemas.microsoft.com/office/powerpoint/2010/main" val="10252298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168</a:t>
            </a:fld>
            <a:endParaRPr lang="en-US"/>
          </a:p>
        </p:txBody>
      </p:sp>
    </p:spTree>
    <p:extLst>
      <p:ext uri="{BB962C8B-B14F-4D97-AF65-F5344CB8AC3E}">
        <p14:creationId xmlns:p14="http://schemas.microsoft.com/office/powerpoint/2010/main" val="12811389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169</a:t>
            </a:fld>
            <a:endParaRPr lang="en-US"/>
          </a:p>
        </p:txBody>
      </p:sp>
    </p:spTree>
    <p:extLst>
      <p:ext uri="{BB962C8B-B14F-4D97-AF65-F5344CB8AC3E}">
        <p14:creationId xmlns:p14="http://schemas.microsoft.com/office/powerpoint/2010/main" val="15166794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170</a:t>
            </a:fld>
            <a:endParaRPr lang="en-US"/>
          </a:p>
        </p:txBody>
      </p:sp>
    </p:spTree>
    <p:extLst>
      <p:ext uri="{BB962C8B-B14F-4D97-AF65-F5344CB8AC3E}">
        <p14:creationId xmlns:p14="http://schemas.microsoft.com/office/powerpoint/2010/main" val="1482305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171</a:t>
            </a:fld>
            <a:endParaRPr lang="en-US"/>
          </a:p>
        </p:txBody>
      </p:sp>
    </p:spTree>
    <p:extLst>
      <p:ext uri="{BB962C8B-B14F-4D97-AF65-F5344CB8AC3E}">
        <p14:creationId xmlns:p14="http://schemas.microsoft.com/office/powerpoint/2010/main" val="19722219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172</a:t>
            </a:fld>
            <a:endParaRPr lang="en-US"/>
          </a:p>
        </p:txBody>
      </p:sp>
    </p:spTree>
    <p:extLst>
      <p:ext uri="{BB962C8B-B14F-4D97-AF65-F5344CB8AC3E}">
        <p14:creationId xmlns:p14="http://schemas.microsoft.com/office/powerpoint/2010/main" val="2354451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173</a:t>
            </a:fld>
            <a:endParaRPr lang="en-US"/>
          </a:p>
        </p:txBody>
      </p:sp>
    </p:spTree>
    <p:extLst>
      <p:ext uri="{BB962C8B-B14F-4D97-AF65-F5344CB8AC3E}">
        <p14:creationId xmlns:p14="http://schemas.microsoft.com/office/powerpoint/2010/main" val="728579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8A9875-2E39-AA43-83FC-95AB1C66684A}"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135962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8A9875-2E39-AA43-83FC-95AB1C66684A}"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3523299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8A9875-2E39-AA43-83FC-95AB1C66684A}"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24062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8A9875-2E39-AA43-83FC-95AB1C66684A}"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377475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8A9875-2E39-AA43-83FC-95AB1C66684A}"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3821455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8A9875-2E39-AA43-83FC-95AB1C66684A}" type="datetimeFigureOut">
              <a:rPr lang="en-US" smtClean="0"/>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1954129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8A9875-2E39-AA43-83FC-95AB1C66684A}" type="datetimeFigureOut">
              <a:rPr lang="en-US" smtClean="0"/>
              <a:t>9/25/18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2577951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8A9875-2E39-AA43-83FC-95AB1C66684A}" type="datetimeFigureOut">
              <a:rPr lang="en-US" smtClean="0"/>
              <a:t>9/25/18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362660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8A9875-2E39-AA43-83FC-95AB1C66684A}" type="datetimeFigureOut">
              <a:rPr lang="en-US" smtClean="0"/>
              <a:t>9/25/18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2886821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8A9875-2E39-AA43-83FC-95AB1C66684A}" type="datetimeFigureOut">
              <a:rPr lang="en-US" smtClean="0"/>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4133970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8A9875-2E39-AA43-83FC-95AB1C66684A}" type="datetimeFigureOut">
              <a:rPr lang="en-US" smtClean="0"/>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C3FDF-E86E-B848-8D83-2C61386DCDA5}" type="slidenum">
              <a:rPr lang="en-US" smtClean="0"/>
              <a:t>‹#›</a:t>
            </a:fld>
            <a:endParaRPr lang="en-US"/>
          </a:p>
        </p:txBody>
      </p:sp>
    </p:spTree>
    <p:extLst>
      <p:ext uri="{BB962C8B-B14F-4D97-AF65-F5344CB8AC3E}">
        <p14:creationId xmlns:p14="http://schemas.microsoft.com/office/powerpoint/2010/main" val="41801026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A9875-2E39-AA43-83FC-95AB1C66684A}" type="datetimeFigureOut">
              <a:rPr lang="en-US" smtClean="0"/>
              <a:t>9/25/18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C3FDF-E86E-B848-8D83-2C61386DCDA5}" type="slidenum">
              <a:rPr lang="en-US" smtClean="0"/>
              <a:t>‹#›</a:t>
            </a:fld>
            <a:endParaRPr lang="en-US"/>
          </a:p>
        </p:txBody>
      </p:sp>
    </p:spTree>
    <p:extLst>
      <p:ext uri="{BB962C8B-B14F-4D97-AF65-F5344CB8AC3E}">
        <p14:creationId xmlns:p14="http://schemas.microsoft.com/office/powerpoint/2010/main" val="2884783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quanty.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2.emf"/><Relationship Id="rId5"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image" Target="../media/image11.emf"/></Relationships>
</file>

<file path=ppt/slides/_rels/slide100.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emf"/><Relationship Id="rId1" Type="http://schemas.openxmlformats.org/officeDocument/2006/relationships/slideLayout" Target="../slideLayouts/slideLayout1.xml"/><Relationship Id="rId2" Type="http://schemas.openxmlformats.org/officeDocument/2006/relationships/image" Target="../media/image73.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76.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6.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7.e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e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91.gif"/><Relationship Id="rId4" Type="http://schemas.openxmlformats.org/officeDocument/2006/relationships/image" Target="../media/image92.gif"/><Relationship Id="rId5" Type="http://schemas.openxmlformats.org/officeDocument/2006/relationships/image" Target="../media/image93.gif"/><Relationship Id="rId1" Type="http://schemas.openxmlformats.org/officeDocument/2006/relationships/slideLayout" Target="../slideLayouts/slideLayout6.xml"/><Relationship Id="rId2" Type="http://schemas.openxmlformats.org/officeDocument/2006/relationships/image" Target="../media/image90.gi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 Id="rId3" Type="http://schemas.openxmlformats.org/officeDocument/2006/relationships/image" Target="../media/image93.gi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jpeg"/><Relationship Id="rId1" Type="http://schemas.openxmlformats.org/officeDocument/2006/relationships/slideLayout" Target="../slideLayouts/slideLayout6.xml"/><Relationship Id="rId2" Type="http://schemas.openxmlformats.org/officeDocument/2006/relationships/image" Target="../media/image9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6.xml"/><Relationship Id="rId2" Type="http://schemas.openxmlformats.org/officeDocument/2006/relationships/image" Target="../media/image100.emf"/></Relationships>
</file>

<file path=ppt/slides/_rels/slide133.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108.png"/><Relationship Id="rId13" Type="http://schemas.microsoft.com/office/2007/relationships/hdphoto" Target="../media/hdphoto6.wdp"/><Relationship Id="rId14" Type="http://schemas.openxmlformats.org/officeDocument/2006/relationships/image" Target="../media/image100.emf"/><Relationship Id="rId1" Type="http://schemas.openxmlformats.org/officeDocument/2006/relationships/slideLayout" Target="../slideLayouts/slideLayout6.xml"/><Relationship Id="rId2" Type="http://schemas.openxmlformats.org/officeDocument/2006/relationships/image" Target="../media/image103.png"/><Relationship Id="rId3" Type="http://schemas.microsoft.com/office/2007/relationships/hdphoto" Target="../media/hdphoto1.wdp"/><Relationship Id="rId4" Type="http://schemas.openxmlformats.org/officeDocument/2006/relationships/image" Target="../media/image104.png"/><Relationship Id="rId5" Type="http://schemas.microsoft.com/office/2007/relationships/hdphoto" Target="../media/hdphoto2.wdp"/><Relationship Id="rId6" Type="http://schemas.openxmlformats.org/officeDocument/2006/relationships/image" Target="../media/image105.png"/><Relationship Id="rId7" Type="http://schemas.microsoft.com/office/2007/relationships/hdphoto" Target="../media/hdphoto3.wdp"/><Relationship Id="rId8" Type="http://schemas.openxmlformats.org/officeDocument/2006/relationships/image" Target="../media/image106.png"/><Relationship Id="rId9" Type="http://schemas.microsoft.com/office/2007/relationships/hdphoto" Target="../media/hdphoto4.wdp"/><Relationship Id="rId10" Type="http://schemas.openxmlformats.org/officeDocument/2006/relationships/image" Target="../media/image10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png"/></Relationships>
</file>

<file path=ppt/slides/_rels/slide135.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108.png"/><Relationship Id="rId13" Type="http://schemas.microsoft.com/office/2007/relationships/hdphoto" Target="../media/hdphoto6.wdp"/><Relationship Id="rId14" Type="http://schemas.openxmlformats.org/officeDocument/2006/relationships/image" Target="../media/image100.emf"/><Relationship Id="rId1" Type="http://schemas.openxmlformats.org/officeDocument/2006/relationships/slideLayout" Target="../slideLayouts/slideLayout6.xml"/><Relationship Id="rId2" Type="http://schemas.openxmlformats.org/officeDocument/2006/relationships/image" Target="../media/image103.png"/><Relationship Id="rId3" Type="http://schemas.microsoft.com/office/2007/relationships/hdphoto" Target="../media/hdphoto1.wdp"/><Relationship Id="rId4" Type="http://schemas.openxmlformats.org/officeDocument/2006/relationships/image" Target="../media/image104.png"/><Relationship Id="rId5" Type="http://schemas.microsoft.com/office/2007/relationships/hdphoto" Target="../media/hdphoto2.wdp"/><Relationship Id="rId6" Type="http://schemas.openxmlformats.org/officeDocument/2006/relationships/image" Target="../media/image105.png"/><Relationship Id="rId7" Type="http://schemas.microsoft.com/office/2007/relationships/hdphoto" Target="../media/hdphoto3.wdp"/><Relationship Id="rId8" Type="http://schemas.openxmlformats.org/officeDocument/2006/relationships/image" Target="../media/image106.png"/><Relationship Id="rId9" Type="http://schemas.microsoft.com/office/2007/relationships/hdphoto" Target="../media/hdphoto4.wdp"/><Relationship Id="rId10" Type="http://schemas.openxmlformats.org/officeDocument/2006/relationships/image" Target="../media/image107.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65.xml"/><Relationship Id="rId5" Type="http://schemas.openxmlformats.org/officeDocument/2006/relationships/image" Target="../media/image110.png"/><Relationship Id="rId1" Type="http://schemas.microsoft.com/office/2007/relationships/media" Target="../media/media1.mp4"/><Relationship Id="rId2" Type="http://schemas.openxmlformats.org/officeDocument/2006/relationships/video" Target="../media/media1.mp4"/></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139.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40.xml.rels><?xml version="1.0" encoding="UTF-8" standalone="yes"?>
<Relationships xmlns="http://schemas.openxmlformats.org/package/2006/relationships"><Relationship Id="rId3" Type="http://schemas.openxmlformats.org/officeDocument/2006/relationships/image" Target="../media/image113.emf"/><Relationship Id="rId4" Type="http://schemas.openxmlformats.org/officeDocument/2006/relationships/image" Target="../media/image114.emf"/><Relationship Id="rId5" Type="http://schemas.openxmlformats.org/officeDocument/2006/relationships/image" Target="../media/image115.emf"/><Relationship Id="rId6" Type="http://schemas.openxmlformats.org/officeDocument/2006/relationships/image" Target="../media/image116.emf"/><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141.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jpeg"/><Relationship Id="rId5" Type="http://schemas.openxmlformats.org/officeDocument/2006/relationships/image" Target="../media/image111.png"/><Relationship Id="rId1" Type="http://schemas.openxmlformats.org/officeDocument/2006/relationships/slideLayout" Target="../slideLayouts/slideLayout6.xml"/><Relationship Id="rId2" Type="http://schemas.openxmlformats.org/officeDocument/2006/relationships/image" Target="../media/image94.png"/></Relationships>
</file>

<file path=ppt/slides/_rels/slide14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17.emf"/><Relationship Id="rId5" Type="http://schemas.openxmlformats.org/officeDocument/2006/relationships/image" Target="../media/image118.emf"/><Relationship Id="rId6" Type="http://schemas.openxmlformats.org/officeDocument/2006/relationships/image" Target="../media/image119.emf"/><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143.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144.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145.xml.rels><?xml version="1.0" encoding="UTF-8" standalone="yes"?>
<Relationships xmlns="http://schemas.openxmlformats.org/package/2006/relationships"><Relationship Id="rId11" Type="http://schemas.openxmlformats.org/officeDocument/2006/relationships/image" Target="../media/image130.emf"/><Relationship Id="rId12" Type="http://schemas.openxmlformats.org/officeDocument/2006/relationships/image" Target="../media/image131.emf"/><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1.emf"/><Relationship Id="rId4" Type="http://schemas.openxmlformats.org/officeDocument/2006/relationships/image" Target="../media/image118.emf"/><Relationship Id="rId5" Type="http://schemas.openxmlformats.org/officeDocument/2006/relationships/image" Target="../media/image124.emf"/><Relationship Id="rId6" Type="http://schemas.openxmlformats.org/officeDocument/2006/relationships/image" Target="../media/image125.emf"/><Relationship Id="rId7" Type="http://schemas.openxmlformats.org/officeDocument/2006/relationships/image" Target="../media/image126.emf"/><Relationship Id="rId8" Type="http://schemas.openxmlformats.org/officeDocument/2006/relationships/image" Target="../media/image127.emf"/><Relationship Id="rId9" Type="http://schemas.openxmlformats.org/officeDocument/2006/relationships/image" Target="../media/image128.emf"/><Relationship Id="rId10" Type="http://schemas.openxmlformats.org/officeDocument/2006/relationships/image" Target="../media/image129.emf"/></Relationships>
</file>

<file path=ppt/slides/_rels/slide146.xml.rels><?xml version="1.0" encoding="UTF-8" standalone="yes"?>
<Relationships xmlns="http://schemas.openxmlformats.org/package/2006/relationships"><Relationship Id="rId3" Type="http://schemas.openxmlformats.org/officeDocument/2006/relationships/image" Target="../media/image113.emf"/><Relationship Id="rId4" Type="http://schemas.openxmlformats.org/officeDocument/2006/relationships/image" Target="../media/image114.emf"/><Relationship Id="rId5" Type="http://schemas.openxmlformats.org/officeDocument/2006/relationships/image" Target="../media/image115.emf"/><Relationship Id="rId6" Type="http://schemas.openxmlformats.org/officeDocument/2006/relationships/image" Target="../media/image116.emf"/><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147.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32.emf"/><Relationship Id="rId5" Type="http://schemas.openxmlformats.org/officeDocument/2006/relationships/image" Target="../media/image133.emf"/><Relationship Id="rId6" Type="http://schemas.openxmlformats.org/officeDocument/2006/relationships/image" Target="../media/image134.emf"/><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148.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32.emf"/><Relationship Id="rId5" Type="http://schemas.openxmlformats.org/officeDocument/2006/relationships/image" Target="../media/image133.emf"/><Relationship Id="rId6" Type="http://schemas.openxmlformats.org/officeDocument/2006/relationships/image" Target="../media/image134.emf"/><Relationship Id="rId7" Type="http://schemas.openxmlformats.org/officeDocument/2006/relationships/image" Target="../media/image135.emf"/><Relationship Id="rId8" Type="http://schemas.openxmlformats.org/officeDocument/2006/relationships/image" Target="../media/image136.emf"/><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149.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32.emf"/><Relationship Id="rId5" Type="http://schemas.openxmlformats.org/officeDocument/2006/relationships/image" Target="../media/image133.emf"/><Relationship Id="rId6" Type="http://schemas.openxmlformats.org/officeDocument/2006/relationships/image" Target="../media/image134.emf"/><Relationship Id="rId7" Type="http://schemas.openxmlformats.org/officeDocument/2006/relationships/image" Target="../media/image135.emf"/><Relationship Id="rId8" Type="http://schemas.openxmlformats.org/officeDocument/2006/relationships/image" Target="../media/image137.emf"/><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50.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32.emf"/><Relationship Id="rId5" Type="http://schemas.openxmlformats.org/officeDocument/2006/relationships/image" Target="../media/image133.emf"/><Relationship Id="rId6" Type="http://schemas.openxmlformats.org/officeDocument/2006/relationships/image" Target="../media/image134.emf"/><Relationship Id="rId7" Type="http://schemas.openxmlformats.org/officeDocument/2006/relationships/image" Target="../media/image135.emf"/><Relationship Id="rId8" Type="http://schemas.openxmlformats.org/officeDocument/2006/relationships/image" Target="../media/image138.emf"/><Relationship Id="rId1" Type="http://schemas.openxmlformats.org/officeDocument/2006/relationships/slideLayout" Target="../slideLayouts/slideLayout6.xml"/><Relationship Id="rId2" Type="http://schemas.openxmlformats.org/officeDocument/2006/relationships/notesSlide" Target="../notesSlides/notesSlide75.xml"/></Relationships>
</file>

<file path=ppt/slides/_rels/slide15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32.emf"/><Relationship Id="rId5" Type="http://schemas.openxmlformats.org/officeDocument/2006/relationships/image" Target="../media/image133.emf"/><Relationship Id="rId6" Type="http://schemas.openxmlformats.org/officeDocument/2006/relationships/image" Target="../media/image134.emf"/><Relationship Id="rId7" Type="http://schemas.openxmlformats.org/officeDocument/2006/relationships/image" Target="../media/image135.emf"/><Relationship Id="rId8" Type="http://schemas.openxmlformats.org/officeDocument/2006/relationships/image" Target="../media/image139.emf"/><Relationship Id="rId1" Type="http://schemas.openxmlformats.org/officeDocument/2006/relationships/slideLayout" Target="../slideLayouts/slideLayout6.xml"/><Relationship Id="rId2" Type="http://schemas.openxmlformats.org/officeDocument/2006/relationships/notesSlide" Target="../notesSlides/notesSlide76.xml"/></Relationships>
</file>

<file path=ppt/slides/_rels/slide15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32.emf"/><Relationship Id="rId5" Type="http://schemas.openxmlformats.org/officeDocument/2006/relationships/image" Target="../media/image133.emf"/><Relationship Id="rId6" Type="http://schemas.openxmlformats.org/officeDocument/2006/relationships/image" Target="../media/image134.emf"/><Relationship Id="rId7" Type="http://schemas.openxmlformats.org/officeDocument/2006/relationships/image" Target="../media/image135.emf"/><Relationship Id="rId8" Type="http://schemas.openxmlformats.org/officeDocument/2006/relationships/image" Target="../media/image140.emf"/><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141.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142.png"/></Relationships>
</file>

<file path=ppt/slides/_rels/slide155.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32.emf"/><Relationship Id="rId5" Type="http://schemas.openxmlformats.org/officeDocument/2006/relationships/image" Target="../media/image133.emf"/><Relationship Id="rId6" Type="http://schemas.openxmlformats.org/officeDocument/2006/relationships/image" Target="../media/image143.emf"/><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156.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32.emf"/><Relationship Id="rId5" Type="http://schemas.openxmlformats.org/officeDocument/2006/relationships/image" Target="../media/image133.emf"/><Relationship Id="rId6" Type="http://schemas.openxmlformats.org/officeDocument/2006/relationships/image" Target="../media/image143.emf"/><Relationship Id="rId7" Type="http://schemas.openxmlformats.org/officeDocument/2006/relationships/image" Target="../media/image144.emf"/><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157.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32.emf"/><Relationship Id="rId5" Type="http://schemas.openxmlformats.org/officeDocument/2006/relationships/image" Target="../media/image133.emf"/><Relationship Id="rId6" Type="http://schemas.openxmlformats.org/officeDocument/2006/relationships/image" Target="../media/image143.emf"/><Relationship Id="rId7" Type="http://schemas.openxmlformats.org/officeDocument/2006/relationships/image" Target="../media/image145.emf"/><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158.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32.emf"/><Relationship Id="rId5" Type="http://schemas.openxmlformats.org/officeDocument/2006/relationships/image" Target="../media/image133.emf"/><Relationship Id="rId6" Type="http://schemas.openxmlformats.org/officeDocument/2006/relationships/image" Target="../media/image143.emf"/><Relationship Id="rId7" Type="http://schemas.openxmlformats.org/officeDocument/2006/relationships/image" Target="../media/image146.emf"/><Relationship Id="rId1" Type="http://schemas.openxmlformats.org/officeDocument/2006/relationships/slideLayout" Target="../slideLayouts/slideLayout6.xml"/><Relationship Id="rId2" Type="http://schemas.openxmlformats.org/officeDocument/2006/relationships/notesSlide" Target="../notesSlides/notesSlide83.xml"/></Relationships>
</file>

<file path=ppt/slides/_rels/slide159.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32.emf"/><Relationship Id="rId5" Type="http://schemas.openxmlformats.org/officeDocument/2006/relationships/image" Target="../media/image133.emf"/><Relationship Id="rId6" Type="http://schemas.openxmlformats.org/officeDocument/2006/relationships/image" Target="../media/image143.emf"/><Relationship Id="rId7" Type="http://schemas.openxmlformats.org/officeDocument/2006/relationships/image" Target="../media/image147.emf"/><Relationship Id="rId1" Type="http://schemas.openxmlformats.org/officeDocument/2006/relationships/slideLayout" Target="../slideLayouts/slideLayout6.xml"/><Relationship Id="rId2" Type="http://schemas.openxmlformats.org/officeDocument/2006/relationships/notesSlide" Target="../notesSlides/notesSlide8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60.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32.emf"/><Relationship Id="rId5" Type="http://schemas.openxmlformats.org/officeDocument/2006/relationships/image" Target="../media/image133.emf"/><Relationship Id="rId6" Type="http://schemas.openxmlformats.org/officeDocument/2006/relationships/image" Target="../media/image143.emf"/><Relationship Id="rId7" Type="http://schemas.openxmlformats.org/officeDocument/2006/relationships/image" Target="../media/image148.emf"/><Relationship Id="rId1" Type="http://schemas.openxmlformats.org/officeDocument/2006/relationships/slideLayout" Target="../slideLayouts/slideLayout6.xml"/><Relationship Id="rId2" Type="http://schemas.openxmlformats.org/officeDocument/2006/relationships/notesSlide" Target="../notesSlides/notesSlide85.xml"/></Relationships>
</file>

<file path=ppt/slides/_rels/slide16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49.emf"/><Relationship Id="rId5" Type="http://schemas.openxmlformats.org/officeDocument/2006/relationships/image" Target="../media/image150.emf"/><Relationship Id="rId6" Type="http://schemas.openxmlformats.org/officeDocument/2006/relationships/image" Target="../media/image151.emf"/><Relationship Id="rId7" Type="http://schemas.openxmlformats.org/officeDocument/2006/relationships/image" Target="../media/image152.emf"/><Relationship Id="rId8" Type="http://schemas.openxmlformats.org/officeDocument/2006/relationships/image" Target="../media/image153.emf"/><Relationship Id="rId9" Type="http://schemas.openxmlformats.org/officeDocument/2006/relationships/image" Target="../media/image154.emf"/><Relationship Id="rId10" Type="http://schemas.openxmlformats.org/officeDocument/2006/relationships/image" Target="../media/image155.emf"/><Relationship Id="rId1" Type="http://schemas.openxmlformats.org/officeDocument/2006/relationships/slideLayout" Target="../slideLayouts/slideLayout6.xml"/><Relationship Id="rId2" Type="http://schemas.openxmlformats.org/officeDocument/2006/relationships/notesSlide" Target="../notesSlides/notesSlide86.xml"/></Relationships>
</file>

<file path=ppt/slides/_rels/slide16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53.emf"/><Relationship Id="rId5" Type="http://schemas.openxmlformats.org/officeDocument/2006/relationships/image" Target="../media/image156.emf"/><Relationship Id="rId6" Type="http://schemas.openxmlformats.org/officeDocument/2006/relationships/image" Target="../media/image157.emf"/><Relationship Id="rId7" Type="http://schemas.openxmlformats.org/officeDocument/2006/relationships/image" Target="../media/image158.emf"/><Relationship Id="rId1" Type="http://schemas.openxmlformats.org/officeDocument/2006/relationships/slideLayout" Target="../slideLayouts/slideLayout6.xml"/><Relationship Id="rId2" Type="http://schemas.openxmlformats.org/officeDocument/2006/relationships/notesSlide" Target="../notesSlides/notesSlide87.xml"/></Relationships>
</file>

<file path=ppt/slides/_rels/slide16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59.emf"/><Relationship Id="rId5" Type="http://schemas.openxmlformats.org/officeDocument/2006/relationships/image" Target="../media/image118.emf"/><Relationship Id="rId6" Type="http://schemas.openxmlformats.org/officeDocument/2006/relationships/image" Target="../media/image160.emf"/><Relationship Id="rId1" Type="http://schemas.openxmlformats.org/officeDocument/2006/relationships/slideLayout" Target="../slideLayouts/slideLayout6.xml"/><Relationship Id="rId2" Type="http://schemas.openxmlformats.org/officeDocument/2006/relationships/notesSlide" Target="../notesSlides/notesSlide88.xml"/></Relationships>
</file>

<file path=ppt/slides/_rels/slide164.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59.emf"/><Relationship Id="rId5" Type="http://schemas.openxmlformats.org/officeDocument/2006/relationships/image" Target="../media/image118.emf"/><Relationship Id="rId6" Type="http://schemas.openxmlformats.org/officeDocument/2006/relationships/image" Target="../media/image160.emf"/><Relationship Id="rId1" Type="http://schemas.openxmlformats.org/officeDocument/2006/relationships/slideLayout" Target="../slideLayouts/slideLayout6.xml"/><Relationship Id="rId2" Type="http://schemas.openxmlformats.org/officeDocument/2006/relationships/notesSlide" Target="../notesSlides/notesSlide89.xml"/></Relationships>
</file>

<file path=ppt/slides/_rels/slide165.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59.emf"/><Relationship Id="rId5" Type="http://schemas.openxmlformats.org/officeDocument/2006/relationships/image" Target="../media/image118.emf"/><Relationship Id="rId6" Type="http://schemas.openxmlformats.org/officeDocument/2006/relationships/image" Target="../media/image160.emf"/><Relationship Id="rId7" Type="http://schemas.openxmlformats.org/officeDocument/2006/relationships/image" Target="../media/image161.emf"/><Relationship Id="rId1" Type="http://schemas.openxmlformats.org/officeDocument/2006/relationships/slideLayout" Target="../slideLayouts/slideLayout6.xml"/><Relationship Id="rId2" Type="http://schemas.openxmlformats.org/officeDocument/2006/relationships/notesSlide" Target="../notesSlides/notesSlide90.xml"/></Relationships>
</file>

<file path=ppt/slides/_rels/slide166.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59.emf"/><Relationship Id="rId5" Type="http://schemas.openxmlformats.org/officeDocument/2006/relationships/image" Target="../media/image118.emf"/><Relationship Id="rId6" Type="http://schemas.openxmlformats.org/officeDocument/2006/relationships/image" Target="../media/image160.emf"/><Relationship Id="rId7" Type="http://schemas.openxmlformats.org/officeDocument/2006/relationships/image" Target="../media/image161.emf"/><Relationship Id="rId1" Type="http://schemas.openxmlformats.org/officeDocument/2006/relationships/slideLayout" Target="../slideLayouts/slideLayout6.xml"/><Relationship Id="rId2" Type="http://schemas.openxmlformats.org/officeDocument/2006/relationships/notesSlide" Target="../notesSlides/notesSlide91.xml"/></Relationships>
</file>

<file path=ppt/slides/_rels/slide167.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59.emf"/><Relationship Id="rId5" Type="http://schemas.openxmlformats.org/officeDocument/2006/relationships/image" Target="../media/image118.emf"/><Relationship Id="rId6" Type="http://schemas.openxmlformats.org/officeDocument/2006/relationships/image" Target="../media/image160.emf"/><Relationship Id="rId7" Type="http://schemas.openxmlformats.org/officeDocument/2006/relationships/image" Target="../media/image161.emf"/><Relationship Id="rId1" Type="http://schemas.openxmlformats.org/officeDocument/2006/relationships/slideLayout" Target="../slideLayouts/slideLayout6.xml"/><Relationship Id="rId2" Type="http://schemas.openxmlformats.org/officeDocument/2006/relationships/notesSlide" Target="../notesSlides/notesSlide92.xml"/></Relationships>
</file>

<file path=ppt/slides/_rels/slide168.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59.emf"/><Relationship Id="rId5" Type="http://schemas.openxmlformats.org/officeDocument/2006/relationships/image" Target="../media/image118.emf"/><Relationship Id="rId6" Type="http://schemas.openxmlformats.org/officeDocument/2006/relationships/image" Target="../media/image161.emf"/><Relationship Id="rId7" Type="http://schemas.openxmlformats.org/officeDocument/2006/relationships/image" Target="../media/image162.emf"/><Relationship Id="rId8" Type="http://schemas.openxmlformats.org/officeDocument/2006/relationships/image" Target="../media/image163.emf"/><Relationship Id="rId9" Type="http://schemas.openxmlformats.org/officeDocument/2006/relationships/image" Target="../media/image164.emf"/><Relationship Id="rId1" Type="http://schemas.openxmlformats.org/officeDocument/2006/relationships/slideLayout" Target="../slideLayouts/slideLayout6.xml"/><Relationship Id="rId2" Type="http://schemas.openxmlformats.org/officeDocument/2006/relationships/notesSlide" Target="../notesSlides/notesSlide93.xml"/></Relationships>
</file>

<file path=ppt/slides/_rels/slide169.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59.emf"/><Relationship Id="rId5" Type="http://schemas.openxmlformats.org/officeDocument/2006/relationships/image" Target="../media/image118.emf"/><Relationship Id="rId6" Type="http://schemas.openxmlformats.org/officeDocument/2006/relationships/image" Target="../media/image161.emf"/><Relationship Id="rId7" Type="http://schemas.openxmlformats.org/officeDocument/2006/relationships/image" Target="../media/image165.emf"/><Relationship Id="rId8" Type="http://schemas.openxmlformats.org/officeDocument/2006/relationships/image" Target="../media/image166.emf"/><Relationship Id="rId1" Type="http://schemas.openxmlformats.org/officeDocument/2006/relationships/slideLayout" Target="../slideLayouts/slideLayout6.xml"/><Relationship Id="rId2" Type="http://schemas.openxmlformats.org/officeDocument/2006/relationships/notesSlide" Target="../notesSlides/notesSlide94.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70.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61.emf"/><Relationship Id="rId5" Type="http://schemas.openxmlformats.org/officeDocument/2006/relationships/image" Target="../media/image152.emf"/><Relationship Id="rId6" Type="http://schemas.openxmlformats.org/officeDocument/2006/relationships/image" Target="../media/image167.emf"/><Relationship Id="rId7" Type="http://schemas.openxmlformats.org/officeDocument/2006/relationships/image" Target="../media/image168.emf"/><Relationship Id="rId1" Type="http://schemas.openxmlformats.org/officeDocument/2006/relationships/slideLayout" Target="../slideLayouts/slideLayout6.xml"/><Relationship Id="rId2" Type="http://schemas.openxmlformats.org/officeDocument/2006/relationships/notesSlide" Target="../notesSlides/notesSlide95.xml"/></Relationships>
</file>

<file path=ppt/slides/_rels/slide17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69.emf"/><Relationship Id="rId5" Type="http://schemas.openxmlformats.org/officeDocument/2006/relationships/image" Target="../media/image170.emf"/><Relationship Id="rId6" Type="http://schemas.openxmlformats.org/officeDocument/2006/relationships/image" Target="../media/image171.emf"/><Relationship Id="rId7" Type="http://schemas.openxmlformats.org/officeDocument/2006/relationships/image" Target="../media/image172.emf"/><Relationship Id="rId8" Type="http://schemas.openxmlformats.org/officeDocument/2006/relationships/image" Target="../media/image173.emf"/><Relationship Id="rId9" Type="http://schemas.openxmlformats.org/officeDocument/2006/relationships/image" Target="../media/image174.emf"/><Relationship Id="rId1" Type="http://schemas.openxmlformats.org/officeDocument/2006/relationships/slideLayout" Target="../slideLayouts/slideLayout6.xml"/><Relationship Id="rId2" Type="http://schemas.openxmlformats.org/officeDocument/2006/relationships/notesSlide" Target="../notesSlides/notesSlide96.xml"/></Relationships>
</file>

<file path=ppt/slides/_rels/slide17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75.emf"/><Relationship Id="rId5" Type="http://schemas.openxmlformats.org/officeDocument/2006/relationships/image" Target="../media/image176.emf"/><Relationship Id="rId1" Type="http://schemas.openxmlformats.org/officeDocument/2006/relationships/slideLayout" Target="../slideLayouts/slideLayout6.xml"/><Relationship Id="rId2" Type="http://schemas.openxmlformats.org/officeDocument/2006/relationships/notesSlide" Target="../notesSlides/notesSlide97.xml"/></Relationships>
</file>

<file path=ppt/slides/_rels/slide173.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emf"/><Relationship Id="rId1" Type="http://schemas.openxmlformats.org/officeDocument/2006/relationships/slideLayout" Target="../slideLayouts/slideLayout6.xml"/><Relationship Id="rId2" Type="http://schemas.openxmlformats.org/officeDocument/2006/relationships/notesSlide" Target="../notesSlides/notesSlide98.xml"/></Relationships>
</file>

<file path=ppt/slides/_rels/slide174.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79.png"/><Relationship Id="rId5" Type="http://schemas.openxmlformats.org/officeDocument/2006/relationships/image" Target="../media/image180.png"/><Relationship Id="rId1" Type="http://schemas.openxmlformats.org/officeDocument/2006/relationships/slideLayout" Target="../slideLayouts/slideLayout6.xml"/><Relationship Id="rId2" Type="http://schemas.openxmlformats.org/officeDocument/2006/relationships/image" Target="../media/image178.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9.png"/><Relationship Id="rId3" Type="http://schemas.openxmlformats.org/officeDocument/2006/relationships/image" Target="../media/image180.png"/></Relationships>
</file>

<file path=ppt/slides/_rels/slide176.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1" Type="http://schemas.openxmlformats.org/officeDocument/2006/relationships/slideLayout" Target="../slideLayouts/slideLayout6.xml"/><Relationship Id="rId2" Type="http://schemas.openxmlformats.org/officeDocument/2006/relationships/image" Target="../media/image51.emf"/></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1.emf"/></Relationships>
</file>

<file path=ppt/slides/_rels/slide178.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1" Type="http://schemas.openxmlformats.org/officeDocument/2006/relationships/slideLayout" Target="../slideLayouts/slideLayout6.xml"/><Relationship Id="rId2" Type="http://schemas.openxmlformats.org/officeDocument/2006/relationships/image" Target="../media/image182.emf"/></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3.emf"/></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4.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png"/></Relationships>
</file>

<file path=ppt/slides/_rels/slide182.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gif"/><Relationship Id="rId1" Type="http://schemas.openxmlformats.org/officeDocument/2006/relationships/slideLayout" Target="../slideLayouts/slideLayout6.xml"/><Relationship Id="rId2" Type="http://schemas.openxmlformats.org/officeDocument/2006/relationships/image" Target="../media/image185.png"/></Relationships>
</file>

<file path=ppt/slides/_rels/slide183.xml.rels><?xml version="1.0" encoding="UTF-8" standalone="yes"?>
<Relationships xmlns="http://schemas.openxmlformats.org/package/2006/relationships"><Relationship Id="rId3" Type="http://schemas.openxmlformats.org/officeDocument/2006/relationships/image" Target="../media/image187.gif"/><Relationship Id="rId4" Type="http://schemas.openxmlformats.org/officeDocument/2006/relationships/image" Target="../media/image188.png"/><Relationship Id="rId1" Type="http://schemas.openxmlformats.org/officeDocument/2006/relationships/slideLayout" Target="../slideLayouts/slideLayout6.xml"/><Relationship Id="rId2" Type="http://schemas.openxmlformats.org/officeDocument/2006/relationships/image" Target="../media/image185.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7.em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7.emf"/><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6.emf"/><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3.gif"/><Relationship Id="rId5" Type="http://schemas.openxmlformats.org/officeDocument/2006/relationships/image" Target="../media/image6.gif"/><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29.emf"/><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3.emf"/></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0.emf"/><Relationship Id="rId5" Type="http://schemas.openxmlformats.org/officeDocument/2006/relationships/image" Target="../media/image34.emf"/><Relationship Id="rId6" Type="http://schemas.openxmlformats.org/officeDocument/2006/relationships/image" Target="../media/image31.emf"/><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gif"/><Relationship Id="rId5" Type="http://schemas.openxmlformats.org/officeDocument/2006/relationships/image" Target="../media/image4.em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5.emf"/><Relationship Id="rId5" Type="http://schemas.openxmlformats.org/officeDocument/2006/relationships/image" Target="../media/image6.gif"/><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23.emf"/></Relationships>
</file>

<file path=ppt/slides/_rels/slide52.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33.emf"/><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33.emf"/><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33.emf"/><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33.emf"/><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33.emf"/><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9.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emf"/><Relationship Id="rId3" Type="http://schemas.openxmlformats.org/officeDocument/2006/relationships/image" Target="../media/image8.emf"/></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emf"/><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51.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51.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em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emf"/><Relationship Id="rId3" Type="http://schemas.openxmlformats.org/officeDocument/2006/relationships/image" Target="../media/image60.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emf"/><Relationship Id="rId3" Type="http://schemas.openxmlformats.org/officeDocument/2006/relationships/image" Target="../media/image10.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3.gi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a:t>Core level spectroscopy of transition metal and rare earth compounds</a:t>
            </a:r>
            <a:r>
              <a:rPr lang="en-GB" dirty="0"/>
              <a:t> </a:t>
            </a:r>
            <a:endParaRPr lang="en-US" dirty="0"/>
          </a:p>
        </p:txBody>
      </p:sp>
      <p:sp>
        <p:nvSpPr>
          <p:cNvPr id="3" name="Content Placeholder 2"/>
          <p:cNvSpPr>
            <a:spLocks noGrp="1"/>
          </p:cNvSpPr>
          <p:nvPr>
            <p:ph idx="1"/>
          </p:nvPr>
        </p:nvSpPr>
        <p:spPr>
          <a:xfrm>
            <a:off x="457200" y="1600200"/>
            <a:ext cx="8229600" cy="4953000"/>
          </a:xfrm>
        </p:spPr>
        <p:txBody>
          <a:bodyPr>
            <a:normAutofit lnSpcReduction="10000"/>
          </a:bodyPr>
          <a:lstStyle/>
          <a:p>
            <a:pPr marL="0" lvl="0" indent="0" algn="just" defTabSz="914400">
              <a:spcBef>
                <a:spcPts val="0"/>
              </a:spcBef>
              <a:buNone/>
            </a:pPr>
            <a:r>
              <a:rPr lang="en-CA" sz="1200" dirty="0"/>
              <a:t>Transition metal and rare earth compounds show a wealth of different properties. They are used as materials for energy storage (battery compounds), dyes in solar cells, elements in the read head of hard disks, high temperature superconductors, or the active centers in many of the known enzymes. The large variety of tunable properties of these materials is related to the large number of low energy degrees of freedom of the transition metal or rare earth ion. Correlations between the electrons in a solid lead to a detailed interplay between the local spin, charge, orbital and lattice degrees of freedom. The result is extremely rich physics of these open shell systems. At the same time the interplay between several low energy degrees of freedom make these materials involved to understand. Although enormous theoretical progress has been made during the last years in the understanding of correlated materials one often needs experimental input to understand particular </a:t>
            </a:r>
            <a:r>
              <a:rPr lang="en-CA" sz="1200" dirty="0" smtClean="0"/>
              <a:t>phenomenon.</a:t>
            </a:r>
            <a:endParaRPr lang="en-GB" sz="1200" dirty="0"/>
          </a:p>
          <a:p>
            <a:pPr marL="0" lvl="0" indent="0" algn="just" defTabSz="914400">
              <a:spcBef>
                <a:spcPts val="0"/>
              </a:spcBef>
              <a:buNone/>
            </a:pPr>
            <a:endParaRPr lang="en-GB" sz="1200" dirty="0" smtClean="0"/>
          </a:p>
          <a:p>
            <a:pPr marL="0" lvl="0" indent="0" algn="just" defTabSz="914400">
              <a:spcBef>
                <a:spcPts val="0"/>
              </a:spcBef>
              <a:buNone/>
            </a:pPr>
            <a:r>
              <a:rPr lang="en-CA" sz="1200" dirty="0" smtClean="0"/>
              <a:t>Core </a:t>
            </a:r>
            <a:r>
              <a:rPr lang="en-CA" sz="1200" dirty="0"/>
              <a:t>level spectroscopy in many cases turns out to be a very efficient method to study the many body properties of these systems. Core level photoelectron spectroscopy allows one to determine how the low energy Hamiltonian arises from the high-energy scale interactions. It thus provides information on the low energy model parameters of the system. X-ray absorption spectroscopy contains information on the local electronic structure. It provides information on the symmetry of the wave function, such as the local spin-state or orbital occupation. Resonant x-ray diffraction is related to x-ray absorption, in addition to x-ray absorption it allows one to study the special dependence of local electronic order in the system. Resonant inelastic x-ray scattering allows one to study the dynamics of low energy excitations. Non-resonant inelastic x-ray scattering of core level excitations is a technique rather comparable to x-ray absorption spectroscopy with the difference that it allows for non-dipole transitions, useful in the study of involved orbital or multipole </a:t>
            </a:r>
            <a:r>
              <a:rPr lang="en-CA" sz="1200" dirty="0" smtClean="0"/>
              <a:t>ordering.</a:t>
            </a:r>
            <a:endParaRPr lang="en-GB" sz="1200" dirty="0"/>
          </a:p>
          <a:p>
            <a:pPr marL="0" lvl="0" indent="0" algn="just" defTabSz="914400">
              <a:spcBef>
                <a:spcPts val="0"/>
              </a:spcBef>
              <a:buNone/>
            </a:pPr>
            <a:endParaRPr lang="en-GB" sz="1200" dirty="0"/>
          </a:p>
          <a:p>
            <a:pPr marL="0" lvl="0" indent="0" algn="just" defTabSz="914400">
              <a:spcBef>
                <a:spcPts val="0"/>
              </a:spcBef>
              <a:buNone/>
            </a:pPr>
            <a:r>
              <a:rPr lang="en-CA" sz="1200" dirty="0" smtClean="0"/>
              <a:t>For </a:t>
            </a:r>
            <a:r>
              <a:rPr lang="en-CA" sz="1200" dirty="0"/>
              <a:t>the understanding of these spectra, in this class of materials, it is important to realize that one needs to treat the interactions between the electrons beyond mean field approximations. It is not sufficient to assume independent electrons interacting with an average potential, but one has to consider the interaction between each pair of electrons explicitly. In the spectra, this leads to excitons and </a:t>
            </a:r>
            <a:r>
              <a:rPr lang="en-CA" sz="1200" dirty="0" err="1"/>
              <a:t>multiplets</a:t>
            </a:r>
            <a:r>
              <a:rPr lang="en-CA" sz="1200" dirty="0"/>
              <a:t> that dominate the spectral </a:t>
            </a:r>
            <a:r>
              <a:rPr lang="en-CA" sz="1200" dirty="0" smtClean="0"/>
              <a:t>line-shape.</a:t>
            </a:r>
            <a:endParaRPr lang="en-GB" sz="1200" dirty="0"/>
          </a:p>
          <a:p>
            <a:pPr marL="0" lvl="0" indent="0" algn="just" defTabSz="914400">
              <a:spcBef>
                <a:spcPts val="0"/>
              </a:spcBef>
              <a:buNone/>
            </a:pPr>
            <a:endParaRPr lang="en-GB" sz="1200" dirty="0"/>
          </a:p>
          <a:p>
            <a:pPr marL="0" lvl="0" indent="0" algn="just" defTabSz="914400">
              <a:spcBef>
                <a:spcPts val="0"/>
              </a:spcBef>
              <a:buNone/>
            </a:pPr>
            <a:r>
              <a:rPr lang="en-CA" sz="1200" dirty="0" smtClean="0"/>
              <a:t>In </a:t>
            </a:r>
            <a:r>
              <a:rPr lang="en-CA" sz="1200" dirty="0"/>
              <a:t>this talk I will discuss these various forms of core level spectroscopy, which material properties one can obtain with these techniques and how to theoretically understand these spectra. During the tutorial, I will introduce </a:t>
            </a:r>
            <a:r>
              <a:rPr lang="en-CA" sz="1200" i="1" dirty="0" err="1"/>
              <a:t>Quanty</a:t>
            </a:r>
            <a:r>
              <a:rPr lang="en-CA" sz="1200" dirty="0"/>
              <a:t>, (</a:t>
            </a:r>
            <a:r>
              <a:rPr lang="en-CA" sz="1200" dirty="0" err="1">
                <a:hlinkClick r:id="rId2"/>
              </a:rPr>
              <a:t>www.quanty.org</a:t>
            </a:r>
            <a:r>
              <a:rPr lang="en-CA" sz="1200" dirty="0"/>
              <a:t>) a versatile many body quantum script language that allows one to relatively easily write small programs that can calculate core level spectra of a variety of materials using different levels of approximation or models.</a:t>
            </a:r>
            <a:r>
              <a:rPr lang="en-GB" sz="1200" dirty="0"/>
              <a:t> </a:t>
            </a:r>
            <a:endParaRPr lang="en-US" sz="1200" dirty="0"/>
          </a:p>
        </p:txBody>
      </p:sp>
    </p:spTree>
    <p:extLst>
      <p:ext uri="{BB962C8B-B14F-4D97-AF65-F5344CB8AC3E}">
        <p14:creationId xmlns:p14="http://schemas.microsoft.com/office/powerpoint/2010/main" val="421401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12000" y="1062911"/>
            <a:ext cx="666633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First order response functions</a:t>
            </a:r>
          </a:p>
        </p:txBody>
      </p:sp>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Response theory</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2781010"/>
            <a:ext cx="6921500" cy="1079500"/>
          </a:xfrm>
          <a:prstGeom prst="rect">
            <a:avLst/>
          </a:prstGeom>
        </p:spPr>
      </p:pic>
      <p:pic>
        <p:nvPicPr>
          <p:cNvPr id="11" name="Picture 10"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1661500"/>
            <a:ext cx="6210300" cy="109220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00" y="4604443"/>
            <a:ext cx="6743700" cy="762000"/>
          </a:xfrm>
          <a:prstGeom prst="rect">
            <a:avLst/>
          </a:prstGeom>
        </p:spPr>
      </p:pic>
      <p:pic>
        <p:nvPicPr>
          <p:cNvPr id="14" name="Picture 1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000" y="5591445"/>
            <a:ext cx="7785100" cy="723900"/>
          </a:xfrm>
          <a:prstGeom prst="rect">
            <a:avLst/>
          </a:prstGeom>
        </p:spPr>
      </p:pic>
      <p:sp>
        <p:nvSpPr>
          <p:cNvPr id="15" name="Rounded Rectangle 14"/>
          <p:cNvSpPr/>
          <p:nvPr/>
        </p:nvSpPr>
        <p:spPr>
          <a:xfrm>
            <a:off x="612000" y="3959595"/>
            <a:ext cx="666633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Higher order response functions (two photon, second order)</a:t>
            </a:r>
          </a:p>
        </p:txBody>
      </p:sp>
    </p:spTree>
    <p:extLst>
      <p:ext uri="{BB962C8B-B14F-4D97-AF65-F5344CB8AC3E}">
        <p14:creationId xmlns:p14="http://schemas.microsoft.com/office/powerpoint/2010/main" val="211734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3411663" y="4064481"/>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411663" y="4495616"/>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4238397" y="370719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433377" y="416939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649907" y="371480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611400" y="370719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022911" y="370719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804991" y="4161786"/>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800927" y="4052429"/>
            <a:ext cx="422937" cy="369332"/>
          </a:xfrm>
          <a:prstGeom prst="rect">
            <a:avLst/>
          </a:prstGeom>
          <a:noFill/>
        </p:spPr>
        <p:txBody>
          <a:bodyPr wrap="none" rtlCol="0">
            <a:spAutoFit/>
          </a:bodyPr>
          <a:lstStyle/>
          <a:p>
            <a:r>
              <a:rPr lang="en-US" dirty="0" smtClean="0"/>
              <a:t>2p</a:t>
            </a:r>
            <a:endParaRPr lang="en-US" dirty="0"/>
          </a:p>
        </p:txBody>
      </p:sp>
      <p:cxnSp>
        <p:nvCxnSpPr>
          <p:cNvPr id="15" name="Straight Connector 14"/>
          <p:cNvCxnSpPr/>
          <p:nvPr/>
        </p:nvCxnSpPr>
        <p:spPr>
          <a:xfrm flipV="1">
            <a:off x="3411663" y="398100"/>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6" name="Pie 15"/>
          <p:cNvSpPr/>
          <p:nvPr/>
        </p:nvSpPr>
        <p:spPr>
          <a:xfrm>
            <a:off x="2674729" y="1340592"/>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Arc 16"/>
          <p:cNvSpPr/>
          <p:nvPr/>
        </p:nvSpPr>
        <p:spPr>
          <a:xfrm>
            <a:off x="2661870" y="1368234"/>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Delay 46"/>
          <p:cNvSpPr/>
          <p:nvPr/>
        </p:nvSpPr>
        <p:spPr>
          <a:xfrm rot="3765503">
            <a:off x="3154623" y="29146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Relation between resonant x-ray diffraction and absorption</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19" name="Group 18"/>
          <p:cNvGrpSpPr/>
          <p:nvPr/>
        </p:nvGrpSpPr>
        <p:grpSpPr>
          <a:xfrm>
            <a:off x="-99908" y="2196325"/>
            <a:ext cx="2561994" cy="3999442"/>
            <a:chOff x="2719492" y="2188126"/>
            <a:chExt cx="2561994" cy="3999442"/>
          </a:xfrm>
        </p:grpSpPr>
        <p:sp>
          <p:nvSpPr>
            <p:cNvPr id="20" name="Pie 19"/>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1" name="Straight Connector 20"/>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Arc 22"/>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0" name="Delay 46"/>
            <p:cNvSpPr/>
            <p:nvPr/>
          </p:nvSpPr>
          <p:spPr>
            <a:xfrm rot="16663366">
              <a:off x="3328931" y="3288887"/>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1" name="TextBox 30"/>
            <p:cNvSpPr txBox="1"/>
            <p:nvPr/>
          </p:nvSpPr>
          <p:spPr>
            <a:xfrm>
              <a:off x="4858549" y="5418161"/>
              <a:ext cx="422937" cy="369332"/>
            </a:xfrm>
            <a:prstGeom prst="rect">
              <a:avLst/>
            </a:prstGeom>
            <a:noFill/>
          </p:spPr>
          <p:txBody>
            <a:bodyPr wrap="none" rtlCol="0">
              <a:spAutoFit/>
            </a:bodyPr>
            <a:lstStyle/>
            <a:p>
              <a:r>
                <a:rPr lang="en-US" dirty="0" smtClean="0"/>
                <a:t>2p</a:t>
              </a:r>
              <a:endParaRPr lang="en-US" dirty="0"/>
            </a:p>
          </p:txBody>
        </p:sp>
        <p:cxnSp>
          <p:nvCxnSpPr>
            <p:cNvPr id="32" name="Straight Arrow Connector 31"/>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34" name="Delay 46"/>
            <p:cNvSpPr/>
            <p:nvPr/>
          </p:nvSpPr>
          <p:spPr>
            <a:xfrm rot="6927349">
              <a:off x="3749364" y="353973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5" name="Straight Arrow Connector 34"/>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pic>
        <p:nvPicPr>
          <p:cNvPr id="37" name="Picture 36"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2086" y="5741175"/>
            <a:ext cx="4737100" cy="520700"/>
          </a:xfrm>
          <a:prstGeom prst="rect">
            <a:avLst/>
          </a:prstGeom>
        </p:spPr>
      </p:pic>
      <p:pic>
        <p:nvPicPr>
          <p:cNvPr id="38" name="Picture 37"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52100" y="2105093"/>
            <a:ext cx="4279900" cy="469900"/>
          </a:xfrm>
          <a:prstGeom prst="rect">
            <a:avLst/>
          </a:prstGeom>
        </p:spPr>
      </p:pic>
      <p:pic>
        <p:nvPicPr>
          <p:cNvPr id="39" name="Picture 38"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81636" y="4030810"/>
            <a:ext cx="1435100" cy="431800"/>
          </a:xfrm>
          <a:prstGeom prst="rect">
            <a:avLst/>
          </a:prstGeom>
        </p:spPr>
      </p:pic>
    </p:spTree>
    <p:extLst>
      <p:ext uri="{BB962C8B-B14F-4D97-AF65-F5344CB8AC3E}">
        <p14:creationId xmlns:p14="http://schemas.microsoft.com/office/powerpoint/2010/main" val="231905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612000" y="4983912"/>
            <a:ext cx="7956075" cy="1351801"/>
          </a:xfrm>
          <a:prstGeom prst="roundRect">
            <a:avLst>
              <a:gd name="adj" fmla="val 18074"/>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400" dirty="0" smtClean="0">
                <a:solidFill>
                  <a:schemeClr val="tx1"/>
                </a:solidFill>
              </a:rPr>
              <a:t>Diffraction at given momentum determined by  the sum of local scattering with correct phase:</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Oval 1"/>
          <p:cNvSpPr/>
          <p:nvPr/>
        </p:nvSpPr>
        <p:spPr>
          <a:xfrm>
            <a:off x="1504287"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435043"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372631"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430925"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083191"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013947"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951535"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009829"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524768"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455524"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393112"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451406"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5352918" y="1271208"/>
            <a:ext cx="3179082" cy="613121"/>
          </a:xfrm>
          <a:prstGeom prst="roundRect">
            <a:avLst>
              <a:gd name="adj" fmla="val 18074"/>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400" dirty="0" smtClean="0">
                <a:solidFill>
                  <a:schemeClr val="tx1"/>
                </a:solidFill>
              </a:rPr>
              <a:t>Crystalline </a:t>
            </a:r>
            <a:r>
              <a:rPr lang="en-US" sz="2400" dirty="0" err="1" smtClean="0">
                <a:solidFill>
                  <a:schemeClr val="tx1"/>
                </a:solidFill>
              </a:rPr>
              <a:t>sollid</a:t>
            </a:r>
            <a:endParaRPr lang="en-US" sz="2400" dirty="0" smtClean="0">
              <a:solidFill>
                <a:schemeClr val="tx1"/>
              </a:solidFill>
            </a:endParaRP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Absorption and diffraction – two sides of the same coin </a:t>
            </a:r>
            <a:endParaRPr lang="en-US" sz="2400" dirty="0"/>
          </a:p>
        </p:txBody>
      </p:sp>
      <p:grpSp>
        <p:nvGrpSpPr>
          <p:cNvPr id="4" name="Group 3"/>
          <p:cNvGrpSpPr/>
          <p:nvPr/>
        </p:nvGrpSpPr>
        <p:grpSpPr>
          <a:xfrm>
            <a:off x="-40742" y="1737174"/>
            <a:ext cx="8608818" cy="3082884"/>
            <a:chOff x="-40742" y="1737174"/>
            <a:chExt cx="8608818" cy="3082884"/>
          </a:xfrm>
        </p:grpSpPr>
        <p:sp>
          <p:nvSpPr>
            <p:cNvPr id="3" name="TextBox 2"/>
            <p:cNvSpPr txBox="1"/>
            <p:nvPr/>
          </p:nvSpPr>
          <p:spPr>
            <a:xfrm>
              <a:off x="1684787" y="2650278"/>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0" name="Delay 46"/>
            <p:cNvSpPr/>
            <p:nvPr/>
          </p:nvSpPr>
          <p:spPr>
            <a:xfrm rot="13441991">
              <a:off x="-40742" y="1823022"/>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1" name="Delay 46"/>
            <p:cNvSpPr/>
            <p:nvPr/>
          </p:nvSpPr>
          <p:spPr>
            <a:xfrm rot="13441991">
              <a:off x="756776" y="1954351"/>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Delay 46"/>
            <p:cNvSpPr/>
            <p:nvPr/>
          </p:nvSpPr>
          <p:spPr>
            <a:xfrm rot="13441991">
              <a:off x="1400785" y="1737174"/>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3" name="Delay 46"/>
            <p:cNvSpPr/>
            <p:nvPr/>
          </p:nvSpPr>
          <p:spPr>
            <a:xfrm rot="13441991">
              <a:off x="2390792" y="1823022"/>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4" name="TextBox 23"/>
            <p:cNvSpPr txBox="1"/>
            <p:nvPr/>
          </p:nvSpPr>
          <p:spPr>
            <a:xfrm>
              <a:off x="2676191" y="2626458"/>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5" name="TextBox 24"/>
            <p:cNvSpPr txBox="1"/>
            <p:nvPr/>
          </p:nvSpPr>
          <p:spPr>
            <a:xfrm>
              <a:off x="3581575" y="2708817"/>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6" name="TextBox 25"/>
            <p:cNvSpPr txBox="1"/>
            <p:nvPr/>
          </p:nvSpPr>
          <p:spPr>
            <a:xfrm>
              <a:off x="4584115" y="2736127"/>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7" name="Rounded Rectangle 26"/>
            <p:cNvSpPr/>
            <p:nvPr/>
          </p:nvSpPr>
          <p:spPr>
            <a:xfrm>
              <a:off x="5388994" y="2095696"/>
              <a:ext cx="3179082" cy="2724362"/>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400" dirty="0" smtClean="0">
                  <a:solidFill>
                    <a:schemeClr val="tx1"/>
                  </a:solidFill>
                </a:rPr>
                <a:t>Each site gets polarized by the photon field and the local charge density starts to oscillate.</a:t>
              </a:r>
            </a:p>
            <a:p>
              <a:pPr marL="342900" indent="-342900" algn="ctr">
                <a:buFontTx/>
                <a:buChar char="-"/>
              </a:pPr>
              <a:r>
                <a:rPr lang="en-US" sz="2400" dirty="0" smtClean="0">
                  <a:solidFill>
                    <a:schemeClr val="tx1"/>
                  </a:solidFill>
                </a:rPr>
                <a:t>Absorption</a:t>
              </a:r>
            </a:p>
            <a:p>
              <a:pPr marL="342900" indent="-342900" algn="ctr">
                <a:buFontTx/>
                <a:buChar char="-"/>
              </a:pPr>
              <a:r>
                <a:rPr lang="en-US" sz="2400" dirty="0">
                  <a:solidFill>
                    <a:schemeClr val="tx1"/>
                  </a:solidFill>
                </a:rPr>
                <a:t>S</a:t>
              </a:r>
              <a:r>
                <a:rPr lang="en-US" sz="2400" dirty="0" smtClean="0">
                  <a:solidFill>
                    <a:schemeClr val="tx1"/>
                  </a:solidFill>
                </a:rPr>
                <a:t>cattering</a:t>
              </a:r>
            </a:p>
          </p:txBody>
        </p:sp>
      </p:grpSp>
      <p:pic>
        <p:nvPicPr>
          <p:cNvPr id="28" name="Picture 2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941" y="5567031"/>
            <a:ext cx="2374900" cy="673100"/>
          </a:xfrm>
          <a:prstGeom prst="rect">
            <a:avLst/>
          </a:prstGeom>
        </p:spPr>
      </p:pic>
    </p:spTree>
    <p:extLst>
      <p:ext uri="{BB962C8B-B14F-4D97-AF65-F5344CB8AC3E}">
        <p14:creationId xmlns:p14="http://schemas.microsoft.com/office/powerpoint/2010/main" val="31627639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4896" b="5850"/>
          <a:stretch/>
        </p:blipFill>
        <p:spPr>
          <a:xfrm>
            <a:off x="0" y="1358900"/>
            <a:ext cx="9144000" cy="51211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 example magnetic Bragg reflection of Ho metal film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94261844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682" b="5850"/>
          <a:stretch/>
        </p:blipFill>
        <p:spPr>
          <a:xfrm>
            <a:off x="0" y="1409700"/>
            <a:ext cx="9144000" cy="50703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Fundamental spectra from the literature</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9237774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468" b="5850"/>
          <a:stretch/>
        </p:blipFill>
        <p:spPr>
          <a:xfrm>
            <a:off x="0" y="1460500"/>
            <a:ext cx="9144000" cy="50195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Fundamental spectra from the literature</a:t>
            </a:r>
            <a:endParaRPr lang="en-US" sz="2400" dirty="0"/>
          </a:p>
        </p:txBody>
      </p:sp>
    </p:spTree>
    <p:extLst>
      <p:ext uri="{BB962C8B-B14F-4D97-AF65-F5344CB8AC3E}">
        <p14:creationId xmlns:p14="http://schemas.microsoft.com/office/powerpoint/2010/main" val="180037567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682" b="5850"/>
          <a:stretch/>
        </p:blipFill>
        <p:spPr>
          <a:xfrm>
            <a:off x="0" y="1409700"/>
            <a:ext cx="9144000" cy="50703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Fundamental spectra from the literature</a:t>
            </a:r>
            <a:endParaRPr lang="en-US" sz="2400" dirty="0"/>
          </a:p>
        </p:txBody>
      </p:sp>
    </p:spTree>
    <p:extLst>
      <p:ext uri="{BB962C8B-B14F-4D97-AF65-F5344CB8AC3E}">
        <p14:creationId xmlns:p14="http://schemas.microsoft.com/office/powerpoint/2010/main" val="299447240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468" b="5850"/>
          <a:stretch/>
        </p:blipFill>
        <p:spPr>
          <a:xfrm>
            <a:off x="0" y="1460500"/>
            <a:ext cx="9144000" cy="50195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Fundamental spectra from the literature</a:t>
            </a:r>
            <a:endParaRPr lang="en-US" sz="2400" dirty="0"/>
          </a:p>
        </p:txBody>
      </p:sp>
    </p:spTree>
    <p:extLst>
      <p:ext uri="{BB962C8B-B14F-4D97-AF65-F5344CB8AC3E}">
        <p14:creationId xmlns:p14="http://schemas.microsoft.com/office/powerpoint/2010/main" val="390361529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272" b="8845"/>
          <a:stretch/>
        </p:blipFill>
        <p:spPr>
          <a:xfrm>
            <a:off x="0" y="1447800"/>
            <a:ext cx="9144000" cy="48387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 example magnetic Bragg reflection of Ho metal film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00999190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665" b="5850"/>
          <a:stretch/>
        </p:blipFill>
        <p:spPr>
          <a:xfrm>
            <a:off x="0" y="1473200"/>
            <a:ext cx="9144000" cy="50068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23736547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665" b="15527"/>
          <a:stretch/>
        </p:blipFill>
        <p:spPr>
          <a:xfrm>
            <a:off x="0" y="1473200"/>
            <a:ext cx="9144000" cy="43815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Tree>
    <p:extLst>
      <p:ext uri="{BB962C8B-B14F-4D97-AF65-F5344CB8AC3E}">
        <p14:creationId xmlns:p14="http://schemas.microsoft.com/office/powerpoint/2010/main" val="686500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Second talk</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ounded Rectangle 8"/>
          <p:cNvSpPr/>
          <p:nvPr/>
        </p:nvSpPr>
        <p:spPr>
          <a:xfrm>
            <a:off x="3974286"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RXD</a:t>
            </a:r>
          </a:p>
        </p:txBody>
      </p:sp>
      <p:sp>
        <p:nvSpPr>
          <p:cNvPr id="10" name="Rounded Rectangle 9"/>
          <p:cNvSpPr/>
          <p:nvPr/>
        </p:nvSpPr>
        <p:spPr>
          <a:xfrm>
            <a:off x="5655429"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RIXS</a:t>
            </a:r>
          </a:p>
        </p:txBody>
      </p:sp>
      <p:sp>
        <p:nvSpPr>
          <p:cNvPr id="11" name="Rounded Rectangle 10"/>
          <p:cNvSpPr/>
          <p:nvPr/>
        </p:nvSpPr>
        <p:spPr>
          <a:xfrm>
            <a:off x="7336572"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nIXS</a:t>
            </a:r>
            <a:endParaRPr lang="en-US" sz="2000" dirty="0" smtClean="0">
              <a:solidFill>
                <a:schemeClr val="tx1"/>
              </a:solidFill>
            </a:endParaRPr>
          </a:p>
        </p:txBody>
      </p:sp>
      <p:grpSp>
        <p:nvGrpSpPr>
          <p:cNvPr id="12" name="Group 11"/>
          <p:cNvGrpSpPr/>
          <p:nvPr/>
        </p:nvGrpSpPr>
        <p:grpSpPr>
          <a:xfrm>
            <a:off x="3260739" y="2184214"/>
            <a:ext cx="2139057" cy="4003354"/>
            <a:chOff x="2719492" y="2184214"/>
            <a:chExt cx="2139057" cy="4003354"/>
          </a:xfrm>
        </p:grpSpPr>
        <p:sp>
          <p:nvSpPr>
            <p:cNvPr id="13" name="Pie 12"/>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Arc 16"/>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4" name="Delay 46"/>
            <p:cNvSpPr/>
            <p:nvPr/>
          </p:nvSpPr>
          <p:spPr>
            <a:xfrm rot="16028308">
              <a:off x="3200164" y="328497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6" name="Straight Arrow Connector 25"/>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28" name="Delay 46"/>
            <p:cNvSpPr/>
            <p:nvPr/>
          </p:nvSpPr>
          <p:spPr>
            <a:xfrm rot="5979994">
              <a:off x="3545462" y="3292792"/>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9" name="Straight Arrow Connector 28"/>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grpSp>
        <p:nvGrpSpPr>
          <p:cNvPr id="58" name="Group 57"/>
          <p:cNvGrpSpPr/>
          <p:nvPr/>
        </p:nvGrpSpPr>
        <p:grpSpPr>
          <a:xfrm>
            <a:off x="4950058" y="1933020"/>
            <a:ext cx="2139057" cy="4254548"/>
            <a:chOff x="-99908" y="1925406"/>
            <a:chExt cx="2139057" cy="4254548"/>
          </a:xfrm>
        </p:grpSpPr>
        <p:cxnSp>
          <p:nvCxnSpPr>
            <p:cNvPr id="59" name="Straight Connector 58"/>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7" name="Delay 46"/>
            <p:cNvSpPr/>
            <p:nvPr/>
          </p:nvSpPr>
          <p:spPr>
            <a:xfrm rot="15986418">
              <a:off x="335776"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69" name="Straight Arrow Connector 68"/>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0" name="Delay 46"/>
            <p:cNvSpPr/>
            <p:nvPr/>
          </p:nvSpPr>
          <p:spPr>
            <a:xfrm rot="5974411">
              <a:off x="465355" y="3286874"/>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71" name="Pie 70"/>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2" name="Arc 71"/>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5" name="Straight Arrow Connector 74"/>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6626924" y="2525441"/>
            <a:ext cx="2139057" cy="3662127"/>
            <a:chOff x="6265584" y="2525441"/>
            <a:chExt cx="2139057" cy="3662127"/>
          </a:xfrm>
        </p:grpSpPr>
        <p:sp>
          <p:nvSpPr>
            <p:cNvPr id="78" name="Pie 77"/>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9" name="Straight Connector 78"/>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81" name="Arc 80"/>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Connector 81"/>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88"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90" name="Straight Arrow Connector 89"/>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92"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nvGrpSpPr>
          <p:cNvPr id="56" name="Group 55"/>
          <p:cNvGrpSpPr/>
          <p:nvPr/>
        </p:nvGrpSpPr>
        <p:grpSpPr>
          <a:xfrm>
            <a:off x="1571420" y="1086597"/>
            <a:ext cx="2139057" cy="5100971"/>
            <a:chOff x="1571420" y="1086597"/>
            <a:chExt cx="2139057" cy="5100971"/>
          </a:xfrm>
        </p:grpSpPr>
        <p:sp>
          <p:nvSpPr>
            <p:cNvPr id="57" name="Rounded Rectangle 56"/>
            <p:cNvSpPr/>
            <p:nvPr/>
          </p:nvSpPr>
          <p:spPr>
            <a:xfrm>
              <a:off x="2293143"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XAS</a:t>
              </a:r>
            </a:p>
          </p:txBody>
        </p:sp>
        <p:grpSp>
          <p:nvGrpSpPr>
            <p:cNvPr id="68" name="Group 67"/>
            <p:cNvGrpSpPr/>
            <p:nvPr/>
          </p:nvGrpSpPr>
          <p:grpSpPr>
            <a:xfrm>
              <a:off x="1571420" y="2525441"/>
              <a:ext cx="2139057" cy="3662127"/>
              <a:chOff x="-99908" y="2525441"/>
              <a:chExt cx="2139057" cy="3662127"/>
            </a:xfrm>
          </p:grpSpPr>
          <p:sp>
            <p:nvSpPr>
              <p:cNvPr id="89" name="Pie 88"/>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3" name="Straight Connector 92"/>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95" name="Arc 94"/>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6" name="Straight Connector 95"/>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02"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103" name="Straight Arrow Connector 102"/>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sp>
        <p:nvSpPr>
          <p:cNvPr id="104" name="Rounded Rectangle 103"/>
          <p:cNvSpPr/>
          <p:nvPr/>
        </p:nvSpPr>
        <p:spPr>
          <a:xfrm>
            <a:off x="2289113" y="1597404"/>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Slide 63</a:t>
            </a:r>
            <a:endParaRPr lang="en-US" sz="2000" dirty="0" smtClean="0">
              <a:solidFill>
                <a:schemeClr val="tx1"/>
              </a:solidFill>
            </a:endParaRPr>
          </a:p>
        </p:txBody>
      </p:sp>
      <p:sp>
        <p:nvSpPr>
          <p:cNvPr id="105" name="Rounded Rectangle 104"/>
          <p:cNvSpPr/>
          <p:nvPr/>
        </p:nvSpPr>
        <p:spPr>
          <a:xfrm>
            <a:off x="7363486" y="1597404"/>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Slide 17</a:t>
            </a:r>
            <a:endParaRPr lang="en-US" sz="2000" dirty="0" smtClean="0">
              <a:solidFill>
                <a:schemeClr val="tx1"/>
              </a:solidFill>
            </a:endParaRPr>
          </a:p>
        </p:txBody>
      </p:sp>
      <p:sp>
        <p:nvSpPr>
          <p:cNvPr id="106" name="Rounded Rectangle 105"/>
          <p:cNvSpPr/>
          <p:nvPr/>
        </p:nvSpPr>
        <p:spPr>
          <a:xfrm>
            <a:off x="3962950" y="1597404"/>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Slide 98</a:t>
            </a:r>
            <a:endParaRPr lang="en-US" sz="2000" dirty="0" smtClean="0">
              <a:solidFill>
                <a:schemeClr val="tx1"/>
              </a:solidFill>
            </a:endParaRPr>
          </a:p>
        </p:txBody>
      </p:sp>
      <p:sp>
        <p:nvSpPr>
          <p:cNvPr id="107" name="Rounded Rectangle 106"/>
          <p:cNvSpPr/>
          <p:nvPr/>
        </p:nvSpPr>
        <p:spPr>
          <a:xfrm>
            <a:off x="5663218" y="1597404"/>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Slide 115</a:t>
            </a:r>
            <a:endParaRPr lang="en-US" sz="2000" dirty="0" smtClean="0">
              <a:solidFill>
                <a:schemeClr val="tx1"/>
              </a:solidFill>
            </a:endParaRPr>
          </a:p>
        </p:txBody>
      </p:sp>
    </p:spTree>
    <p:extLst>
      <p:ext uri="{BB962C8B-B14F-4D97-AF65-F5344CB8AC3E}">
        <p14:creationId xmlns:p14="http://schemas.microsoft.com/office/powerpoint/2010/main" val="7933514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272" b="11400"/>
          <a:stretch/>
        </p:blipFill>
        <p:spPr>
          <a:xfrm>
            <a:off x="0" y="1447800"/>
            <a:ext cx="9144000" cy="46736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Tree>
    <p:extLst>
      <p:ext uri="{BB962C8B-B14F-4D97-AF65-F5344CB8AC3E}">
        <p14:creationId xmlns:p14="http://schemas.microsoft.com/office/powerpoint/2010/main" val="141830381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468" b="11400"/>
          <a:stretch/>
        </p:blipFill>
        <p:spPr>
          <a:xfrm>
            <a:off x="0" y="1460500"/>
            <a:ext cx="9144000" cy="46609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Tree>
    <p:extLst>
      <p:ext uri="{BB962C8B-B14F-4D97-AF65-F5344CB8AC3E}">
        <p14:creationId xmlns:p14="http://schemas.microsoft.com/office/powerpoint/2010/main" val="246494661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666" b="12972"/>
          <a:stretch/>
        </p:blipFill>
        <p:spPr>
          <a:xfrm>
            <a:off x="0" y="1473200"/>
            <a:ext cx="9144000" cy="45466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Tree>
    <p:extLst>
      <p:ext uri="{BB962C8B-B14F-4D97-AF65-F5344CB8AC3E}">
        <p14:creationId xmlns:p14="http://schemas.microsoft.com/office/powerpoint/2010/main" val="163871791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6272" b="5850"/>
          <a:stretch/>
        </p:blipFill>
        <p:spPr>
          <a:xfrm>
            <a:off x="0" y="1447800"/>
            <a:ext cx="9144000" cy="5032200"/>
          </a:xfrm>
          <a:prstGeom prst="rect">
            <a:avLst/>
          </a:prstGeom>
        </p:spPr>
      </p:pic>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use sum-rules to get quantitative information</a:t>
            </a:r>
            <a:endParaRPr lang="en-US" sz="2400" dirty="0"/>
          </a:p>
        </p:txBody>
      </p:sp>
    </p:spTree>
    <p:extLst>
      <p:ext uri="{BB962C8B-B14F-4D97-AF65-F5344CB8AC3E}">
        <p14:creationId xmlns:p14="http://schemas.microsoft.com/office/powerpoint/2010/main" val="280737370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093" b="5850"/>
          <a:stretch/>
        </p:blipFill>
        <p:spPr>
          <a:xfrm>
            <a:off x="0" y="1371600"/>
            <a:ext cx="9144000" cy="51084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Solve Maxwell's equations (with side conditions)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2726890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8854" y="1772033"/>
            <a:ext cx="2561994" cy="4423734"/>
            <a:chOff x="-99908" y="1763832"/>
            <a:chExt cx="2561994" cy="4423734"/>
          </a:xfrm>
        </p:grpSpPr>
        <p:cxnSp>
          <p:nvCxnSpPr>
            <p:cNvPr id="6" name="Straight Connector 5"/>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5" name="Straight Connector 14"/>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6" name="Pie 15"/>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Arc 16"/>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nvGrpSpPr>
          <p:cNvPr id="19" name="Group 18"/>
          <p:cNvGrpSpPr/>
          <p:nvPr/>
        </p:nvGrpSpPr>
        <p:grpSpPr>
          <a:xfrm>
            <a:off x="2705019" y="2231176"/>
            <a:ext cx="2561994" cy="3999442"/>
            <a:chOff x="2719492" y="2188126"/>
            <a:chExt cx="2561994" cy="3999442"/>
          </a:xfrm>
        </p:grpSpPr>
        <p:sp>
          <p:nvSpPr>
            <p:cNvPr id="20" name="Pie 19"/>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1" name="Straight Connector 20"/>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Arc 22"/>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0" name="Delay 46"/>
            <p:cNvSpPr/>
            <p:nvPr/>
          </p:nvSpPr>
          <p:spPr>
            <a:xfrm rot="16663366">
              <a:off x="3328931" y="3288887"/>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1" name="TextBox 30"/>
            <p:cNvSpPr txBox="1"/>
            <p:nvPr/>
          </p:nvSpPr>
          <p:spPr>
            <a:xfrm>
              <a:off x="4858549" y="5418161"/>
              <a:ext cx="422937" cy="369332"/>
            </a:xfrm>
            <a:prstGeom prst="rect">
              <a:avLst/>
            </a:prstGeom>
            <a:noFill/>
          </p:spPr>
          <p:txBody>
            <a:bodyPr wrap="none" rtlCol="0">
              <a:spAutoFit/>
            </a:bodyPr>
            <a:lstStyle/>
            <a:p>
              <a:r>
                <a:rPr lang="en-US" dirty="0" smtClean="0"/>
                <a:t>2p</a:t>
              </a:r>
              <a:endParaRPr lang="en-US" dirty="0"/>
            </a:p>
          </p:txBody>
        </p:sp>
        <p:cxnSp>
          <p:nvCxnSpPr>
            <p:cNvPr id="32" name="Straight Arrow Connector 31"/>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34" name="Delay 46"/>
            <p:cNvSpPr/>
            <p:nvPr/>
          </p:nvSpPr>
          <p:spPr>
            <a:xfrm rot="6927349">
              <a:off x="3749364" y="353973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5" name="Straight Arrow Connector 34"/>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And now excitations , from RXD to </a:t>
            </a:r>
            <a:r>
              <a:rPr lang="en-US" sz="2400" dirty="0" smtClean="0">
                <a:solidFill>
                  <a:srgbClr val="F79646"/>
                </a:solidFill>
              </a:rPr>
              <a:t>RIXS</a:t>
            </a:r>
            <a:endParaRPr lang="en-US" sz="2400" dirty="0">
              <a:solidFill>
                <a:srgbClr val="F79646"/>
              </a:solidFill>
            </a:endParaRPr>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36" name="Group 35"/>
          <p:cNvGrpSpPr/>
          <p:nvPr/>
        </p:nvGrpSpPr>
        <p:grpSpPr>
          <a:xfrm>
            <a:off x="5538892" y="1935257"/>
            <a:ext cx="2561994" cy="4244697"/>
            <a:chOff x="-99908" y="1935257"/>
            <a:chExt cx="2561994" cy="4244697"/>
          </a:xfrm>
        </p:grpSpPr>
        <p:cxnSp>
          <p:nvCxnSpPr>
            <p:cNvPr id="37" name="Straight Connector 36"/>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5" name="Delay 46"/>
            <p:cNvSpPr/>
            <p:nvPr/>
          </p:nvSpPr>
          <p:spPr>
            <a:xfrm rot="16663366">
              <a:off x="509531"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46" name="TextBox 45"/>
            <p:cNvSpPr txBox="1"/>
            <p:nvPr/>
          </p:nvSpPr>
          <p:spPr>
            <a:xfrm>
              <a:off x="2039149" y="5410547"/>
              <a:ext cx="422937" cy="369332"/>
            </a:xfrm>
            <a:prstGeom prst="rect">
              <a:avLst/>
            </a:prstGeom>
            <a:noFill/>
          </p:spPr>
          <p:txBody>
            <a:bodyPr wrap="none" rtlCol="0">
              <a:spAutoFit/>
            </a:bodyPr>
            <a:lstStyle/>
            <a:p>
              <a:r>
                <a:rPr lang="en-US" dirty="0" smtClean="0"/>
                <a:t>2p</a:t>
              </a:r>
              <a:endParaRPr lang="en-US" dirty="0"/>
            </a:p>
          </p:txBody>
        </p:sp>
        <p:cxnSp>
          <p:nvCxnSpPr>
            <p:cNvPr id="47" name="Straight Arrow Connector 46"/>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8" name="Delay 46"/>
            <p:cNvSpPr/>
            <p:nvPr/>
          </p:nvSpPr>
          <p:spPr>
            <a:xfrm rot="6927349">
              <a:off x="781312" y="3296725"/>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49" name="Pie 48"/>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 name="Arc 49"/>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1" name="Straight Arrow Connector 50"/>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52" name="Straight Arrow Connector 51"/>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53" name="Straight Arrow Connector 52"/>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5" name="TextBox 54"/>
          <p:cNvSpPr txBox="1"/>
          <p:nvPr/>
        </p:nvSpPr>
        <p:spPr>
          <a:xfrm>
            <a:off x="612000" y="1277034"/>
            <a:ext cx="1763073" cy="646331"/>
          </a:xfrm>
          <a:prstGeom prst="rect">
            <a:avLst/>
          </a:prstGeom>
          <a:noFill/>
        </p:spPr>
        <p:txBody>
          <a:bodyPr wrap="none" rtlCol="0">
            <a:spAutoFit/>
          </a:bodyPr>
          <a:lstStyle/>
          <a:p>
            <a:r>
              <a:rPr lang="en-US" dirty="0" smtClean="0"/>
              <a:t>X-ray Absorption</a:t>
            </a:r>
          </a:p>
          <a:p>
            <a:r>
              <a:rPr lang="en-US" dirty="0"/>
              <a:t>S</a:t>
            </a:r>
            <a:r>
              <a:rPr lang="en-US" dirty="0" smtClean="0"/>
              <a:t>pectroscopy</a:t>
            </a:r>
            <a:endParaRPr lang="en-US" dirty="0"/>
          </a:p>
        </p:txBody>
      </p:sp>
      <p:sp>
        <p:nvSpPr>
          <p:cNvPr id="56" name="TextBox 55"/>
          <p:cNvSpPr txBox="1"/>
          <p:nvPr/>
        </p:nvSpPr>
        <p:spPr>
          <a:xfrm>
            <a:off x="3454812" y="1277034"/>
            <a:ext cx="1608133" cy="646331"/>
          </a:xfrm>
          <a:prstGeom prst="rect">
            <a:avLst/>
          </a:prstGeom>
          <a:noFill/>
        </p:spPr>
        <p:txBody>
          <a:bodyPr wrap="none" rtlCol="0">
            <a:spAutoFit/>
          </a:bodyPr>
          <a:lstStyle/>
          <a:p>
            <a:r>
              <a:rPr lang="en-US" dirty="0" smtClean="0"/>
              <a:t>Resonant X-ray</a:t>
            </a:r>
          </a:p>
          <a:p>
            <a:r>
              <a:rPr lang="en-US" dirty="0"/>
              <a:t>D</a:t>
            </a:r>
            <a:r>
              <a:rPr lang="en-US" dirty="0" smtClean="0"/>
              <a:t>iffraction</a:t>
            </a:r>
            <a:endParaRPr lang="en-US" dirty="0"/>
          </a:p>
        </p:txBody>
      </p:sp>
      <p:sp>
        <p:nvSpPr>
          <p:cNvPr id="57" name="TextBox 56"/>
          <p:cNvSpPr txBox="1"/>
          <p:nvPr/>
        </p:nvSpPr>
        <p:spPr>
          <a:xfrm>
            <a:off x="6288685" y="1277034"/>
            <a:ext cx="1888633" cy="646331"/>
          </a:xfrm>
          <a:prstGeom prst="rect">
            <a:avLst/>
          </a:prstGeom>
          <a:noFill/>
        </p:spPr>
        <p:txBody>
          <a:bodyPr wrap="none" rtlCol="0">
            <a:spAutoFit/>
          </a:bodyPr>
          <a:lstStyle/>
          <a:p>
            <a:r>
              <a:rPr lang="en-US" dirty="0" smtClean="0"/>
              <a:t>Resonant Inelastic</a:t>
            </a:r>
          </a:p>
          <a:p>
            <a:r>
              <a:rPr lang="en-US" dirty="0" smtClean="0"/>
              <a:t>X-ray scattering</a:t>
            </a:r>
            <a:endParaRPr lang="en-US" dirty="0"/>
          </a:p>
        </p:txBody>
      </p:sp>
    </p:spTree>
    <p:extLst>
      <p:ext uri="{BB962C8B-B14F-4D97-AF65-F5344CB8AC3E}">
        <p14:creationId xmlns:p14="http://schemas.microsoft.com/office/powerpoint/2010/main" val="164033627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Dispersing </a:t>
            </a:r>
            <a:r>
              <a:rPr lang="en-US" sz="2400" dirty="0" err="1" smtClean="0"/>
              <a:t>magnons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spGS.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485040"/>
            <a:ext cx="9144000" cy="1645920"/>
          </a:xfrm>
          <a:prstGeom prst="rect">
            <a:avLst/>
          </a:prstGeom>
        </p:spPr>
      </p:pic>
      <p:pic>
        <p:nvPicPr>
          <p:cNvPr id="4" name="Picture 3" descr="spEX.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39120"/>
            <a:ext cx="9144000" cy="1645920"/>
          </a:xfrm>
          <a:prstGeom prst="rect">
            <a:avLst/>
          </a:prstGeom>
        </p:spPr>
      </p:pic>
      <p:pic>
        <p:nvPicPr>
          <p:cNvPr id="8" name="Picture 7" descr="spnew.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10904"/>
            <a:ext cx="9144000" cy="1728216"/>
          </a:xfrm>
          <a:prstGeom prst="rect">
            <a:avLst/>
          </a:prstGeom>
        </p:spPr>
      </p:pic>
      <p:pic>
        <p:nvPicPr>
          <p:cNvPr id="10" name="Picture 9" descr="sp2new.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101760"/>
            <a:ext cx="9144000" cy="1737360"/>
          </a:xfrm>
          <a:prstGeom prst="rect">
            <a:avLst/>
          </a:prstGeom>
        </p:spPr>
      </p:pic>
    </p:spTree>
    <p:extLst>
      <p:ext uri="{BB962C8B-B14F-4D97-AF65-F5344CB8AC3E}">
        <p14:creationId xmlns:p14="http://schemas.microsoft.com/office/powerpoint/2010/main" val="289865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verkort_16.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7867" y="2949400"/>
            <a:ext cx="4045773" cy="35052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Dispersing </a:t>
            </a:r>
            <a:r>
              <a:rPr lang="en-US" sz="2400" dirty="0" err="1" smtClean="0"/>
              <a:t>magnons</a:t>
            </a:r>
            <a:r>
              <a:rPr lang="en-US" sz="2400" dirty="0" smtClean="0"/>
              <a:t> – Neutron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5" name="Rounded Rectangle 54"/>
          <p:cNvSpPr/>
          <p:nvPr/>
        </p:nvSpPr>
        <p:spPr>
          <a:xfrm>
            <a:off x="4313882" y="4762500"/>
            <a:ext cx="4218118" cy="15366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well understood (magnetic dipole),</a:t>
            </a:r>
          </a:p>
          <a:p>
            <a:pPr marL="342900" indent="-342900">
              <a:buFont typeface="Arial"/>
              <a:buChar char="•"/>
            </a:pPr>
            <a:r>
              <a:rPr lang="en-US" sz="2000" dirty="0" smtClean="0">
                <a:solidFill>
                  <a:schemeClr val="tx1"/>
                </a:solidFill>
              </a:rPr>
              <a:t>single </a:t>
            </a:r>
            <a:r>
              <a:rPr lang="en-US" sz="2000" dirty="0" err="1" smtClean="0">
                <a:solidFill>
                  <a:schemeClr val="tx1"/>
                </a:solidFill>
              </a:rPr>
              <a:t>magnon</a:t>
            </a:r>
            <a:r>
              <a:rPr lang="en-US" sz="2000" dirty="0" smtClean="0">
                <a:solidFill>
                  <a:schemeClr val="tx1"/>
                </a:solidFill>
              </a:rPr>
              <a:t> intensity</a:t>
            </a:r>
          </a:p>
          <a:p>
            <a:pPr marL="342900" indent="-342900">
              <a:buFont typeface="Arial"/>
              <a:buChar char="•"/>
            </a:pPr>
            <a:r>
              <a:rPr lang="en-US" sz="2000" dirty="0">
                <a:solidFill>
                  <a:schemeClr val="tx1"/>
                </a:solidFill>
              </a:rPr>
              <a:t>q</a:t>
            </a:r>
            <a:r>
              <a:rPr lang="en-US" sz="2000" dirty="0" smtClean="0">
                <a:solidFill>
                  <a:schemeClr val="tx1"/>
                </a:solidFill>
              </a:rPr>
              <a:t>-dispersion</a:t>
            </a:r>
            <a:endParaRPr lang="en-US" sz="2000" dirty="0">
              <a:solidFill>
                <a:schemeClr val="tx1"/>
              </a:solidFill>
            </a:endParaRPr>
          </a:p>
        </p:txBody>
      </p:sp>
      <p:sp>
        <p:nvSpPr>
          <p:cNvPr id="2" name="TextBox 1"/>
          <p:cNvSpPr txBox="1"/>
          <p:nvPr/>
        </p:nvSpPr>
        <p:spPr>
          <a:xfrm>
            <a:off x="1481581" y="5389648"/>
            <a:ext cx="2832301" cy="523220"/>
          </a:xfrm>
          <a:prstGeom prst="rect">
            <a:avLst/>
          </a:prstGeom>
          <a:noFill/>
        </p:spPr>
        <p:txBody>
          <a:bodyPr wrap="none" rtlCol="0">
            <a:spAutoFit/>
          </a:bodyPr>
          <a:lstStyle/>
          <a:p>
            <a:r>
              <a:rPr lang="en-US" sz="1400" dirty="0" smtClean="0"/>
              <a:t>M. T. Hutchings and E. J. </a:t>
            </a:r>
            <a:r>
              <a:rPr lang="en-US" sz="1400" dirty="0" err="1" smtClean="0"/>
              <a:t>Samuelsen</a:t>
            </a:r>
            <a:r>
              <a:rPr lang="en-US" sz="1400" dirty="0" smtClean="0"/>
              <a:t>,</a:t>
            </a:r>
          </a:p>
          <a:p>
            <a:r>
              <a:rPr lang="en-US" sz="1400" dirty="0" smtClean="0"/>
              <a:t>Phys. Rev. B </a:t>
            </a:r>
            <a:r>
              <a:rPr lang="en-US" sz="1400" b="1" dirty="0" smtClean="0"/>
              <a:t>6</a:t>
            </a:r>
            <a:r>
              <a:rPr lang="en-US" sz="1400" dirty="0" smtClean="0"/>
              <a:t>, 3447 (1972)</a:t>
            </a:r>
            <a:endParaRPr lang="en-US" sz="1400" dirty="0"/>
          </a:p>
        </p:txBody>
      </p:sp>
      <p:pic>
        <p:nvPicPr>
          <p:cNvPr id="22" name="Picture 21" descr="sp2new.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01760"/>
            <a:ext cx="9144000" cy="1737360"/>
          </a:xfrm>
          <a:prstGeom prst="rect">
            <a:avLst/>
          </a:prstGeom>
        </p:spPr>
      </p:pic>
    </p:spTree>
    <p:extLst>
      <p:ext uri="{BB962C8B-B14F-4D97-AF65-F5344CB8AC3E}">
        <p14:creationId xmlns:p14="http://schemas.microsoft.com/office/powerpoint/2010/main" val="335652955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Recent development – measure spin dynamics with x-rays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16.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1098930"/>
            <a:ext cx="4888759" cy="5381070"/>
          </a:xfrm>
          <a:prstGeom prst="rect">
            <a:avLst/>
          </a:prstGeom>
        </p:spPr>
      </p:pic>
      <p:sp>
        <p:nvSpPr>
          <p:cNvPr id="3" name="TextBox 2"/>
          <p:cNvSpPr txBox="1"/>
          <p:nvPr/>
        </p:nvSpPr>
        <p:spPr>
          <a:xfrm>
            <a:off x="4389031" y="6017437"/>
            <a:ext cx="4142969" cy="369332"/>
          </a:xfrm>
          <a:prstGeom prst="rect">
            <a:avLst/>
          </a:prstGeom>
          <a:noFill/>
        </p:spPr>
        <p:txBody>
          <a:bodyPr wrap="none" rtlCol="0">
            <a:spAutoFit/>
          </a:bodyPr>
          <a:lstStyle/>
          <a:p>
            <a:r>
              <a:rPr lang="en-US" dirty="0" smtClean="0"/>
              <a:t>Picture by G. </a:t>
            </a:r>
            <a:r>
              <a:rPr lang="en-US" dirty="0" err="1" smtClean="0"/>
              <a:t>Ghiringhelli</a:t>
            </a:r>
            <a:r>
              <a:rPr lang="en-US" dirty="0" smtClean="0"/>
              <a:t> and L. </a:t>
            </a:r>
            <a:r>
              <a:rPr lang="en-US" dirty="0" err="1" smtClean="0"/>
              <a:t>Braicovich</a:t>
            </a:r>
            <a:endParaRPr lang="en-US" dirty="0"/>
          </a:p>
        </p:txBody>
      </p:sp>
      <p:sp>
        <p:nvSpPr>
          <p:cNvPr id="8" name="Rounded Rectangle 7"/>
          <p:cNvSpPr/>
          <p:nvPr/>
        </p:nvSpPr>
        <p:spPr>
          <a:xfrm>
            <a:off x="5500759" y="1098931"/>
            <a:ext cx="3031241" cy="111086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Inelastic</a:t>
            </a:r>
          </a:p>
          <a:p>
            <a:pPr algn="ctr"/>
            <a:r>
              <a:rPr lang="en-US" sz="2000" dirty="0" smtClean="0">
                <a:solidFill>
                  <a:schemeClr val="tx1"/>
                </a:solidFill>
              </a:rPr>
              <a:t>X-ray Scattering</a:t>
            </a:r>
          </a:p>
          <a:p>
            <a:pPr algn="ctr"/>
            <a:r>
              <a:rPr lang="en-US" sz="2000" dirty="0" smtClean="0">
                <a:solidFill>
                  <a:schemeClr val="tx1"/>
                </a:solidFill>
              </a:rPr>
              <a:t>RIXS</a:t>
            </a:r>
            <a:endParaRPr lang="en-US" sz="2000" dirty="0">
              <a:solidFill>
                <a:schemeClr val="tx1"/>
              </a:solidFill>
            </a:endParaRPr>
          </a:p>
        </p:txBody>
      </p:sp>
      <p:sp>
        <p:nvSpPr>
          <p:cNvPr id="9" name="Rounded Rectangle 8"/>
          <p:cNvSpPr/>
          <p:nvPr/>
        </p:nvSpPr>
        <p:spPr>
          <a:xfrm>
            <a:off x="696100" y="1358051"/>
            <a:ext cx="4648200" cy="259216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It now becomes feasible to measure the dynamics of low energy excitations in:</a:t>
            </a:r>
          </a:p>
          <a:p>
            <a:pPr marL="342900" indent="-342900">
              <a:buFont typeface="Arial"/>
              <a:buChar char="•"/>
            </a:pPr>
            <a:r>
              <a:rPr lang="en-US" sz="2000" dirty="0">
                <a:solidFill>
                  <a:schemeClr val="tx1"/>
                </a:solidFill>
              </a:rPr>
              <a:t>t</a:t>
            </a:r>
            <a:r>
              <a:rPr lang="en-US" sz="2000" dirty="0" smtClean="0">
                <a:solidFill>
                  <a:schemeClr val="tx1"/>
                </a:solidFill>
              </a:rPr>
              <a:t>hin films</a:t>
            </a:r>
          </a:p>
          <a:p>
            <a:pPr marL="342900" indent="-342900">
              <a:buFont typeface="Arial"/>
              <a:buChar char="•"/>
            </a:pPr>
            <a:r>
              <a:rPr lang="en-US" sz="2000" dirty="0">
                <a:solidFill>
                  <a:schemeClr val="tx1"/>
                </a:solidFill>
              </a:rPr>
              <a:t>s</a:t>
            </a:r>
            <a:r>
              <a:rPr lang="en-US" sz="2000" dirty="0" smtClean="0">
                <a:solidFill>
                  <a:schemeClr val="tx1"/>
                </a:solidFill>
              </a:rPr>
              <a:t>urfaces </a:t>
            </a:r>
          </a:p>
          <a:p>
            <a:pPr marL="342900" indent="-342900">
              <a:buFont typeface="Arial"/>
              <a:buChar char="•"/>
            </a:pPr>
            <a:r>
              <a:rPr lang="en-US" sz="2000" dirty="0" smtClean="0">
                <a:solidFill>
                  <a:schemeClr val="tx1"/>
                </a:solidFill>
              </a:rPr>
              <a:t>Interfaces</a:t>
            </a:r>
          </a:p>
          <a:p>
            <a:pPr marL="342900" indent="-342900">
              <a:buFont typeface="Arial"/>
              <a:buChar char="•"/>
            </a:pPr>
            <a:r>
              <a:rPr lang="en-US" sz="2000" dirty="0" err="1">
                <a:solidFill>
                  <a:schemeClr val="tx1"/>
                </a:solidFill>
              </a:rPr>
              <a:t>n</a:t>
            </a:r>
            <a:r>
              <a:rPr lang="en-US" sz="2000" dirty="0" err="1" smtClean="0">
                <a:solidFill>
                  <a:schemeClr val="tx1"/>
                </a:solidFill>
              </a:rPr>
              <a:t>ano</a:t>
            </a:r>
            <a:r>
              <a:rPr lang="en-US" sz="2000" dirty="0" smtClean="0">
                <a:solidFill>
                  <a:schemeClr val="tx1"/>
                </a:solidFill>
              </a:rPr>
              <a:t>-crystals</a:t>
            </a:r>
          </a:p>
          <a:p>
            <a:pPr marL="342900" indent="-342900">
              <a:buFont typeface="Arial"/>
              <a:buChar char="•"/>
            </a:pPr>
            <a:r>
              <a:rPr lang="en-US" sz="2000" dirty="0" smtClean="0">
                <a:solidFill>
                  <a:schemeClr val="tx1"/>
                </a:solidFill>
              </a:rPr>
              <a:t>molecules</a:t>
            </a:r>
            <a:endParaRPr lang="en-US" sz="2000" dirty="0">
              <a:solidFill>
                <a:schemeClr val="tx1"/>
              </a:solidFill>
            </a:endParaRPr>
          </a:p>
        </p:txBody>
      </p:sp>
    </p:spTree>
    <p:extLst>
      <p:ext uri="{BB962C8B-B14F-4D97-AF65-F5344CB8AC3E}">
        <p14:creationId xmlns:p14="http://schemas.microsoft.com/office/powerpoint/2010/main" val="275462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RIXS – very high quality data on small samples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156089" y="1056639"/>
            <a:ext cx="625473"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28849" y="1056639"/>
            <a:ext cx="303941"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Haverkort_16b.pdf"/>
          <p:cNvPicPr>
            <a:picLocks noChangeAspect="1"/>
          </p:cNvPicPr>
          <p:nvPr/>
        </p:nvPicPr>
        <p:blipFill rotWithShape="1">
          <a:blip r:embed="rId2" cstate="screen">
            <a:extLst>
              <a:ext uri="{28A0092B-C50C-407E-A947-70E740481C1C}">
                <a14:useLocalDpi xmlns:a14="http://schemas.microsoft.com/office/drawing/2010/main"/>
              </a:ext>
            </a:extLst>
          </a:blip>
          <a:srcRect l="3227" t="3256" r="1831" b="1887"/>
          <a:stretch/>
        </p:blipFill>
        <p:spPr>
          <a:xfrm>
            <a:off x="292099" y="1037165"/>
            <a:ext cx="7067607" cy="5366635"/>
          </a:xfrm>
          <a:prstGeom prst="rect">
            <a:avLst/>
          </a:prstGeom>
        </p:spPr>
      </p:pic>
      <p:sp>
        <p:nvSpPr>
          <p:cNvPr id="2" name="TextBox 1"/>
          <p:cNvSpPr txBox="1"/>
          <p:nvPr/>
        </p:nvSpPr>
        <p:spPr>
          <a:xfrm>
            <a:off x="5184671" y="1899967"/>
            <a:ext cx="903763" cy="369332"/>
          </a:xfrm>
          <a:prstGeom prst="rect">
            <a:avLst/>
          </a:prstGeom>
          <a:noFill/>
        </p:spPr>
        <p:txBody>
          <a:bodyPr wrap="none" rtlCol="0">
            <a:spAutoFit/>
          </a:bodyPr>
          <a:lstStyle/>
          <a:p>
            <a:r>
              <a:rPr lang="en-US" dirty="0" err="1" smtClean="0"/>
              <a:t>spinons</a:t>
            </a:r>
            <a:endParaRPr lang="en-US" dirty="0"/>
          </a:p>
        </p:txBody>
      </p:sp>
      <p:sp>
        <p:nvSpPr>
          <p:cNvPr id="3" name="TextBox 2"/>
          <p:cNvSpPr txBox="1"/>
          <p:nvPr/>
        </p:nvSpPr>
        <p:spPr>
          <a:xfrm>
            <a:off x="1921340" y="1356824"/>
            <a:ext cx="971728" cy="369332"/>
          </a:xfrm>
          <a:prstGeom prst="rect">
            <a:avLst/>
          </a:prstGeom>
          <a:noFill/>
        </p:spPr>
        <p:txBody>
          <a:bodyPr wrap="none" rtlCol="0">
            <a:spAutoFit/>
          </a:bodyPr>
          <a:lstStyle/>
          <a:p>
            <a:r>
              <a:rPr lang="en-US" dirty="0" err="1" smtClean="0"/>
              <a:t>orbitons</a:t>
            </a:r>
            <a:endParaRPr lang="en-US" dirty="0"/>
          </a:p>
        </p:txBody>
      </p:sp>
    </p:spTree>
    <p:extLst>
      <p:ext uri="{BB962C8B-B14F-4D97-AF65-F5344CB8AC3E}">
        <p14:creationId xmlns:p14="http://schemas.microsoft.com/office/powerpoint/2010/main" val="1290142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Need tools to measure: Orbital, Spin, Charge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3" name="Group 92"/>
          <p:cNvGrpSpPr/>
          <p:nvPr/>
        </p:nvGrpSpPr>
        <p:grpSpPr>
          <a:xfrm>
            <a:off x="-99908" y="2525441"/>
            <a:ext cx="2561994" cy="3662127"/>
            <a:chOff x="-99908" y="2525441"/>
            <a:chExt cx="2561994" cy="3662127"/>
          </a:xfrm>
        </p:grpSpPr>
        <p:sp>
          <p:nvSpPr>
            <p:cNvPr id="94" name="Pie 93"/>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5" name="Straight Connector 94"/>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97" name="Arc 96"/>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8" name="Straight Connector 97"/>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04"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05" name="TextBox 104"/>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06" name="Straight Arrow Connector 105"/>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163" name="Rounded Rectangle 16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
        <p:nvSpPr>
          <p:cNvPr id="167" name="Rounded Rectangle 166"/>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Technique developed in late 1980’s</a:t>
            </a:r>
          </a:p>
          <a:p>
            <a:r>
              <a:rPr lang="en-US" dirty="0" smtClean="0">
                <a:solidFill>
                  <a:schemeClr val="tx1"/>
                </a:solidFill>
              </a:rPr>
              <a:t>Fink, </a:t>
            </a:r>
            <a:r>
              <a:rPr lang="en-US" dirty="0" err="1" smtClean="0">
                <a:solidFill>
                  <a:schemeClr val="tx1"/>
                </a:solidFill>
              </a:rPr>
              <a:t>Sawatzky</a:t>
            </a:r>
            <a:r>
              <a:rPr lang="en-US" dirty="0" smtClean="0">
                <a:solidFill>
                  <a:schemeClr val="tx1"/>
                </a:solidFill>
              </a:rPr>
              <a:t>, </a:t>
            </a:r>
            <a:r>
              <a:rPr lang="en-US" dirty="0" err="1" smtClean="0">
                <a:solidFill>
                  <a:schemeClr val="tx1"/>
                </a:solidFill>
              </a:rPr>
              <a:t>Fuggle</a:t>
            </a:r>
            <a:endParaRPr lang="en-US" dirty="0" smtClean="0">
              <a:solidFill>
                <a:schemeClr val="tx1"/>
              </a:solidFill>
            </a:endParaRPr>
          </a:p>
          <a:p>
            <a:r>
              <a:rPr lang="en-US" dirty="0" err="1" smtClean="0">
                <a:solidFill>
                  <a:schemeClr val="tx1"/>
                </a:solidFill>
              </a:rPr>
              <a:t>Thole</a:t>
            </a:r>
            <a:r>
              <a:rPr lang="en-US" dirty="0" smtClean="0">
                <a:solidFill>
                  <a:schemeClr val="tx1"/>
                </a:solidFill>
              </a:rPr>
              <a:t>, van der </a:t>
            </a:r>
            <a:r>
              <a:rPr lang="en-US" dirty="0" err="1" smtClean="0">
                <a:solidFill>
                  <a:schemeClr val="tx1"/>
                </a:solidFill>
              </a:rPr>
              <a:t>Laan</a:t>
            </a:r>
            <a:endParaRPr lang="en-US" dirty="0" smtClean="0">
              <a:solidFill>
                <a:schemeClr val="tx1"/>
              </a:solidFill>
            </a:endParaRPr>
          </a:p>
          <a:p>
            <a:r>
              <a:rPr lang="en-US" dirty="0" smtClean="0">
                <a:solidFill>
                  <a:schemeClr val="tx1"/>
                </a:solidFill>
              </a:rPr>
              <a:t>Chen, </a:t>
            </a:r>
            <a:r>
              <a:rPr lang="en-US" dirty="0" err="1" smtClean="0">
                <a:solidFill>
                  <a:schemeClr val="tx1"/>
                </a:solidFill>
              </a:rPr>
              <a:t>Sette</a:t>
            </a:r>
            <a:endParaRPr lang="en-US" dirty="0" smtClean="0">
              <a:solidFill>
                <a:schemeClr val="tx1"/>
              </a:solidFill>
            </a:endParaRPr>
          </a:p>
        </p:txBody>
      </p:sp>
    </p:spTree>
    <p:extLst>
      <p:ext uri="{BB962C8B-B14F-4D97-AF65-F5344CB8AC3E}">
        <p14:creationId xmlns:p14="http://schemas.microsoft.com/office/powerpoint/2010/main" val="93967927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What is Resonant Inelastic X-ray Scattering (RIXS)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57357" y="3067758"/>
            <a:ext cx="2374643" cy="1433687"/>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Outgoing light of</a:t>
            </a:r>
          </a:p>
          <a:p>
            <a:pPr algn="ctr"/>
            <a:r>
              <a:rPr lang="en-US" sz="2000" dirty="0" smtClean="0">
                <a:solidFill>
                  <a:schemeClr val="tx1"/>
                </a:solidFill>
              </a:rPr>
              <a:t>~ 0.5 to 10 </a:t>
            </a:r>
            <a:r>
              <a:rPr lang="en-US" sz="2000" dirty="0" err="1" smtClean="0">
                <a:solidFill>
                  <a:schemeClr val="tx1"/>
                </a:solidFill>
              </a:rPr>
              <a:t>keV</a:t>
            </a:r>
            <a:endParaRPr lang="en-US" sz="2000" dirty="0" smtClean="0">
              <a:solidFill>
                <a:schemeClr val="tx1"/>
              </a:solidFill>
            </a:endParaRPr>
          </a:p>
          <a:p>
            <a:pPr algn="ctr"/>
            <a:r>
              <a:rPr lang="en-US" sz="2000" dirty="0">
                <a:solidFill>
                  <a:schemeClr val="tx1"/>
                </a:solidFill>
              </a:rPr>
              <a:t>m</a:t>
            </a:r>
            <a:r>
              <a:rPr lang="en-US" sz="2000" dirty="0" smtClean="0">
                <a:solidFill>
                  <a:schemeClr val="tx1"/>
                </a:solidFill>
              </a:rPr>
              <a:t>inus</a:t>
            </a:r>
          </a:p>
          <a:p>
            <a:pPr algn="ctr"/>
            <a:r>
              <a:rPr lang="en-US" sz="2000" dirty="0" smtClean="0">
                <a:solidFill>
                  <a:schemeClr val="tx1"/>
                </a:solidFill>
              </a:rPr>
              <a:t>10 </a:t>
            </a:r>
            <a:r>
              <a:rPr lang="en-US" sz="2000" dirty="0" err="1" smtClean="0">
                <a:solidFill>
                  <a:schemeClr val="tx1"/>
                </a:solidFill>
              </a:rPr>
              <a:t>meV</a:t>
            </a:r>
            <a:r>
              <a:rPr lang="en-US" sz="2000" dirty="0" smtClean="0">
                <a:solidFill>
                  <a:schemeClr val="tx1"/>
                </a:solidFill>
              </a:rPr>
              <a:t> to 10 </a:t>
            </a:r>
            <a:r>
              <a:rPr lang="en-US" sz="2000" dirty="0" err="1" smtClean="0">
                <a:solidFill>
                  <a:schemeClr val="tx1"/>
                </a:solidFill>
              </a:rPr>
              <a:t>eV</a:t>
            </a:r>
            <a:endParaRPr lang="en-US" sz="2000" dirty="0">
              <a:solidFill>
                <a:schemeClr val="tx1"/>
              </a:solidFill>
            </a:endParaRPr>
          </a:p>
        </p:txBody>
      </p:sp>
      <p:sp>
        <p:nvSpPr>
          <p:cNvPr id="8" name="Rounded Rectangle 7"/>
          <p:cNvSpPr/>
          <p:nvPr/>
        </p:nvSpPr>
        <p:spPr>
          <a:xfrm>
            <a:off x="612000" y="3784602"/>
            <a:ext cx="2374643" cy="7111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Incoming light of</a:t>
            </a:r>
          </a:p>
          <a:p>
            <a:pPr algn="ctr"/>
            <a:r>
              <a:rPr lang="en-US" sz="2000" dirty="0" smtClean="0">
                <a:solidFill>
                  <a:schemeClr val="tx1"/>
                </a:solidFill>
              </a:rPr>
              <a:t>~ 0.5 to 10 </a:t>
            </a:r>
            <a:r>
              <a:rPr lang="en-US" sz="2000" dirty="0" err="1" smtClean="0">
                <a:solidFill>
                  <a:schemeClr val="tx1"/>
                </a:solidFill>
              </a:rPr>
              <a:t>keV</a:t>
            </a:r>
            <a:endParaRPr lang="en-US" sz="2000" dirty="0">
              <a:solidFill>
                <a:schemeClr val="tx1"/>
              </a:solidFill>
            </a:endParaRPr>
          </a:p>
        </p:txBody>
      </p:sp>
      <p:sp>
        <p:nvSpPr>
          <p:cNvPr id="9" name="Delay 46"/>
          <p:cNvSpPr/>
          <p:nvPr/>
        </p:nvSpPr>
        <p:spPr>
          <a:xfrm rot="7483307">
            <a:off x="906165" y="4177430"/>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10" name="Straight Connector 9"/>
          <p:cNvCxnSpPr/>
          <p:nvPr/>
        </p:nvCxnSpPr>
        <p:spPr>
          <a:xfrm>
            <a:off x="1079500" y="5956300"/>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818365" y="5956300"/>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818365" y="5638800"/>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818365" y="5499100"/>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818365" y="4501445"/>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953341" y="2286306"/>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953341" y="2756205"/>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953341" y="2933700"/>
            <a:ext cx="113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953341" y="2235506"/>
            <a:ext cx="1130300"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Delay 46"/>
          <p:cNvSpPr/>
          <p:nvPr/>
        </p:nvSpPr>
        <p:spPr>
          <a:xfrm rot="14116693" flipV="1">
            <a:off x="4216577" y="4177428"/>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0" name="Rounded Rectangle 19"/>
          <p:cNvSpPr/>
          <p:nvPr/>
        </p:nvSpPr>
        <p:spPr>
          <a:xfrm>
            <a:off x="2452281" y="1193801"/>
            <a:ext cx="4109367" cy="7111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Intermediate state with core hole and one extra valence electron</a:t>
            </a:r>
            <a:endParaRPr lang="en-US" sz="2000" dirty="0">
              <a:solidFill>
                <a:schemeClr val="tx1"/>
              </a:solidFill>
            </a:endParaRPr>
          </a:p>
        </p:txBody>
      </p:sp>
    </p:spTree>
    <p:extLst>
      <p:ext uri="{BB962C8B-B14F-4D97-AF65-F5344CB8AC3E}">
        <p14:creationId xmlns:p14="http://schemas.microsoft.com/office/powerpoint/2010/main" val="313560361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883998" y="3164832"/>
            <a:ext cx="2923400" cy="2532792"/>
            <a:chOff x="5883998" y="3164832"/>
            <a:chExt cx="2923400" cy="2532792"/>
          </a:xfrm>
        </p:grpSpPr>
        <p:pic>
          <p:nvPicPr>
            <p:cNvPr id="26" name="Picture 25" descr="Haverkort_16.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3998" y="3164832"/>
              <a:ext cx="2923400" cy="2532792"/>
            </a:xfrm>
            <a:prstGeom prst="rect">
              <a:avLst/>
            </a:prstGeom>
          </p:spPr>
        </p:pic>
        <p:sp>
          <p:nvSpPr>
            <p:cNvPr id="2" name="Rectangle 1"/>
            <p:cNvSpPr/>
            <p:nvPr/>
          </p:nvSpPr>
          <p:spPr>
            <a:xfrm>
              <a:off x="5883998" y="3164832"/>
              <a:ext cx="335930" cy="225209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 name="Picture 24" descr="Haverkort_16a.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0631" y="869654"/>
            <a:ext cx="2960370" cy="2468880"/>
          </a:xfrm>
          <a:prstGeom prst="rect">
            <a:avLst/>
          </a:prstGeom>
        </p:spPr>
      </p:pic>
      <p:pic>
        <p:nvPicPr>
          <p:cNvPr id="24" name="Picture 23" descr="Haverkort_16.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422" y="3164832"/>
            <a:ext cx="2880360" cy="1737360"/>
          </a:xfrm>
          <a:prstGeom prst="rect">
            <a:avLst/>
          </a:prstGeom>
        </p:spPr>
      </p:pic>
      <p:sp>
        <p:nvSpPr>
          <p:cNvPr id="23" name="Rounded Rectangle 22"/>
          <p:cNvSpPr/>
          <p:nvPr/>
        </p:nvSpPr>
        <p:spPr>
          <a:xfrm>
            <a:off x="5026326" y="1054877"/>
            <a:ext cx="1849349" cy="78503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Intermediate state</a:t>
            </a:r>
            <a:endParaRPr lang="en-US" sz="2000" dirty="0">
              <a:solidFill>
                <a:schemeClr val="tx1"/>
              </a:solidFill>
            </a:endParaRP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1" name="Rounded Rectangle 20"/>
          <p:cNvSpPr/>
          <p:nvPr/>
        </p:nvSpPr>
        <p:spPr>
          <a:xfrm>
            <a:off x="919220" y="5807414"/>
            <a:ext cx="1849349"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Initial state</a:t>
            </a:r>
            <a:endParaRPr lang="en-US" sz="2000" dirty="0">
              <a:solidFill>
                <a:schemeClr val="tx1"/>
              </a:solidFill>
            </a:endParaRPr>
          </a:p>
        </p:txBody>
      </p:sp>
      <p:sp>
        <p:nvSpPr>
          <p:cNvPr id="22" name="Rounded Rectangle 21"/>
          <p:cNvSpPr/>
          <p:nvPr/>
        </p:nvSpPr>
        <p:spPr>
          <a:xfrm>
            <a:off x="6421023" y="5807414"/>
            <a:ext cx="1849349"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Final state</a:t>
            </a:r>
            <a:endParaRPr lang="en-US" sz="2000" dirty="0">
              <a:solidFill>
                <a:schemeClr val="tx1"/>
              </a:solidFill>
            </a:endParaRPr>
          </a:p>
        </p:txBody>
      </p:sp>
      <p:sp>
        <p:nvSpPr>
          <p:cNvPr id="27" name="Delay 46"/>
          <p:cNvSpPr/>
          <p:nvPr/>
        </p:nvSpPr>
        <p:spPr>
          <a:xfrm rot="7483307">
            <a:off x="906165" y="4177430"/>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8" name="Delay 46"/>
          <p:cNvSpPr/>
          <p:nvPr/>
        </p:nvSpPr>
        <p:spPr>
          <a:xfrm rot="14116693" flipV="1">
            <a:off x="4216577" y="4177428"/>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Tree>
    <p:extLst>
      <p:ext uri="{BB962C8B-B14F-4D97-AF65-F5344CB8AC3E}">
        <p14:creationId xmlns:p14="http://schemas.microsoft.com/office/powerpoint/2010/main" val="197667720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5" name="Rounded Rectangle 54"/>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4" name="Picture 3"/>
          <p:cNvPicPr>
            <a:picLocks noChangeAspect="1"/>
          </p:cNvPicPr>
          <p:nvPr/>
        </p:nvPicPr>
        <p:blipFill>
          <a:blip r:embed="rId2"/>
          <a:stretch>
            <a:fillRect/>
          </a:stretch>
        </p:blipFill>
        <p:spPr>
          <a:xfrm>
            <a:off x="612000" y="2476501"/>
            <a:ext cx="7920000" cy="857279"/>
          </a:xfrm>
          <a:prstGeom prst="rect">
            <a:avLst/>
          </a:prstGeom>
        </p:spPr>
      </p:pic>
      <p:sp>
        <p:nvSpPr>
          <p:cNvPr id="19" name="Rounded Rectangle 18"/>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323995765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5" name="Rounded Rectangle 54"/>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4" name="Picture 3"/>
          <p:cNvPicPr>
            <a:picLocks noChangeAspect="1"/>
          </p:cNvPicPr>
          <p:nvPr/>
        </p:nvPicPr>
        <p:blipFill>
          <a:blip r:embed="rId2"/>
          <a:stretch>
            <a:fillRect/>
          </a:stretch>
        </p:blipFill>
        <p:spPr>
          <a:xfrm>
            <a:off x="612000" y="2476501"/>
            <a:ext cx="7920000" cy="857279"/>
          </a:xfrm>
          <a:prstGeom prst="rect">
            <a:avLst/>
          </a:prstGeom>
        </p:spPr>
      </p:pic>
      <p:sp>
        <p:nvSpPr>
          <p:cNvPr id="28" name="Delay 46"/>
          <p:cNvSpPr/>
          <p:nvPr/>
        </p:nvSpPr>
        <p:spPr>
          <a:xfrm>
            <a:off x="2617056" y="3253248"/>
            <a:ext cx="3477874" cy="16448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Lst>
            <a:ahLst/>
            <a:cxnLst>
              <a:cxn ang="0">
                <a:pos x="connsiteX0" y="connsiteY0"/>
              </a:cxn>
              <a:cxn ang="0">
                <a:pos x="connsiteX1" y="connsiteY1"/>
              </a:cxn>
            </a:cxnLst>
            <a:rect l="l" t="t" r="r" b="b"/>
            <a:pathLst>
              <a:path w="2281605" h="2157668">
                <a:moveTo>
                  <a:pt x="2281605" y="0"/>
                </a:moveTo>
                <a:cubicBezTo>
                  <a:pt x="2277166" y="831671"/>
                  <a:pt x="1695761" y="2158952"/>
                  <a:pt x="0" y="2157668"/>
                </a:cubicBezTo>
              </a:path>
            </a:pathLst>
          </a:custGeom>
          <a:ln/>
        </p:spPr>
        <p:style>
          <a:lnRef idx="2">
            <a:schemeClr val="accent2"/>
          </a:lnRef>
          <a:fillRef idx="0">
            <a:schemeClr val="accent2"/>
          </a:fillRef>
          <a:effectRef idx="1">
            <a:schemeClr val="accent2"/>
          </a:effectRef>
          <a:fontRef idx="minor">
            <a:schemeClr val="tx1"/>
          </a:fontRef>
        </p:style>
        <p:txBody>
          <a:bodyPr/>
          <a:lstStyle/>
          <a:p>
            <a:endParaRPr lang="en-US"/>
          </a:p>
        </p:txBody>
      </p:sp>
      <p:grpSp>
        <p:nvGrpSpPr>
          <p:cNvPr id="15" name="Group 14"/>
          <p:cNvGrpSpPr/>
          <p:nvPr/>
        </p:nvGrpSpPr>
        <p:grpSpPr>
          <a:xfrm>
            <a:off x="2369989" y="3463278"/>
            <a:ext cx="389942" cy="2865022"/>
            <a:chOff x="2369989" y="3463278"/>
            <a:chExt cx="389942" cy="3079268"/>
          </a:xfrm>
        </p:grpSpPr>
        <p:sp>
          <p:nvSpPr>
            <p:cNvPr id="29" name="Delay 46"/>
            <p:cNvSpPr/>
            <p:nvPr/>
          </p:nvSpPr>
          <p:spPr>
            <a:xfrm>
              <a:off x="2369989" y="3463278"/>
              <a:ext cx="372084" cy="153963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13317 w 756146"/>
                <a:gd name="connsiteY0" fmla="*/ 553600 h 819613"/>
                <a:gd name="connsiteX1" fmla="*/ 0 w 756146"/>
                <a:gd name="connsiteY1" fmla="*/ 0 h 819613"/>
                <a:gd name="connsiteX0" fmla="*/ 49496 w 713617"/>
                <a:gd name="connsiteY0" fmla="*/ 553600 h 553600"/>
                <a:gd name="connsiteX1" fmla="*/ 36179 w 713617"/>
                <a:gd name="connsiteY1" fmla="*/ 0 h 553600"/>
                <a:gd name="connsiteX0" fmla="*/ 127589 w 182952"/>
                <a:gd name="connsiteY0" fmla="*/ 553600 h 553600"/>
                <a:gd name="connsiteX1" fmla="*/ 114272 w 182952"/>
                <a:gd name="connsiteY1" fmla="*/ 0 h 553600"/>
                <a:gd name="connsiteX0" fmla="*/ 139913 w 139913"/>
                <a:gd name="connsiteY0" fmla="*/ 2019600 h 2019600"/>
                <a:gd name="connsiteX1" fmla="*/ 51611 w 139913"/>
                <a:gd name="connsiteY1" fmla="*/ 0 h 2019600"/>
                <a:gd name="connsiteX0" fmla="*/ 223489 w 223489"/>
                <a:gd name="connsiteY0" fmla="*/ 2019600 h 2019600"/>
                <a:gd name="connsiteX1" fmla="*/ 135187 w 223489"/>
                <a:gd name="connsiteY1" fmla="*/ 0 h 2019600"/>
                <a:gd name="connsiteX0" fmla="*/ 181133 w 260783"/>
                <a:gd name="connsiteY0" fmla="*/ 2019600 h 2019600"/>
                <a:gd name="connsiteX1" fmla="*/ 92831 w 260783"/>
                <a:gd name="connsiteY1" fmla="*/ 0 h 2019600"/>
                <a:gd name="connsiteX0" fmla="*/ 157388 w 244100"/>
                <a:gd name="connsiteY0" fmla="*/ 2019600 h 2019600"/>
                <a:gd name="connsiteX1" fmla="*/ 69086 w 244100"/>
                <a:gd name="connsiteY1" fmla="*/ 0 h 2019600"/>
              </a:gdLst>
              <a:ahLst/>
              <a:cxnLst>
                <a:cxn ang="0">
                  <a:pos x="connsiteX0" y="connsiteY0"/>
                </a:cxn>
                <a:cxn ang="0">
                  <a:pos x="connsiteX1" y="connsiteY1"/>
                </a:cxn>
              </a:cxnLst>
              <a:rect l="l" t="t" r="r" b="b"/>
              <a:pathLst>
                <a:path w="244100" h="2019600">
                  <a:moveTo>
                    <a:pt x="157388" y="2019600"/>
                  </a:moveTo>
                  <a:cubicBezTo>
                    <a:pt x="-363612" y="1801748"/>
                    <a:pt x="623413" y="1284"/>
                    <a:pt x="69086" y="0"/>
                  </a:cubicBezTo>
                </a:path>
              </a:pathLst>
            </a:custGeom>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3" name="Delay 46"/>
            <p:cNvSpPr/>
            <p:nvPr/>
          </p:nvSpPr>
          <p:spPr>
            <a:xfrm flipV="1">
              <a:off x="2387847" y="5002911"/>
              <a:ext cx="372084" cy="153963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13317 w 756146"/>
                <a:gd name="connsiteY0" fmla="*/ 553600 h 819613"/>
                <a:gd name="connsiteX1" fmla="*/ 0 w 756146"/>
                <a:gd name="connsiteY1" fmla="*/ 0 h 819613"/>
                <a:gd name="connsiteX0" fmla="*/ 49496 w 713617"/>
                <a:gd name="connsiteY0" fmla="*/ 553600 h 553600"/>
                <a:gd name="connsiteX1" fmla="*/ 36179 w 713617"/>
                <a:gd name="connsiteY1" fmla="*/ 0 h 553600"/>
                <a:gd name="connsiteX0" fmla="*/ 127589 w 182952"/>
                <a:gd name="connsiteY0" fmla="*/ 553600 h 553600"/>
                <a:gd name="connsiteX1" fmla="*/ 114272 w 182952"/>
                <a:gd name="connsiteY1" fmla="*/ 0 h 553600"/>
                <a:gd name="connsiteX0" fmla="*/ 139913 w 139913"/>
                <a:gd name="connsiteY0" fmla="*/ 2019600 h 2019600"/>
                <a:gd name="connsiteX1" fmla="*/ 51611 w 139913"/>
                <a:gd name="connsiteY1" fmla="*/ 0 h 2019600"/>
                <a:gd name="connsiteX0" fmla="*/ 223489 w 223489"/>
                <a:gd name="connsiteY0" fmla="*/ 2019600 h 2019600"/>
                <a:gd name="connsiteX1" fmla="*/ 135187 w 223489"/>
                <a:gd name="connsiteY1" fmla="*/ 0 h 2019600"/>
                <a:gd name="connsiteX0" fmla="*/ 181133 w 260783"/>
                <a:gd name="connsiteY0" fmla="*/ 2019600 h 2019600"/>
                <a:gd name="connsiteX1" fmla="*/ 92831 w 260783"/>
                <a:gd name="connsiteY1" fmla="*/ 0 h 2019600"/>
                <a:gd name="connsiteX0" fmla="*/ 157388 w 244100"/>
                <a:gd name="connsiteY0" fmla="*/ 2019600 h 2019600"/>
                <a:gd name="connsiteX1" fmla="*/ 69086 w 244100"/>
                <a:gd name="connsiteY1" fmla="*/ 0 h 2019600"/>
              </a:gdLst>
              <a:ahLst/>
              <a:cxnLst>
                <a:cxn ang="0">
                  <a:pos x="connsiteX0" y="connsiteY0"/>
                </a:cxn>
                <a:cxn ang="0">
                  <a:pos x="connsiteX1" y="connsiteY1"/>
                </a:cxn>
              </a:cxnLst>
              <a:rect l="l" t="t" r="r" b="b"/>
              <a:pathLst>
                <a:path w="244100" h="2019600">
                  <a:moveTo>
                    <a:pt x="157388" y="2019600"/>
                  </a:moveTo>
                  <a:cubicBezTo>
                    <a:pt x="-363612" y="1801748"/>
                    <a:pt x="623413" y="1284"/>
                    <a:pt x="69086" y="0"/>
                  </a:cubicBezTo>
                </a:path>
              </a:pathLst>
            </a:custGeom>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
        <p:nvSpPr>
          <p:cNvPr id="35" name="Oval 34"/>
          <p:cNvSpPr/>
          <p:nvPr/>
        </p:nvSpPr>
        <p:spPr>
          <a:xfrm>
            <a:off x="5879030" y="2530475"/>
            <a:ext cx="431800"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Rounded Rectangle 2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73687558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ie 55"/>
          <p:cNvSpPr/>
          <p:nvPr/>
        </p:nvSpPr>
        <p:spPr>
          <a:xfrm>
            <a:off x="2271109" y="3475982"/>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7" name="Straight Connector 56"/>
          <p:cNvCxnSpPr/>
          <p:nvPr/>
        </p:nvCxnSpPr>
        <p:spPr>
          <a:xfrm>
            <a:off x="2883109"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2883109"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Arc 59"/>
          <p:cNvSpPr/>
          <p:nvPr/>
        </p:nvSpPr>
        <p:spPr>
          <a:xfrm>
            <a:off x="2260430"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1" name="Straight Connector 60"/>
          <p:cNvCxnSpPr/>
          <p:nvPr/>
        </p:nvCxnSpPr>
        <p:spPr>
          <a:xfrm flipV="1">
            <a:off x="2883109"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3569684" y="5410802"/>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3731609"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3911430"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3048984"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3209755"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RIXS – what is the cross section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40" name="Straight Arrow Connector 39"/>
          <p:cNvCxnSpPr/>
          <p:nvPr/>
        </p:nvCxnSpPr>
        <p:spPr>
          <a:xfrm>
            <a:off x="312647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8" name="Rounded Rectangle 67"/>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69" name="Picture 68"/>
          <p:cNvPicPr>
            <a:picLocks noChangeAspect="1"/>
          </p:cNvPicPr>
          <p:nvPr/>
        </p:nvPicPr>
        <p:blipFill>
          <a:blip r:embed="rId2"/>
          <a:stretch>
            <a:fillRect/>
          </a:stretch>
        </p:blipFill>
        <p:spPr>
          <a:xfrm>
            <a:off x="612000" y="2476501"/>
            <a:ext cx="7920000" cy="857279"/>
          </a:xfrm>
          <a:prstGeom prst="rect">
            <a:avLst/>
          </a:prstGeom>
        </p:spPr>
      </p:pic>
      <p:sp>
        <p:nvSpPr>
          <p:cNvPr id="92" name="Oval 91"/>
          <p:cNvSpPr/>
          <p:nvPr/>
        </p:nvSpPr>
        <p:spPr>
          <a:xfrm>
            <a:off x="5532955" y="2530475"/>
            <a:ext cx="431800"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6" name="Delay 46"/>
          <p:cNvSpPr/>
          <p:nvPr/>
        </p:nvSpPr>
        <p:spPr>
          <a:xfrm>
            <a:off x="2617056" y="3253248"/>
            <a:ext cx="3136044" cy="16448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Lst>
            <a:ahLst/>
            <a:cxnLst>
              <a:cxn ang="0">
                <a:pos x="connsiteX0" y="connsiteY0"/>
              </a:cxn>
              <a:cxn ang="0">
                <a:pos x="connsiteX1" y="connsiteY1"/>
              </a:cxn>
            </a:cxnLst>
            <a:rect l="l" t="t" r="r" b="b"/>
            <a:pathLst>
              <a:path w="2281605" h="2157668">
                <a:moveTo>
                  <a:pt x="2281605" y="0"/>
                </a:moveTo>
                <a:cubicBezTo>
                  <a:pt x="2277166" y="831671"/>
                  <a:pt x="1695761" y="2158952"/>
                  <a:pt x="0" y="2157668"/>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04"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Tree>
    <p:extLst>
      <p:ext uri="{BB962C8B-B14F-4D97-AF65-F5344CB8AC3E}">
        <p14:creationId xmlns:p14="http://schemas.microsoft.com/office/powerpoint/2010/main" val="338012874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ie 55"/>
          <p:cNvSpPr/>
          <p:nvPr/>
        </p:nvSpPr>
        <p:spPr>
          <a:xfrm>
            <a:off x="2271109" y="3475982"/>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7" name="Straight Connector 56"/>
          <p:cNvCxnSpPr/>
          <p:nvPr/>
        </p:nvCxnSpPr>
        <p:spPr>
          <a:xfrm>
            <a:off x="2883109"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2883109"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Arc 59"/>
          <p:cNvSpPr/>
          <p:nvPr/>
        </p:nvSpPr>
        <p:spPr>
          <a:xfrm>
            <a:off x="2260430"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1" name="Straight Connector 60"/>
          <p:cNvCxnSpPr/>
          <p:nvPr/>
        </p:nvCxnSpPr>
        <p:spPr>
          <a:xfrm flipV="1">
            <a:off x="2883109"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3569684" y="5410802"/>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3731609"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3911430"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3048984"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3209755"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40" name="Straight Arrow Connector 39"/>
          <p:cNvCxnSpPr/>
          <p:nvPr/>
        </p:nvCxnSpPr>
        <p:spPr>
          <a:xfrm>
            <a:off x="312647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8" name="Rounded Rectangle 67"/>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69" name="Picture 68"/>
          <p:cNvPicPr>
            <a:picLocks noChangeAspect="1"/>
          </p:cNvPicPr>
          <p:nvPr/>
        </p:nvPicPr>
        <p:blipFill>
          <a:blip r:embed="rId2"/>
          <a:stretch>
            <a:fillRect/>
          </a:stretch>
        </p:blipFill>
        <p:spPr>
          <a:xfrm>
            <a:off x="612000" y="2476501"/>
            <a:ext cx="7920000" cy="857279"/>
          </a:xfrm>
          <a:prstGeom prst="rect">
            <a:avLst/>
          </a:prstGeom>
        </p:spPr>
      </p:pic>
      <p:sp>
        <p:nvSpPr>
          <p:cNvPr id="92" name="Oval 91"/>
          <p:cNvSpPr/>
          <p:nvPr/>
        </p:nvSpPr>
        <p:spPr>
          <a:xfrm>
            <a:off x="3731479" y="2530476"/>
            <a:ext cx="1859695" cy="722774"/>
          </a:xfrm>
          <a:custGeom>
            <a:avLst/>
            <a:gdLst>
              <a:gd name="connsiteX0" fmla="*/ 0 w 1801346"/>
              <a:gd name="connsiteY0" fmla="*/ 361387 h 722773"/>
              <a:gd name="connsiteX1" fmla="*/ 900673 w 1801346"/>
              <a:gd name="connsiteY1" fmla="*/ 0 h 722773"/>
              <a:gd name="connsiteX2" fmla="*/ 1801346 w 1801346"/>
              <a:gd name="connsiteY2" fmla="*/ 361387 h 722773"/>
              <a:gd name="connsiteX3" fmla="*/ 900673 w 1801346"/>
              <a:gd name="connsiteY3" fmla="*/ 722774 h 722773"/>
              <a:gd name="connsiteX4" fmla="*/ 0 w 1801346"/>
              <a:gd name="connsiteY4" fmla="*/ 361387 h 722773"/>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5 w 1801351"/>
              <a:gd name="connsiteY0" fmla="*/ 361387 h 722774"/>
              <a:gd name="connsiteX1" fmla="*/ 900678 w 1801351"/>
              <a:gd name="connsiteY1" fmla="*/ 0 h 722774"/>
              <a:gd name="connsiteX2" fmla="*/ 1801351 w 1801351"/>
              <a:gd name="connsiteY2" fmla="*/ 361387 h 722774"/>
              <a:gd name="connsiteX3" fmla="*/ 900678 w 1801351"/>
              <a:gd name="connsiteY3" fmla="*/ 722774 h 722774"/>
              <a:gd name="connsiteX4" fmla="*/ 5 w 1801351"/>
              <a:gd name="connsiteY4" fmla="*/ 361387 h 722774"/>
              <a:gd name="connsiteX0" fmla="*/ 86 w 1801432"/>
              <a:gd name="connsiteY0" fmla="*/ 361387 h 722774"/>
              <a:gd name="connsiteX1" fmla="*/ 900759 w 1801432"/>
              <a:gd name="connsiteY1" fmla="*/ 0 h 722774"/>
              <a:gd name="connsiteX2" fmla="*/ 1801432 w 1801432"/>
              <a:gd name="connsiteY2" fmla="*/ 361387 h 722774"/>
              <a:gd name="connsiteX3" fmla="*/ 900759 w 1801432"/>
              <a:gd name="connsiteY3" fmla="*/ 722774 h 722774"/>
              <a:gd name="connsiteX4" fmla="*/ 86 w 180143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125 w 1801471"/>
              <a:gd name="connsiteY0" fmla="*/ 361387 h 722774"/>
              <a:gd name="connsiteX1" fmla="*/ 900798 w 1801471"/>
              <a:gd name="connsiteY1" fmla="*/ 0 h 722774"/>
              <a:gd name="connsiteX2" fmla="*/ 1801471 w 1801471"/>
              <a:gd name="connsiteY2" fmla="*/ 361387 h 722774"/>
              <a:gd name="connsiteX3" fmla="*/ 900798 w 1801471"/>
              <a:gd name="connsiteY3" fmla="*/ 722774 h 722774"/>
              <a:gd name="connsiteX4" fmla="*/ 125 w 1801471"/>
              <a:gd name="connsiteY4" fmla="*/ 361387 h 72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71" h="722774">
                <a:moveTo>
                  <a:pt x="125" y="361387"/>
                </a:moveTo>
                <a:cubicBezTo>
                  <a:pt x="-1547" y="3056"/>
                  <a:pt x="467" y="0"/>
                  <a:pt x="900798" y="0"/>
                </a:cubicBezTo>
                <a:cubicBezTo>
                  <a:pt x="1801129" y="0"/>
                  <a:pt x="1801471" y="-127"/>
                  <a:pt x="1801471" y="361387"/>
                </a:cubicBezTo>
                <a:cubicBezTo>
                  <a:pt x="1801471" y="722901"/>
                  <a:pt x="1798276" y="722774"/>
                  <a:pt x="900798" y="722774"/>
                </a:cubicBezTo>
                <a:cubicBezTo>
                  <a:pt x="3320" y="722774"/>
                  <a:pt x="1812" y="722911"/>
                  <a:pt x="125" y="361387"/>
                </a:cubicBezTo>
                <a:close/>
              </a:path>
            </a:pathLst>
          </a:cu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4"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2" name="Rounded Rectangle 31"/>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158685007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33" name="Straight Connector 32"/>
          <p:cNvCxnSpPr/>
          <p:nvPr/>
        </p:nvCxnSpPr>
        <p:spPr>
          <a:xfrm>
            <a:off x="2880845"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880845"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35" name="Arc 34"/>
          <p:cNvSpPr/>
          <p:nvPr/>
        </p:nvSpPr>
        <p:spPr>
          <a:xfrm>
            <a:off x="2258166"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Arrow Connector 36"/>
          <p:cNvCxnSpPr/>
          <p:nvPr/>
        </p:nvCxnSpPr>
        <p:spPr>
          <a:xfrm flipV="1">
            <a:off x="3567420" y="5410802"/>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3729345"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3909166"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12647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3207491"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9" name="Delay 46"/>
          <p:cNvSpPr/>
          <p:nvPr/>
        </p:nvSpPr>
        <p:spPr>
          <a:xfrm>
            <a:off x="2879691" y="4313699"/>
            <a:ext cx="1136268" cy="62738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30" h="822960">
                <a:moveTo>
                  <a:pt x="386538" y="0"/>
                </a:moveTo>
                <a:cubicBezTo>
                  <a:pt x="318680" y="457573"/>
                  <a:pt x="440231" y="452896"/>
                  <a:pt x="614365" y="535550"/>
                </a:cubicBezTo>
                <a:cubicBezTo>
                  <a:pt x="788499" y="618204"/>
                  <a:pt x="819304" y="817600"/>
                  <a:pt x="519025" y="820775"/>
                </a:cubicBezTo>
                <a:lnTo>
                  <a:pt x="0" y="822960"/>
                </a:lnTo>
                <a:cubicBezTo>
                  <a:pt x="0" y="548640"/>
                  <a:pt x="1663" y="7497"/>
                  <a:pt x="1663" y="7497"/>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36" name="Straight Connector 35"/>
          <p:cNvCxnSpPr/>
          <p:nvPr/>
        </p:nvCxnSpPr>
        <p:spPr>
          <a:xfrm flipV="1">
            <a:off x="2880845"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3048984"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6"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7" name="Rounded Rectangle 56"/>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58" name="Picture 57"/>
          <p:cNvPicPr>
            <a:picLocks noChangeAspect="1"/>
          </p:cNvPicPr>
          <p:nvPr/>
        </p:nvPicPr>
        <p:blipFill>
          <a:blip r:embed="rId2"/>
          <a:stretch>
            <a:fillRect/>
          </a:stretch>
        </p:blipFill>
        <p:spPr>
          <a:xfrm>
            <a:off x="612000" y="2476501"/>
            <a:ext cx="7920000" cy="857279"/>
          </a:xfrm>
          <a:prstGeom prst="rect">
            <a:avLst/>
          </a:prstGeom>
        </p:spPr>
      </p:pic>
      <p:sp>
        <p:nvSpPr>
          <p:cNvPr id="60" name="Oval 91"/>
          <p:cNvSpPr/>
          <p:nvPr/>
        </p:nvSpPr>
        <p:spPr>
          <a:xfrm>
            <a:off x="3731479" y="2530476"/>
            <a:ext cx="1859695" cy="722774"/>
          </a:xfrm>
          <a:custGeom>
            <a:avLst/>
            <a:gdLst>
              <a:gd name="connsiteX0" fmla="*/ 0 w 1801346"/>
              <a:gd name="connsiteY0" fmla="*/ 361387 h 722773"/>
              <a:gd name="connsiteX1" fmla="*/ 900673 w 1801346"/>
              <a:gd name="connsiteY1" fmla="*/ 0 h 722773"/>
              <a:gd name="connsiteX2" fmla="*/ 1801346 w 1801346"/>
              <a:gd name="connsiteY2" fmla="*/ 361387 h 722773"/>
              <a:gd name="connsiteX3" fmla="*/ 900673 w 1801346"/>
              <a:gd name="connsiteY3" fmla="*/ 722774 h 722773"/>
              <a:gd name="connsiteX4" fmla="*/ 0 w 1801346"/>
              <a:gd name="connsiteY4" fmla="*/ 361387 h 722773"/>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5 w 1801351"/>
              <a:gd name="connsiteY0" fmla="*/ 361387 h 722774"/>
              <a:gd name="connsiteX1" fmla="*/ 900678 w 1801351"/>
              <a:gd name="connsiteY1" fmla="*/ 0 h 722774"/>
              <a:gd name="connsiteX2" fmla="*/ 1801351 w 1801351"/>
              <a:gd name="connsiteY2" fmla="*/ 361387 h 722774"/>
              <a:gd name="connsiteX3" fmla="*/ 900678 w 1801351"/>
              <a:gd name="connsiteY3" fmla="*/ 722774 h 722774"/>
              <a:gd name="connsiteX4" fmla="*/ 5 w 1801351"/>
              <a:gd name="connsiteY4" fmla="*/ 361387 h 722774"/>
              <a:gd name="connsiteX0" fmla="*/ 86 w 1801432"/>
              <a:gd name="connsiteY0" fmla="*/ 361387 h 722774"/>
              <a:gd name="connsiteX1" fmla="*/ 900759 w 1801432"/>
              <a:gd name="connsiteY1" fmla="*/ 0 h 722774"/>
              <a:gd name="connsiteX2" fmla="*/ 1801432 w 1801432"/>
              <a:gd name="connsiteY2" fmla="*/ 361387 h 722774"/>
              <a:gd name="connsiteX3" fmla="*/ 900759 w 1801432"/>
              <a:gd name="connsiteY3" fmla="*/ 722774 h 722774"/>
              <a:gd name="connsiteX4" fmla="*/ 86 w 180143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125 w 1801471"/>
              <a:gd name="connsiteY0" fmla="*/ 361387 h 722774"/>
              <a:gd name="connsiteX1" fmla="*/ 900798 w 1801471"/>
              <a:gd name="connsiteY1" fmla="*/ 0 h 722774"/>
              <a:gd name="connsiteX2" fmla="*/ 1801471 w 1801471"/>
              <a:gd name="connsiteY2" fmla="*/ 361387 h 722774"/>
              <a:gd name="connsiteX3" fmla="*/ 900798 w 1801471"/>
              <a:gd name="connsiteY3" fmla="*/ 722774 h 722774"/>
              <a:gd name="connsiteX4" fmla="*/ 125 w 1801471"/>
              <a:gd name="connsiteY4" fmla="*/ 361387 h 72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71" h="722774">
                <a:moveTo>
                  <a:pt x="125" y="361387"/>
                </a:moveTo>
                <a:cubicBezTo>
                  <a:pt x="-1547" y="3056"/>
                  <a:pt x="467" y="0"/>
                  <a:pt x="900798" y="0"/>
                </a:cubicBezTo>
                <a:cubicBezTo>
                  <a:pt x="1801129" y="0"/>
                  <a:pt x="1801471" y="-127"/>
                  <a:pt x="1801471" y="361387"/>
                </a:cubicBezTo>
                <a:cubicBezTo>
                  <a:pt x="1801471" y="722901"/>
                  <a:pt x="1798276" y="722774"/>
                  <a:pt x="900798" y="722774"/>
                </a:cubicBezTo>
                <a:cubicBezTo>
                  <a:pt x="3320" y="722774"/>
                  <a:pt x="1812" y="722911"/>
                  <a:pt x="125" y="361387"/>
                </a:cubicBezTo>
                <a:close/>
              </a:path>
            </a:pathLst>
          </a:cu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Rounded Rectangle 31"/>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142829183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a:off x="2883174"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883174"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2260495"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flipV="1">
            <a:off x="3569749" y="5410802"/>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3731674"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911495"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209820"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9" name="Delay 46"/>
          <p:cNvSpPr/>
          <p:nvPr/>
        </p:nvSpPr>
        <p:spPr>
          <a:xfrm>
            <a:off x="2883175" y="4424188"/>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p:nvPr/>
        </p:nvCxnSpPr>
        <p:spPr>
          <a:xfrm flipV="1">
            <a:off x="2883174"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12880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55" name="Straight Arrow Connector 54"/>
          <p:cNvCxnSpPr/>
          <p:nvPr/>
        </p:nvCxnSpPr>
        <p:spPr>
          <a:xfrm>
            <a:off x="3048984"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6"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7" name="Rounded Rectangle 56"/>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58" name="Picture 57"/>
          <p:cNvPicPr>
            <a:picLocks noChangeAspect="1"/>
          </p:cNvPicPr>
          <p:nvPr/>
        </p:nvPicPr>
        <p:blipFill>
          <a:blip r:embed="rId2"/>
          <a:stretch>
            <a:fillRect/>
          </a:stretch>
        </p:blipFill>
        <p:spPr>
          <a:xfrm>
            <a:off x="612000" y="2476501"/>
            <a:ext cx="7920000" cy="857279"/>
          </a:xfrm>
          <a:prstGeom prst="rect">
            <a:avLst/>
          </a:prstGeom>
        </p:spPr>
      </p:pic>
      <p:sp>
        <p:nvSpPr>
          <p:cNvPr id="60" name="Oval 91"/>
          <p:cNvSpPr/>
          <p:nvPr/>
        </p:nvSpPr>
        <p:spPr>
          <a:xfrm>
            <a:off x="3731479" y="2530476"/>
            <a:ext cx="1859695" cy="722774"/>
          </a:xfrm>
          <a:custGeom>
            <a:avLst/>
            <a:gdLst>
              <a:gd name="connsiteX0" fmla="*/ 0 w 1801346"/>
              <a:gd name="connsiteY0" fmla="*/ 361387 h 722773"/>
              <a:gd name="connsiteX1" fmla="*/ 900673 w 1801346"/>
              <a:gd name="connsiteY1" fmla="*/ 0 h 722773"/>
              <a:gd name="connsiteX2" fmla="*/ 1801346 w 1801346"/>
              <a:gd name="connsiteY2" fmla="*/ 361387 h 722773"/>
              <a:gd name="connsiteX3" fmla="*/ 900673 w 1801346"/>
              <a:gd name="connsiteY3" fmla="*/ 722774 h 722773"/>
              <a:gd name="connsiteX4" fmla="*/ 0 w 1801346"/>
              <a:gd name="connsiteY4" fmla="*/ 361387 h 722773"/>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5 w 1801351"/>
              <a:gd name="connsiteY0" fmla="*/ 361387 h 722774"/>
              <a:gd name="connsiteX1" fmla="*/ 900678 w 1801351"/>
              <a:gd name="connsiteY1" fmla="*/ 0 h 722774"/>
              <a:gd name="connsiteX2" fmla="*/ 1801351 w 1801351"/>
              <a:gd name="connsiteY2" fmla="*/ 361387 h 722774"/>
              <a:gd name="connsiteX3" fmla="*/ 900678 w 1801351"/>
              <a:gd name="connsiteY3" fmla="*/ 722774 h 722774"/>
              <a:gd name="connsiteX4" fmla="*/ 5 w 1801351"/>
              <a:gd name="connsiteY4" fmla="*/ 361387 h 722774"/>
              <a:gd name="connsiteX0" fmla="*/ 86 w 1801432"/>
              <a:gd name="connsiteY0" fmla="*/ 361387 h 722774"/>
              <a:gd name="connsiteX1" fmla="*/ 900759 w 1801432"/>
              <a:gd name="connsiteY1" fmla="*/ 0 h 722774"/>
              <a:gd name="connsiteX2" fmla="*/ 1801432 w 1801432"/>
              <a:gd name="connsiteY2" fmla="*/ 361387 h 722774"/>
              <a:gd name="connsiteX3" fmla="*/ 900759 w 1801432"/>
              <a:gd name="connsiteY3" fmla="*/ 722774 h 722774"/>
              <a:gd name="connsiteX4" fmla="*/ 86 w 180143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125 w 1801471"/>
              <a:gd name="connsiteY0" fmla="*/ 361387 h 722774"/>
              <a:gd name="connsiteX1" fmla="*/ 900798 w 1801471"/>
              <a:gd name="connsiteY1" fmla="*/ 0 h 722774"/>
              <a:gd name="connsiteX2" fmla="*/ 1801471 w 1801471"/>
              <a:gd name="connsiteY2" fmla="*/ 361387 h 722774"/>
              <a:gd name="connsiteX3" fmla="*/ 900798 w 1801471"/>
              <a:gd name="connsiteY3" fmla="*/ 722774 h 722774"/>
              <a:gd name="connsiteX4" fmla="*/ 125 w 1801471"/>
              <a:gd name="connsiteY4" fmla="*/ 361387 h 72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71" h="722774">
                <a:moveTo>
                  <a:pt x="125" y="361387"/>
                </a:moveTo>
                <a:cubicBezTo>
                  <a:pt x="-1547" y="3056"/>
                  <a:pt x="467" y="0"/>
                  <a:pt x="900798" y="0"/>
                </a:cubicBezTo>
                <a:cubicBezTo>
                  <a:pt x="1801129" y="0"/>
                  <a:pt x="1801471" y="-127"/>
                  <a:pt x="1801471" y="361387"/>
                </a:cubicBezTo>
                <a:cubicBezTo>
                  <a:pt x="1801471" y="722901"/>
                  <a:pt x="1798276" y="722774"/>
                  <a:pt x="900798" y="722774"/>
                </a:cubicBezTo>
                <a:cubicBezTo>
                  <a:pt x="3320" y="722774"/>
                  <a:pt x="1812" y="722911"/>
                  <a:pt x="125" y="361387"/>
                </a:cubicBezTo>
                <a:close/>
              </a:path>
            </a:pathLst>
          </a:cu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Rounded Rectangle 31"/>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407090051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a:off x="2883174"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883174"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2260495"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Straight Arrow Connector 73"/>
          <p:cNvCxnSpPr/>
          <p:nvPr/>
        </p:nvCxnSpPr>
        <p:spPr>
          <a:xfrm flipV="1">
            <a:off x="3731674"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911495"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3049049"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3390795"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209820"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9" name="Delay 46"/>
          <p:cNvSpPr/>
          <p:nvPr/>
        </p:nvSpPr>
        <p:spPr>
          <a:xfrm>
            <a:off x="2883175" y="4424188"/>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p:nvPr/>
        </p:nvCxnSpPr>
        <p:spPr>
          <a:xfrm flipV="1">
            <a:off x="2883174"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12880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9"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2" name="Rounded Rectangle 31"/>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33" name="Picture 32"/>
          <p:cNvPicPr>
            <a:picLocks noChangeAspect="1"/>
          </p:cNvPicPr>
          <p:nvPr/>
        </p:nvPicPr>
        <p:blipFill>
          <a:blip r:embed="rId2"/>
          <a:stretch>
            <a:fillRect/>
          </a:stretch>
        </p:blipFill>
        <p:spPr>
          <a:xfrm>
            <a:off x="612000" y="2476501"/>
            <a:ext cx="7920000" cy="857279"/>
          </a:xfrm>
          <a:prstGeom prst="rect">
            <a:avLst/>
          </a:prstGeom>
        </p:spPr>
      </p:pic>
      <p:sp>
        <p:nvSpPr>
          <p:cNvPr id="34" name="Oval 91"/>
          <p:cNvSpPr/>
          <p:nvPr/>
        </p:nvSpPr>
        <p:spPr>
          <a:xfrm>
            <a:off x="3731479" y="2530476"/>
            <a:ext cx="1859695" cy="722774"/>
          </a:xfrm>
          <a:custGeom>
            <a:avLst/>
            <a:gdLst>
              <a:gd name="connsiteX0" fmla="*/ 0 w 1801346"/>
              <a:gd name="connsiteY0" fmla="*/ 361387 h 722773"/>
              <a:gd name="connsiteX1" fmla="*/ 900673 w 1801346"/>
              <a:gd name="connsiteY1" fmla="*/ 0 h 722773"/>
              <a:gd name="connsiteX2" fmla="*/ 1801346 w 1801346"/>
              <a:gd name="connsiteY2" fmla="*/ 361387 h 722773"/>
              <a:gd name="connsiteX3" fmla="*/ 900673 w 1801346"/>
              <a:gd name="connsiteY3" fmla="*/ 722774 h 722773"/>
              <a:gd name="connsiteX4" fmla="*/ 0 w 1801346"/>
              <a:gd name="connsiteY4" fmla="*/ 361387 h 722773"/>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0 w 1801346"/>
              <a:gd name="connsiteY0" fmla="*/ 361387 h 722774"/>
              <a:gd name="connsiteX1" fmla="*/ 900673 w 1801346"/>
              <a:gd name="connsiteY1" fmla="*/ 0 h 722774"/>
              <a:gd name="connsiteX2" fmla="*/ 1801346 w 1801346"/>
              <a:gd name="connsiteY2" fmla="*/ 361387 h 722774"/>
              <a:gd name="connsiteX3" fmla="*/ 900673 w 1801346"/>
              <a:gd name="connsiteY3" fmla="*/ 722774 h 722774"/>
              <a:gd name="connsiteX4" fmla="*/ 0 w 1801346"/>
              <a:gd name="connsiteY4" fmla="*/ 361387 h 722774"/>
              <a:gd name="connsiteX0" fmla="*/ 5 w 1801351"/>
              <a:gd name="connsiteY0" fmla="*/ 361387 h 722774"/>
              <a:gd name="connsiteX1" fmla="*/ 900678 w 1801351"/>
              <a:gd name="connsiteY1" fmla="*/ 0 h 722774"/>
              <a:gd name="connsiteX2" fmla="*/ 1801351 w 1801351"/>
              <a:gd name="connsiteY2" fmla="*/ 361387 h 722774"/>
              <a:gd name="connsiteX3" fmla="*/ 900678 w 1801351"/>
              <a:gd name="connsiteY3" fmla="*/ 722774 h 722774"/>
              <a:gd name="connsiteX4" fmla="*/ 5 w 1801351"/>
              <a:gd name="connsiteY4" fmla="*/ 361387 h 722774"/>
              <a:gd name="connsiteX0" fmla="*/ 86 w 1801432"/>
              <a:gd name="connsiteY0" fmla="*/ 361387 h 722774"/>
              <a:gd name="connsiteX1" fmla="*/ 900759 w 1801432"/>
              <a:gd name="connsiteY1" fmla="*/ 0 h 722774"/>
              <a:gd name="connsiteX2" fmla="*/ 1801432 w 1801432"/>
              <a:gd name="connsiteY2" fmla="*/ 361387 h 722774"/>
              <a:gd name="connsiteX3" fmla="*/ 900759 w 1801432"/>
              <a:gd name="connsiteY3" fmla="*/ 722774 h 722774"/>
              <a:gd name="connsiteX4" fmla="*/ 86 w 180143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6 w 1801352"/>
              <a:gd name="connsiteY0" fmla="*/ 361387 h 722774"/>
              <a:gd name="connsiteX1" fmla="*/ 900679 w 1801352"/>
              <a:gd name="connsiteY1" fmla="*/ 0 h 722774"/>
              <a:gd name="connsiteX2" fmla="*/ 1801352 w 1801352"/>
              <a:gd name="connsiteY2" fmla="*/ 361387 h 722774"/>
              <a:gd name="connsiteX3" fmla="*/ 900679 w 1801352"/>
              <a:gd name="connsiteY3" fmla="*/ 722774 h 722774"/>
              <a:gd name="connsiteX4" fmla="*/ 6 w 1801352"/>
              <a:gd name="connsiteY4" fmla="*/ 361387 h 722774"/>
              <a:gd name="connsiteX0" fmla="*/ 125 w 1801471"/>
              <a:gd name="connsiteY0" fmla="*/ 361387 h 722774"/>
              <a:gd name="connsiteX1" fmla="*/ 900798 w 1801471"/>
              <a:gd name="connsiteY1" fmla="*/ 0 h 722774"/>
              <a:gd name="connsiteX2" fmla="*/ 1801471 w 1801471"/>
              <a:gd name="connsiteY2" fmla="*/ 361387 h 722774"/>
              <a:gd name="connsiteX3" fmla="*/ 900798 w 1801471"/>
              <a:gd name="connsiteY3" fmla="*/ 722774 h 722774"/>
              <a:gd name="connsiteX4" fmla="*/ 125 w 1801471"/>
              <a:gd name="connsiteY4" fmla="*/ 361387 h 72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71" h="722774">
                <a:moveTo>
                  <a:pt x="125" y="361387"/>
                </a:moveTo>
                <a:cubicBezTo>
                  <a:pt x="-1547" y="3056"/>
                  <a:pt x="467" y="0"/>
                  <a:pt x="900798" y="0"/>
                </a:cubicBezTo>
                <a:cubicBezTo>
                  <a:pt x="1801129" y="0"/>
                  <a:pt x="1801471" y="-127"/>
                  <a:pt x="1801471" y="361387"/>
                </a:cubicBezTo>
                <a:cubicBezTo>
                  <a:pt x="1801471" y="722901"/>
                  <a:pt x="1798276" y="722774"/>
                  <a:pt x="900798" y="722774"/>
                </a:cubicBezTo>
                <a:cubicBezTo>
                  <a:pt x="3320" y="722774"/>
                  <a:pt x="1812" y="722911"/>
                  <a:pt x="125" y="361387"/>
                </a:cubicBezTo>
                <a:close/>
              </a:path>
            </a:pathLst>
          </a:cu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Rounded Rectangle 3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324086905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a:off x="2883174"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883174"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2260495"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Straight Arrow Connector 73"/>
          <p:cNvCxnSpPr/>
          <p:nvPr/>
        </p:nvCxnSpPr>
        <p:spPr>
          <a:xfrm flipV="1">
            <a:off x="3731674"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911495"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3049049"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3390795"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209820"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9" name="Delay 46"/>
          <p:cNvSpPr/>
          <p:nvPr/>
        </p:nvSpPr>
        <p:spPr>
          <a:xfrm>
            <a:off x="2883175" y="4424188"/>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p:nvPr/>
        </p:nvCxnSpPr>
        <p:spPr>
          <a:xfrm flipV="1">
            <a:off x="2883174"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12880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4382355" y="3334323"/>
            <a:ext cx="1813272" cy="2993977"/>
            <a:chOff x="3913192" y="2983724"/>
            <a:chExt cx="1813272" cy="2993977"/>
          </a:xfrm>
        </p:grpSpPr>
        <p:cxnSp>
          <p:nvCxnSpPr>
            <p:cNvPr id="29" name="Straight Connector 28"/>
            <p:cNvCxnSpPr/>
            <p:nvPr/>
          </p:nvCxnSpPr>
          <p:spPr>
            <a:xfrm>
              <a:off x="4535871"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535871"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Arc 32"/>
            <p:cNvSpPr/>
            <p:nvPr/>
          </p:nvSpPr>
          <p:spPr>
            <a:xfrm>
              <a:off x="3913192"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4" name="Straight Arrow Connector 33"/>
            <p:cNvCxnSpPr/>
            <p:nvPr/>
          </p:nvCxnSpPr>
          <p:spPr>
            <a:xfrm flipV="1">
              <a:off x="5222446"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5384371"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5564192"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701746"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043492"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4862517"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0" name="Delay 46"/>
            <p:cNvSpPr/>
            <p:nvPr/>
          </p:nvSpPr>
          <p:spPr>
            <a:xfrm>
              <a:off x="4535872" y="4079812"/>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1" name="Straight Connector 40"/>
            <p:cNvCxnSpPr/>
            <p:nvPr/>
          </p:nvCxnSpPr>
          <p:spPr>
            <a:xfrm flipV="1">
              <a:off x="4535871"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4781501"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43" name="Straight Arrow Connector 42"/>
          <p:cNvCxnSpPr/>
          <p:nvPr/>
        </p:nvCxnSpPr>
        <p:spPr>
          <a:xfrm flipV="1">
            <a:off x="5170909" y="4547378"/>
            <a:ext cx="0" cy="53340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44"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45" name="Rounded Rectangle 44"/>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46" name="Picture 45"/>
          <p:cNvPicPr>
            <a:picLocks noChangeAspect="1"/>
          </p:cNvPicPr>
          <p:nvPr/>
        </p:nvPicPr>
        <p:blipFill>
          <a:blip r:embed="rId2"/>
          <a:stretch>
            <a:fillRect/>
          </a:stretch>
        </p:blipFill>
        <p:spPr>
          <a:xfrm>
            <a:off x="612000" y="2476501"/>
            <a:ext cx="7920000" cy="857279"/>
          </a:xfrm>
          <a:prstGeom prst="rect">
            <a:avLst/>
          </a:prstGeom>
        </p:spPr>
      </p:pic>
      <p:sp>
        <p:nvSpPr>
          <p:cNvPr id="49" name="Oval 48"/>
          <p:cNvSpPr/>
          <p:nvPr/>
        </p:nvSpPr>
        <p:spPr>
          <a:xfrm>
            <a:off x="3335750" y="2530475"/>
            <a:ext cx="431800"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1" name="Delay 46"/>
          <p:cNvSpPr/>
          <p:nvPr/>
        </p:nvSpPr>
        <p:spPr>
          <a:xfrm flipH="1">
            <a:off x="3535572" y="3253248"/>
            <a:ext cx="1061827" cy="168934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1605 w 2281605"/>
              <a:gd name="connsiteY0" fmla="*/ 0 h 2157668"/>
              <a:gd name="connsiteX1" fmla="*/ 2088933 w 2281605"/>
              <a:gd name="connsiteY1" fmla="*/ 880246 h 2157668"/>
              <a:gd name="connsiteX2" fmla="*/ 0 w 2281605"/>
              <a:gd name="connsiteY2" fmla="*/ 2157668 h 2157668"/>
              <a:gd name="connsiteX0" fmla="*/ 2281605 w 2281605"/>
              <a:gd name="connsiteY0" fmla="*/ 0 h 2157668"/>
              <a:gd name="connsiteX1" fmla="*/ 1694504 w 2281605"/>
              <a:gd name="connsiteY1" fmla="*/ 647018 h 2157668"/>
              <a:gd name="connsiteX2" fmla="*/ 0 w 2281605"/>
              <a:gd name="connsiteY2" fmla="*/ 2157668 h 2157668"/>
              <a:gd name="connsiteX0" fmla="*/ 2281605 w 2281605"/>
              <a:gd name="connsiteY0" fmla="*/ 0 h 2157668"/>
              <a:gd name="connsiteX1" fmla="*/ 1694504 w 2281605"/>
              <a:gd name="connsiteY1" fmla="*/ 647018 h 2157668"/>
              <a:gd name="connsiteX2" fmla="*/ 0 w 2281605"/>
              <a:gd name="connsiteY2" fmla="*/ 2157668 h 2157668"/>
              <a:gd name="connsiteX0" fmla="*/ 999712 w 999712"/>
              <a:gd name="connsiteY0" fmla="*/ 0 h 2215975"/>
              <a:gd name="connsiteX1" fmla="*/ 412611 w 999712"/>
              <a:gd name="connsiteY1" fmla="*/ 647018 h 2215975"/>
              <a:gd name="connsiteX2" fmla="*/ 0 w 999712"/>
              <a:gd name="connsiteY2" fmla="*/ 2215975 h 2215975"/>
              <a:gd name="connsiteX0" fmla="*/ 1098693 w 1098693"/>
              <a:gd name="connsiteY0" fmla="*/ 0 h 2215975"/>
              <a:gd name="connsiteX1" fmla="*/ 511592 w 1098693"/>
              <a:gd name="connsiteY1" fmla="*/ 647018 h 2215975"/>
              <a:gd name="connsiteX2" fmla="*/ 98981 w 1098693"/>
              <a:gd name="connsiteY2" fmla="*/ 2215975 h 2215975"/>
              <a:gd name="connsiteX0" fmla="*/ 1088262 w 1088262"/>
              <a:gd name="connsiteY0" fmla="*/ 0 h 2215975"/>
              <a:gd name="connsiteX1" fmla="*/ 599768 w 1088262"/>
              <a:gd name="connsiteY1" fmla="*/ 846928 h 2215975"/>
              <a:gd name="connsiteX2" fmla="*/ 88550 w 1088262"/>
              <a:gd name="connsiteY2" fmla="*/ 2215975 h 2215975"/>
              <a:gd name="connsiteX0" fmla="*/ 1088262 w 1088262"/>
              <a:gd name="connsiteY0" fmla="*/ 0 h 2215975"/>
              <a:gd name="connsiteX1" fmla="*/ 599768 w 1088262"/>
              <a:gd name="connsiteY1" fmla="*/ 846928 h 2215975"/>
              <a:gd name="connsiteX2" fmla="*/ 88550 w 1088262"/>
              <a:gd name="connsiteY2" fmla="*/ 2215975 h 2215975"/>
              <a:gd name="connsiteX0" fmla="*/ 1106946 w 1106946"/>
              <a:gd name="connsiteY0" fmla="*/ 0 h 2215975"/>
              <a:gd name="connsiteX1" fmla="*/ 618452 w 1106946"/>
              <a:gd name="connsiteY1" fmla="*/ 846928 h 2215975"/>
              <a:gd name="connsiteX2" fmla="*/ 107234 w 1106946"/>
              <a:gd name="connsiteY2" fmla="*/ 2215975 h 2215975"/>
              <a:gd name="connsiteX0" fmla="*/ 1106946 w 1106946"/>
              <a:gd name="connsiteY0" fmla="*/ 0 h 2215975"/>
              <a:gd name="connsiteX1" fmla="*/ 618452 w 1106946"/>
              <a:gd name="connsiteY1" fmla="*/ 846928 h 2215975"/>
              <a:gd name="connsiteX2" fmla="*/ 107234 w 1106946"/>
              <a:gd name="connsiteY2" fmla="*/ 2215975 h 2215975"/>
              <a:gd name="connsiteX0" fmla="*/ 1106946 w 1106946"/>
              <a:gd name="connsiteY0" fmla="*/ 0 h 2215975"/>
              <a:gd name="connsiteX1" fmla="*/ 618452 w 1106946"/>
              <a:gd name="connsiteY1" fmla="*/ 846928 h 2215975"/>
              <a:gd name="connsiteX2" fmla="*/ 107234 w 1106946"/>
              <a:gd name="connsiteY2" fmla="*/ 2215975 h 2215975"/>
              <a:gd name="connsiteX0" fmla="*/ 999712 w 999712"/>
              <a:gd name="connsiteY0" fmla="*/ 0 h 2215975"/>
              <a:gd name="connsiteX1" fmla="*/ 0 w 999712"/>
              <a:gd name="connsiteY1" fmla="*/ 2215975 h 2215975"/>
              <a:gd name="connsiteX0" fmla="*/ 1085510 w 1085510"/>
              <a:gd name="connsiteY0" fmla="*/ 0 h 2215975"/>
              <a:gd name="connsiteX1" fmla="*/ 85798 w 1085510"/>
              <a:gd name="connsiteY1" fmla="*/ 2215975 h 2215975"/>
              <a:gd name="connsiteX0" fmla="*/ 1069365 w 1069365"/>
              <a:gd name="connsiteY0" fmla="*/ 0 h 2215975"/>
              <a:gd name="connsiteX1" fmla="*/ 69653 w 1069365"/>
              <a:gd name="connsiteY1" fmla="*/ 2215975 h 2215975"/>
              <a:gd name="connsiteX0" fmla="*/ 1164643 w 1164643"/>
              <a:gd name="connsiteY0" fmla="*/ 0 h 2215975"/>
              <a:gd name="connsiteX1" fmla="*/ 164931 w 1164643"/>
              <a:gd name="connsiteY1" fmla="*/ 2215975 h 2215975"/>
            </a:gdLst>
            <a:ahLst/>
            <a:cxnLst>
              <a:cxn ang="0">
                <a:pos x="connsiteX0" y="connsiteY0"/>
              </a:cxn>
              <a:cxn ang="0">
                <a:pos x="connsiteX1" y="connsiteY1"/>
              </a:cxn>
            </a:cxnLst>
            <a:rect l="l" t="t" r="r" b="b"/>
            <a:pathLst>
              <a:path w="1164643" h="2215975">
                <a:moveTo>
                  <a:pt x="1164643" y="0"/>
                </a:moveTo>
                <a:cubicBezTo>
                  <a:pt x="1162031" y="1738204"/>
                  <a:pt x="-522707" y="-146945"/>
                  <a:pt x="164931" y="2215975"/>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2" name="Delay 46"/>
          <p:cNvSpPr/>
          <p:nvPr/>
        </p:nvSpPr>
        <p:spPr>
          <a:xfrm rot="11803010">
            <a:off x="3219997" y="496896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47" name="Rounded Rectangle 46"/>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9200918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1206500" y="1742944"/>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X-ray Diffraction (RXD)</a:t>
            </a:r>
          </a:p>
        </p:txBody>
      </p:sp>
      <p:grpSp>
        <p:nvGrpSpPr>
          <p:cNvPr id="107" name="Group 106"/>
          <p:cNvGrpSpPr/>
          <p:nvPr/>
        </p:nvGrpSpPr>
        <p:grpSpPr>
          <a:xfrm>
            <a:off x="-91144" y="2188126"/>
            <a:ext cx="2561994" cy="3999442"/>
            <a:chOff x="2719492" y="2188126"/>
            <a:chExt cx="2561994" cy="3999442"/>
          </a:xfrm>
        </p:grpSpPr>
        <p:sp>
          <p:nvSpPr>
            <p:cNvPr id="108" name="Pie 107"/>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09" name="Straight Connector 108"/>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11" name="Arc 110"/>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2" name="Straight Connector 111"/>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18" name="Delay 46"/>
            <p:cNvSpPr/>
            <p:nvPr/>
          </p:nvSpPr>
          <p:spPr>
            <a:xfrm rot="16663366">
              <a:off x="3328931" y="3288887"/>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19" name="TextBox 118"/>
            <p:cNvSpPr txBox="1"/>
            <p:nvPr/>
          </p:nvSpPr>
          <p:spPr>
            <a:xfrm>
              <a:off x="4858549" y="5418161"/>
              <a:ext cx="422937" cy="369332"/>
            </a:xfrm>
            <a:prstGeom prst="rect">
              <a:avLst/>
            </a:prstGeom>
            <a:noFill/>
          </p:spPr>
          <p:txBody>
            <a:bodyPr wrap="none" rtlCol="0">
              <a:spAutoFit/>
            </a:bodyPr>
            <a:lstStyle/>
            <a:p>
              <a:r>
                <a:rPr lang="en-US" dirty="0" smtClean="0"/>
                <a:t>2p</a:t>
              </a:r>
              <a:endParaRPr lang="en-US" dirty="0"/>
            </a:p>
          </p:txBody>
        </p:sp>
        <p:cxnSp>
          <p:nvCxnSpPr>
            <p:cNvPr id="120" name="Straight Arrow Connector 119"/>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122" name="Delay 46"/>
            <p:cNvSpPr/>
            <p:nvPr/>
          </p:nvSpPr>
          <p:spPr>
            <a:xfrm rot="6927349">
              <a:off x="3749364" y="353973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123" name="Straight Arrow Connector 122"/>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Need tools to measure: Orbital, Spin, Charge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
        <p:nvSpPr>
          <p:cNvPr id="77" name="Rounded Rectangle 76"/>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Hannon, Trammel, Bloom, Gibbs</a:t>
            </a:r>
          </a:p>
          <a:p>
            <a:r>
              <a:rPr lang="en-US" dirty="0" smtClean="0">
                <a:solidFill>
                  <a:schemeClr val="tx1"/>
                </a:solidFill>
              </a:rPr>
              <a:t>Phys. Rev. </a:t>
            </a:r>
            <a:r>
              <a:rPr lang="en-US" dirty="0" err="1" smtClean="0">
                <a:solidFill>
                  <a:schemeClr val="tx1"/>
                </a:solidFill>
              </a:rPr>
              <a:t>Lett</a:t>
            </a:r>
            <a:r>
              <a:rPr lang="en-US" dirty="0" smtClean="0">
                <a:solidFill>
                  <a:schemeClr val="tx1"/>
                </a:solidFill>
              </a:rPr>
              <a:t>.  </a:t>
            </a:r>
            <a:r>
              <a:rPr lang="en-US" b="1" dirty="0" smtClean="0">
                <a:solidFill>
                  <a:schemeClr val="tx1"/>
                </a:solidFill>
              </a:rPr>
              <a:t>61</a:t>
            </a:r>
            <a:r>
              <a:rPr lang="en-US" dirty="0" smtClean="0">
                <a:solidFill>
                  <a:schemeClr val="tx1"/>
                </a:solidFill>
              </a:rPr>
              <a:t>, 1245 (1988)</a:t>
            </a:r>
          </a:p>
          <a:p>
            <a:r>
              <a:rPr lang="en-US" dirty="0" smtClean="0">
                <a:solidFill>
                  <a:schemeClr val="tx1"/>
                </a:solidFill>
              </a:rPr>
              <a:t>Phys. Rev. B </a:t>
            </a:r>
            <a:r>
              <a:rPr lang="en-US" b="1" dirty="0" smtClean="0">
                <a:solidFill>
                  <a:schemeClr val="tx1"/>
                </a:solidFill>
              </a:rPr>
              <a:t>43</a:t>
            </a:r>
            <a:r>
              <a:rPr lang="en-US" dirty="0" smtClean="0">
                <a:solidFill>
                  <a:schemeClr val="tx1"/>
                </a:solidFill>
              </a:rPr>
              <a:t>, 5663 (1991)</a:t>
            </a:r>
          </a:p>
          <a:p>
            <a:r>
              <a:rPr lang="en-US" dirty="0" smtClean="0">
                <a:solidFill>
                  <a:schemeClr val="tx1"/>
                </a:solidFill>
              </a:rPr>
              <a:t>Cara, </a:t>
            </a:r>
            <a:r>
              <a:rPr lang="en-US" dirty="0" err="1" smtClean="0">
                <a:solidFill>
                  <a:schemeClr val="tx1"/>
                </a:solidFill>
              </a:rPr>
              <a:t>Thole</a:t>
            </a:r>
            <a:endParaRPr lang="en-US" dirty="0" smtClean="0">
              <a:solidFill>
                <a:schemeClr val="tx1"/>
              </a:solidFill>
            </a:endParaRPr>
          </a:p>
          <a:p>
            <a:r>
              <a:rPr lang="en-US" dirty="0" smtClean="0">
                <a:solidFill>
                  <a:schemeClr val="tx1"/>
                </a:solidFill>
              </a:rPr>
              <a:t>Rev. Mod. Phys. </a:t>
            </a:r>
            <a:r>
              <a:rPr lang="en-US" b="1" dirty="0" smtClean="0">
                <a:solidFill>
                  <a:schemeClr val="tx1"/>
                </a:solidFill>
              </a:rPr>
              <a:t>66</a:t>
            </a:r>
            <a:r>
              <a:rPr lang="en-US" dirty="0" smtClean="0">
                <a:solidFill>
                  <a:schemeClr val="tx1"/>
                </a:solidFill>
              </a:rPr>
              <a:t>, 1509 (1994)</a:t>
            </a:r>
          </a:p>
        </p:txBody>
      </p:sp>
    </p:spTree>
    <p:extLst>
      <p:ext uri="{BB962C8B-B14F-4D97-AF65-F5344CB8AC3E}">
        <p14:creationId xmlns:p14="http://schemas.microsoft.com/office/powerpoint/2010/main" val="2215078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a:off x="2883174"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883174"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2260495"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Straight Arrow Connector 73"/>
          <p:cNvCxnSpPr/>
          <p:nvPr/>
        </p:nvCxnSpPr>
        <p:spPr>
          <a:xfrm flipV="1">
            <a:off x="3731674"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911495"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3049049"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3390795"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209820"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9" name="Delay 46"/>
          <p:cNvSpPr/>
          <p:nvPr/>
        </p:nvSpPr>
        <p:spPr>
          <a:xfrm>
            <a:off x="2883175" y="4424188"/>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p:nvPr/>
        </p:nvCxnSpPr>
        <p:spPr>
          <a:xfrm flipV="1">
            <a:off x="2883174"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12880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4382355" y="3334323"/>
            <a:ext cx="1813272" cy="2993977"/>
            <a:chOff x="3913192" y="2983724"/>
            <a:chExt cx="1813272" cy="2993977"/>
          </a:xfrm>
        </p:grpSpPr>
        <p:cxnSp>
          <p:nvCxnSpPr>
            <p:cNvPr id="29" name="Straight Connector 28"/>
            <p:cNvCxnSpPr/>
            <p:nvPr/>
          </p:nvCxnSpPr>
          <p:spPr>
            <a:xfrm>
              <a:off x="4535871"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535871"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Arc 32"/>
            <p:cNvSpPr/>
            <p:nvPr/>
          </p:nvSpPr>
          <p:spPr>
            <a:xfrm>
              <a:off x="3913192"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4" name="Straight Arrow Connector 33"/>
            <p:cNvCxnSpPr/>
            <p:nvPr/>
          </p:nvCxnSpPr>
          <p:spPr>
            <a:xfrm flipV="1">
              <a:off x="5222446"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5384371"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5564192"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701746"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043492"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4862517"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0" name="Delay 46"/>
            <p:cNvSpPr/>
            <p:nvPr/>
          </p:nvSpPr>
          <p:spPr>
            <a:xfrm>
              <a:off x="4535872" y="4079812"/>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1" name="Straight Connector 40"/>
            <p:cNvCxnSpPr/>
            <p:nvPr/>
          </p:nvCxnSpPr>
          <p:spPr>
            <a:xfrm flipV="1">
              <a:off x="4535871"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4781501"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43" name="Straight Arrow Connector 42"/>
          <p:cNvCxnSpPr/>
          <p:nvPr/>
        </p:nvCxnSpPr>
        <p:spPr>
          <a:xfrm flipV="1">
            <a:off x="5170909" y="4547378"/>
            <a:ext cx="0" cy="53340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6499670" y="3334323"/>
            <a:ext cx="1776417" cy="2993977"/>
            <a:chOff x="5665455" y="2983724"/>
            <a:chExt cx="1776417" cy="2993977"/>
          </a:xfrm>
        </p:grpSpPr>
        <p:sp>
          <p:nvSpPr>
            <p:cNvPr id="45" name="Pie 44"/>
            <p:cNvSpPr/>
            <p:nvPr/>
          </p:nvSpPr>
          <p:spPr>
            <a:xfrm>
              <a:off x="5676134"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 name="Straight Connector 45"/>
            <p:cNvCxnSpPr/>
            <p:nvPr/>
          </p:nvCxnSpPr>
          <p:spPr>
            <a:xfrm>
              <a:off x="6288134"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288134"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Arc 47"/>
            <p:cNvSpPr/>
            <p:nvPr/>
          </p:nvSpPr>
          <p:spPr>
            <a:xfrm>
              <a:off x="5665455"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p:nvPr/>
          </p:nvCxnSpPr>
          <p:spPr>
            <a:xfrm flipV="1">
              <a:off x="6288134"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974709"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7136634"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7316455"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454009"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795755"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14780"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6533763"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6415909" y="3787712"/>
              <a:ext cx="0" cy="5334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58"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9" name="Delay 46"/>
          <p:cNvSpPr/>
          <p:nvPr/>
        </p:nvSpPr>
        <p:spPr>
          <a:xfrm rot="11803010">
            <a:off x="3219997" y="496896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60" name="Rounded Rectangle 59"/>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61" name="Picture 60"/>
          <p:cNvPicPr>
            <a:picLocks noChangeAspect="1"/>
          </p:cNvPicPr>
          <p:nvPr/>
        </p:nvPicPr>
        <p:blipFill>
          <a:blip r:embed="rId2"/>
          <a:stretch>
            <a:fillRect/>
          </a:stretch>
        </p:blipFill>
        <p:spPr>
          <a:xfrm>
            <a:off x="612000" y="2476501"/>
            <a:ext cx="7920000" cy="857279"/>
          </a:xfrm>
          <a:prstGeom prst="rect">
            <a:avLst/>
          </a:prstGeom>
        </p:spPr>
      </p:pic>
      <p:sp>
        <p:nvSpPr>
          <p:cNvPr id="62" name="Oval 61"/>
          <p:cNvSpPr/>
          <p:nvPr/>
        </p:nvSpPr>
        <p:spPr>
          <a:xfrm>
            <a:off x="2968520" y="2530475"/>
            <a:ext cx="431800"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4" name="Oval 63"/>
          <p:cNvSpPr/>
          <p:nvPr/>
        </p:nvSpPr>
        <p:spPr>
          <a:xfrm>
            <a:off x="6510348" y="2530475"/>
            <a:ext cx="2138351"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3" name="Rounded Rectangle 6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6452141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3" name="Rounded Rectangle 6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XAS </a:t>
            </a:r>
            <a:r>
              <a:rPr lang="mr-IN" sz="2400" dirty="0" smtClean="0"/>
              <a:t>–</a:t>
            </a:r>
            <a:r>
              <a:rPr lang="en-US" sz="2400" dirty="0" smtClean="0"/>
              <a:t> XRD </a:t>
            </a:r>
            <a:r>
              <a:rPr lang="mr-IN" sz="2400" dirty="0" smtClean="0"/>
              <a:t>–</a:t>
            </a:r>
            <a:r>
              <a:rPr lang="en-US" sz="2400" dirty="0" smtClean="0"/>
              <a:t> RIXS </a:t>
            </a:r>
            <a:r>
              <a:rPr lang="en-US" sz="2400" dirty="0"/>
              <a:t>– </a:t>
            </a:r>
            <a:r>
              <a:rPr lang="en-US" sz="2400" dirty="0" smtClean="0"/>
              <a:t>a time dependent picture</a:t>
            </a:r>
            <a:endParaRPr lang="en-US" sz="2400" dirty="0"/>
          </a:p>
        </p:txBody>
      </p:sp>
    </p:spTree>
    <p:extLst>
      <p:ext uri="{BB962C8B-B14F-4D97-AF65-F5344CB8AC3E}">
        <p14:creationId xmlns:p14="http://schemas.microsoft.com/office/powerpoint/2010/main" val="23612679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XAS </a:t>
            </a:r>
            <a:r>
              <a:rPr lang="mr-IN" sz="2400" dirty="0"/>
              <a:t>–</a:t>
            </a:r>
            <a:r>
              <a:rPr lang="en-US" sz="2400" dirty="0"/>
              <a:t> XRD </a:t>
            </a:r>
            <a:r>
              <a:rPr lang="mr-IN" sz="2400" dirty="0"/>
              <a:t>–</a:t>
            </a:r>
            <a:r>
              <a:rPr lang="en-US" sz="2400" dirty="0"/>
              <a:t> RIXS – a time dependent </a:t>
            </a:r>
            <a:r>
              <a:rPr lang="en-US" sz="2400" dirty="0" smtClean="0"/>
              <a:t>picture in </a:t>
            </a:r>
            <a:r>
              <a:rPr lang="en-US" sz="2400" dirty="0" err="1" smtClean="0"/>
              <a:t>NiO</a:t>
            </a:r>
            <a:endParaRPr lang="en-US" sz="2400" i="1" dirty="0"/>
          </a:p>
        </p:txBody>
      </p:sp>
      <p:grpSp>
        <p:nvGrpSpPr>
          <p:cNvPr id="4" name="Group 3"/>
          <p:cNvGrpSpPr/>
          <p:nvPr/>
        </p:nvGrpSpPr>
        <p:grpSpPr>
          <a:xfrm>
            <a:off x="4089623" y="3024188"/>
            <a:ext cx="4822212" cy="3280927"/>
            <a:chOff x="4982771" y="3671244"/>
            <a:chExt cx="3929063" cy="2633871"/>
          </a:xfrm>
        </p:grpSpPr>
        <p:sp>
          <p:nvSpPr>
            <p:cNvPr id="67" name="Rounded Rectangle 66"/>
            <p:cNvSpPr/>
            <p:nvPr/>
          </p:nvSpPr>
          <p:spPr>
            <a:xfrm>
              <a:off x="7156432" y="3836270"/>
              <a:ext cx="519382" cy="237990"/>
            </a:xfrm>
            <a:prstGeom prst="roundRect">
              <a:avLst>
                <a:gd name="adj" fmla="val 172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2000" i="1" dirty="0" err="1">
                  <a:solidFill>
                    <a:schemeClr val="tx1"/>
                  </a:solidFill>
                </a:rPr>
                <a:t>e</a:t>
              </a:r>
              <a:r>
                <a:rPr lang="en-US" sz="2000" i="1" baseline="-25000" dirty="0" err="1">
                  <a:solidFill>
                    <a:schemeClr val="tx1"/>
                  </a:solidFill>
                </a:rPr>
                <a:t>g</a:t>
              </a:r>
              <a:endParaRPr lang="en-US" sz="2000" i="1" dirty="0">
                <a:solidFill>
                  <a:schemeClr val="tx1"/>
                </a:solidFill>
              </a:endParaRPr>
            </a:p>
          </p:txBody>
        </p:sp>
        <p:grpSp>
          <p:nvGrpSpPr>
            <p:cNvPr id="70" name="Group 69"/>
            <p:cNvGrpSpPr/>
            <p:nvPr/>
          </p:nvGrpSpPr>
          <p:grpSpPr>
            <a:xfrm>
              <a:off x="7675814" y="4536362"/>
              <a:ext cx="1236020" cy="1768753"/>
              <a:chOff x="4318000" y="1190970"/>
              <a:chExt cx="1236020" cy="1768753"/>
            </a:xfrm>
          </p:grpSpPr>
          <p:pic>
            <p:nvPicPr>
              <p:cNvPr id="37" name="Picture 4" descr="LDA_p_MLFT_04A (dragged).pdf"/>
              <p:cNvPicPr>
                <a:picLocks noChangeAspect="1"/>
              </p:cNvPicPr>
              <p:nvPr/>
            </p:nvPicPr>
            <p:blipFill rotWithShape="1">
              <a:blip r:embed="rId2">
                <a:extLst>
                  <a:ext uri="{28A0092B-C50C-407E-A947-70E740481C1C}">
                    <a14:useLocalDpi xmlns:a14="http://schemas.microsoft.com/office/drawing/2010/main" val="0"/>
                  </a:ext>
                </a:extLst>
              </a:blip>
              <a:srcRect l="8719" t="40646" r="62629" b="5849"/>
              <a:stretch/>
            </p:blipFill>
            <p:spPr bwMode="auto">
              <a:xfrm>
                <a:off x="4318000" y="1384215"/>
                <a:ext cx="1193800" cy="1575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rot="2679505">
                <a:off x="4857336" y="1190970"/>
                <a:ext cx="696684" cy="521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8" name="Picture 4" descr="LDA_p_MLFT_04A (dragged).pdf"/>
            <p:cNvPicPr>
              <a:picLocks noChangeAspect="1"/>
            </p:cNvPicPr>
            <p:nvPr/>
          </p:nvPicPr>
          <p:blipFill rotWithShape="1">
            <a:blip r:embed="rId2">
              <a:extLst>
                <a:ext uri="{28A0092B-C50C-407E-A947-70E740481C1C}">
                  <a14:useLocalDpi xmlns:a14="http://schemas.microsoft.com/office/drawing/2010/main" val="0"/>
                </a:ext>
              </a:extLst>
            </a:blip>
            <a:srcRect l="8515" t="15048" r="62833" b="47265"/>
            <a:stretch/>
          </p:blipFill>
          <p:spPr bwMode="auto">
            <a:xfrm>
              <a:off x="7575065" y="3671244"/>
              <a:ext cx="1193801" cy="1109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 name="Rectangle 68"/>
            <p:cNvSpPr/>
            <p:nvPr/>
          </p:nvSpPr>
          <p:spPr>
            <a:xfrm rot="2679505">
              <a:off x="7403197" y="4312410"/>
              <a:ext cx="696684" cy="521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1" name="Group 70"/>
            <p:cNvGrpSpPr/>
            <p:nvPr/>
          </p:nvGrpSpPr>
          <p:grpSpPr>
            <a:xfrm>
              <a:off x="4982771" y="3874719"/>
              <a:ext cx="2081208" cy="1769636"/>
              <a:chOff x="2127473" y="1556378"/>
              <a:chExt cx="1215267" cy="1127740"/>
            </a:xfrm>
          </p:grpSpPr>
          <p:grpSp>
            <p:nvGrpSpPr>
              <p:cNvPr id="39" name="Group 50"/>
              <p:cNvGrpSpPr>
                <a:grpSpLocks/>
              </p:cNvGrpSpPr>
              <p:nvPr/>
            </p:nvGrpSpPr>
            <p:grpSpPr bwMode="auto">
              <a:xfrm>
                <a:off x="2127473" y="1874662"/>
                <a:ext cx="648143" cy="297307"/>
                <a:chOff x="3086100" y="3425367"/>
                <a:chExt cx="1422400" cy="652436"/>
              </a:xfrm>
            </p:grpSpPr>
            <p:cxnSp>
              <p:nvCxnSpPr>
                <p:cNvPr id="40" name="Straight Connector 39"/>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49" name="Group 48"/>
              <p:cNvGrpSpPr>
                <a:grpSpLocks/>
              </p:cNvGrpSpPr>
              <p:nvPr/>
            </p:nvGrpSpPr>
            <p:grpSpPr bwMode="auto">
              <a:xfrm>
                <a:off x="2775615" y="2032358"/>
                <a:ext cx="567125" cy="651760"/>
                <a:chOff x="4508500" y="3771900"/>
                <a:chExt cx="1244600" cy="1431118"/>
              </a:xfrm>
            </p:grpSpPr>
            <p:cxnSp>
              <p:nvCxnSpPr>
                <p:cNvPr id="50" name="Straight Connector 49"/>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8" name="Group 57"/>
              <p:cNvGrpSpPr>
                <a:grpSpLocks/>
              </p:cNvGrpSpPr>
              <p:nvPr/>
            </p:nvGrpSpPr>
            <p:grpSpPr bwMode="auto">
              <a:xfrm>
                <a:off x="2775615" y="1556378"/>
                <a:ext cx="567125" cy="470193"/>
                <a:chOff x="4508500" y="2727792"/>
                <a:chExt cx="1244600" cy="1031408"/>
              </a:xfrm>
            </p:grpSpPr>
            <p:cxnSp>
              <p:nvCxnSpPr>
                <p:cNvPr id="59" name="Straight Connector 58"/>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sp>
          <p:nvSpPr>
            <p:cNvPr id="66" name="Rounded Rectangle 65"/>
            <p:cNvSpPr/>
            <p:nvPr/>
          </p:nvSpPr>
          <p:spPr>
            <a:xfrm>
              <a:off x="7156432" y="5174392"/>
              <a:ext cx="519382" cy="237266"/>
            </a:xfrm>
            <a:prstGeom prst="roundRect">
              <a:avLst>
                <a:gd name="adj" fmla="val 17238"/>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2000" i="1" dirty="0">
                  <a:solidFill>
                    <a:schemeClr val="tx1"/>
                  </a:solidFill>
                </a:rPr>
                <a:t>t</a:t>
              </a:r>
              <a:r>
                <a:rPr lang="en-US" sz="2000" i="1" baseline="-25000" dirty="0">
                  <a:solidFill>
                    <a:schemeClr val="tx1"/>
                  </a:solidFill>
                </a:rPr>
                <a:t>2g</a:t>
              </a:r>
              <a:endParaRPr lang="en-US" sz="2000" i="1" dirty="0">
                <a:solidFill>
                  <a:schemeClr val="tx1"/>
                </a:solidFill>
              </a:endParaRPr>
            </a:p>
          </p:txBody>
        </p:sp>
        <p:sp>
          <p:nvSpPr>
            <p:cNvPr id="72" name="Rectangle 71"/>
            <p:cNvSpPr/>
            <p:nvPr/>
          </p:nvSpPr>
          <p:spPr>
            <a:xfrm rot="2679505">
              <a:off x="7596589" y="4519900"/>
              <a:ext cx="696684" cy="1393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3928" y="1081088"/>
            <a:ext cx="1803400" cy="180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plNi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4961"/>
            <a:ext cx="4089622" cy="4682617"/>
          </a:xfrm>
          <a:prstGeom prst="rect">
            <a:avLst/>
          </a:prstGeom>
        </p:spPr>
      </p:pic>
    </p:spTree>
    <p:extLst>
      <p:ext uri="{BB962C8B-B14F-4D97-AF65-F5344CB8AC3E}">
        <p14:creationId xmlns:p14="http://schemas.microsoft.com/office/powerpoint/2010/main" val="14269183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a:t>NiO</a:t>
            </a:r>
            <a:r>
              <a:rPr lang="en-US" sz="2400" dirty="0"/>
              <a:t> </a:t>
            </a:r>
            <a:r>
              <a:rPr lang="en-US" sz="2400" dirty="0" smtClean="0"/>
              <a:t>– Ni </a:t>
            </a:r>
            <a:r>
              <a:rPr lang="en-US" sz="2400" i="1" dirty="0" smtClean="0"/>
              <a:t>2p</a:t>
            </a:r>
            <a:r>
              <a:rPr lang="en-US" sz="2400" dirty="0" smtClean="0"/>
              <a:t> to Ni </a:t>
            </a:r>
            <a:r>
              <a:rPr lang="en-US" sz="2400" i="1" dirty="0"/>
              <a:t>3d</a:t>
            </a:r>
            <a:r>
              <a:rPr lang="en-US" sz="2400" dirty="0"/>
              <a:t> </a:t>
            </a:r>
            <a:r>
              <a:rPr lang="en-US" sz="2400" dirty="0" smtClean="0"/>
              <a:t>excitation</a:t>
            </a:r>
            <a:endParaRPr lang="en-US" sz="2400" dirty="0"/>
          </a:p>
        </p:txBody>
      </p:sp>
      <p:grpSp>
        <p:nvGrpSpPr>
          <p:cNvPr id="76" name="Group 75"/>
          <p:cNvGrpSpPr>
            <a:grpSpLocks noChangeAspect="1"/>
          </p:cNvGrpSpPr>
          <p:nvPr/>
        </p:nvGrpSpPr>
        <p:grpSpPr>
          <a:xfrm>
            <a:off x="2669530" y="5270164"/>
            <a:ext cx="1482400" cy="1162050"/>
            <a:chOff x="5438000" y="1273175"/>
            <a:chExt cx="3706000" cy="2905125"/>
          </a:xfrm>
        </p:grpSpPr>
        <p:pic>
          <p:nvPicPr>
            <p:cNvPr id="77" name="Picture 76" descr="plSoc1.png"/>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604000" y="1273175"/>
              <a:ext cx="2540000" cy="2905125"/>
            </a:xfrm>
            <a:prstGeom prst="rect">
              <a:avLst/>
            </a:prstGeom>
          </p:spPr>
        </p:pic>
        <p:pic>
          <p:nvPicPr>
            <p:cNvPr id="78" name="Picture 77" descr="plSoc2.png"/>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438000" y="1273175"/>
              <a:ext cx="2540000" cy="2905125"/>
            </a:xfrm>
            <a:prstGeom prst="rect">
              <a:avLst/>
            </a:prstGeom>
          </p:spPr>
        </p:pic>
      </p:grpSp>
      <p:grpSp>
        <p:nvGrpSpPr>
          <p:cNvPr id="79" name="Group 78"/>
          <p:cNvGrpSpPr>
            <a:grpSpLocks noChangeAspect="1"/>
          </p:cNvGrpSpPr>
          <p:nvPr/>
        </p:nvGrpSpPr>
        <p:grpSpPr>
          <a:xfrm>
            <a:off x="2366204" y="4442468"/>
            <a:ext cx="2010721" cy="1162050"/>
            <a:chOff x="4739500" y="3868075"/>
            <a:chExt cx="5026800" cy="2905125"/>
          </a:xfrm>
        </p:grpSpPr>
        <p:pic>
          <p:nvPicPr>
            <p:cNvPr id="80" name="Picture 79" descr="plSoc3.png"/>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739500" y="3868075"/>
              <a:ext cx="2540000" cy="2905125"/>
            </a:xfrm>
            <a:prstGeom prst="rect">
              <a:avLst/>
            </a:prstGeom>
          </p:spPr>
        </p:pic>
        <p:pic>
          <p:nvPicPr>
            <p:cNvPr id="81" name="Picture 80" descr="plSoc4.png"/>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615800" y="3868075"/>
              <a:ext cx="2540000" cy="2905125"/>
            </a:xfrm>
            <a:prstGeom prst="rect">
              <a:avLst/>
            </a:prstGeom>
          </p:spPr>
        </p:pic>
        <p:pic>
          <p:nvPicPr>
            <p:cNvPr id="82" name="Picture 81" descr="plSoc5.png"/>
            <p:cNvPicPr>
              <a:picLocks noChangeAspect="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337300" y="3868075"/>
              <a:ext cx="2540000" cy="2905125"/>
            </a:xfrm>
            <a:prstGeom prst="rect">
              <a:avLst/>
            </a:prstGeom>
          </p:spPr>
        </p:pic>
        <p:pic>
          <p:nvPicPr>
            <p:cNvPr id="83" name="Picture 82" descr="plSoc6.png"/>
            <p:cNvPicPr>
              <a:picLocks noChangeAspect="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226300" y="3868075"/>
              <a:ext cx="2540000" cy="2905125"/>
            </a:xfrm>
            <a:prstGeom prst="rect">
              <a:avLst/>
            </a:prstGeom>
          </p:spPr>
        </p:pic>
      </p:grpSp>
      <p:grpSp>
        <p:nvGrpSpPr>
          <p:cNvPr id="84" name="Group 83"/>
          <p:cNvGrpSpPr>
            <a:grpSpLocks noChangeAspect="1"/>
          </p:cNvGrpSpPr>
          <p:nvPr/>
        </p:nvGrpSpPr>
        <p:grpSpPr>
          <a:xfrm>
            <a:off x="369136" y="1245938"/>
            <a:ext cx="3616659" cy="2460695"/>
            <a:chOff x="4982771" y="3671244"/>
            <a:chExt cx="3929063" cy="2633871"/>
          </a:xfrm>
        </p:grpSpPr>
        <p:sp>
          <p:nvSpPr>
            <p:cNvPr id="85" name="Rounded Rectangle 84"/>
            <p:cNvSpPr/>
            <p:nvPr/>
          </p:nvSpPr>
          <p:spPr>
            <a:xfrm>
              <a:off x="7156432" y="3836270"/>
              <a:ext cx="519382" cy="237990"/>
            </a:xfrm>
            <a:prstGeom prst="roundRect">
              <a:avLst>
                <a:gd name="adj" fmla="val 172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2000" i="1" dirty="0" err="1">
                  <a:solidFill>
                    <a:schemeClr val="tx1"/>
                  </a:solidFill>
                </a:rPr>
                <a:t>e</a:t>
              </a:r>
              <a:r>
                <a:rPr lang="en-US" sz="2000" i="1" baseline="-25000" dirty="0" err="1">
                  <a:solidFill>
                    <a:schemeClr val="tx1"/>
                  </a:solidFill>
                </a:rPr>
                <a:t>g</a:t>
              </a:r>
              <a:endParaRPr lang="en-US" sz="2000" i="1" dirty="0">
                <a:solidFill>
                  <a:schemeClr val="tx1"/>
                </a:solidFill>
              </a:endParaRPr>
            </a:p>
          </p:txBody>
        </p:sp>
        <p:grpSp>
          <p:nvGrpSpPr>
            <p:cNvPr id="86" name="Group 85"/>
            <p:cNvGrpSpPr/>
            <p:nvPr/>
          </p:nvGrpSpPr>
          <p:grpSpPr>
            <a:xfrm>
              <a:off x="7675814" y="4536362"/>
              <a:ext cx="1236020" cy="1768753"/>
              <a:chOff x="4318000" y="1190970"/>
              <a:chExt cx="1236020" cy="1768753"/>
            </a:xfrm>
          </p:grpSpPr>
          <p:pic>
            <p:nvPicPr>
              <p:cNvPr id="116" name="Picture 4" descr="LDA_p_MLFT_04A (dragged).pdf"/>
              <p:cNvPicPr>
                <a:picLocks noChangeAspect="1"/>
              </p:cNvPicPr>
              <p:nvPr/>
            </p:nvPicPr>
            <p:blipFill rotWithShape="1">
              <a:blip r:embed="rId14">
                <a:extLst>
                  <a:ext uri="{28A0092B-C50C-407E-A947-70E740481C1C}">
                    <a14:useLocalDpi xmlns:a14="http://schemas.microsoft.com/office/drawing/2010/main" val="0"/>
                  </a:ext>
                </a:extLst>
              </a:blip>
              <a:srcRect l="8719" t="40646" r="62629" b="5849"/>
              <a:stretch/>
            </p:blipFill>
            <p:spPr bwMode="auto">
              <a:xfrm>
                <a:off x="4318000" y="1384215"/>
                <a:ext cx="1193800" cy="1575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 name="Rectangle 116"/>
              <p:cNvSpPr/>
              <p:nvPr/>
            </p:nvSpPr>
            <p:spPr>
              <a:xfrm rot="2679505">
                <a:off x="4857336" y="1190970"/>
                <a:ext cx="696684" cy="521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7" name="Picture 4" descr="LDA_p_MLFT_04A (dragged).pdf"/>
            <p:cNvPicPr>
              <a:picLocks noChangeAspect="1"/>
            </p:cNvPicPr>
            <p:nvPr/>
          </p:nvPicPr>
          <p:blipFill rotWithShape="1">
            <a:blip r:embed="rId14">
              <a:extLst>
                <a:ext uri="{28A0092B-C50C-407E-A947-70E740481C1C}">
                  <a14:useLocalDpi xmlns:a14="http://schemas.microsoft.com/office/drawing/2010/main" val="0"/>
                </a:ext>
              </a:extLst>
            </a:blip>
            <a:srcRect l="8515" t="15048" r="62833" b="47265"/>
            <a:stretch/>
          </p:blipFill>
          <p:spPr bwMode="auto">
            <a:xfrm>
              <a:off x="7575065" y="3671244"/>
              <a:ext cx="1193801" cy="1109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87"/>
            <p:cNvSpPr/>
            <p:nvPr/>
          </p:nvSpPr>
          <p:spPr>
            <a:xfrm rot="2679505">
              <a:off x="7403197" y="4312410"/>
              <a:ext cx="696684" cy="521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9" name="Group 88"/>
            <p:cNvGrpSpPr/>
            <p:nvPr/>
          </p:nvGrpSpPr>
          <p:grpSpPr>
            <a:xfrm>
              <a:off x="4982771" y="3874719"/>
              <a:ext cx="2081208" cy="1769636"/>
              <a:chOff x="2127473" y="1556378"/>
              <a:chExt cx="1215267" cy="1127740"/>
            </a:xfrm>
          </p:grpSpPr>
          <p:grpSp>
            <p:nvGrpSpPr>
              <p:cNvPr id="92" name="Group 50"/>
              <p:cNvGrpSpPr>
                <a:grpSpLocks/>
              </p:cNvGrpSpPr>
              <p:nvPr/>
            </p:nvGrpSpPr>
            <p:grpSpPr bwMode="auto">
              <a:xfrm>
                <a:off x="2127473" y="1874662"/>
                <a:ext cx="648143" cy="297307"/>
                <a:chOff x="3086100" y="3425367"/>
                <a:chExt cx="1422400" cy="652436"/>
              </a:xfrm>
            </p:grpSpPr>
            <p:cxnSp>
              <p:nvCxnSpPr>
                <p:cNvPr id="107" name="Straight Connector 106"/>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93" name="Group 92"/>
              <p:cNvGrpSpPr>
                <a:grpSpLocks/>
              </p:cNvGrpSpPr>
              <p:nvPr/>
            </p:nvGrpSpPr>
            <p:grpSpPr bwMode="auto">
              <a:xfrm>
                <a:off x="2775615" y="2032358"/>
                <a:ext cx="567125" cy="651760"/>
                <a:chOff x="4508500" y="3771900"/>
                <a:chExt cx="1244600" cy="1431118"/>
              </a:xfrm>
            </p:grpSpPr>
            <p:cxnSp>
              <p:nvCxnSpPr>
                <p:cNvPr id="99" name="Straight Connector 98"/>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94" name="Group 93"/>
              <p:cNvGrpSpPr>
                <a:grpSpLocks/>
              </p:cNvGrpSpPr>
              <p:nvPr/>
            </p:nvGrpSpPr>
            <p:grpSpPr bwMode="auto">
              <a:xfrm>
                <a:off x="2775615" y="1556378"/>
                <a:ext cx="567125" cy="470193"/>
                <a:chOff x="4508500" y="2727792"/>
                <a:chExt cx="1244600" cy="1031408"/>
              </a:xfrm>
            </p:grpSpPr>
            <p:cxnSp>
              <p:nvCxnSpPr>
                <p:cNvPr id="95" name="Straight Connector 94"/>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sp>
          <p:nvSpPr>
            <p:cNvPr id="90" name="Rounded Rectangle 89"/>
            <p:cNvSpPr/>
            <p:nvPr/>
          </p:nvSpPr>
          <p:spPr>
            <a:xfrm>
              <a:off x="7156432" y="5174392"/>
              <a:ext cx="519382" cy="237266"/>
            </a:xfrm>
            <a:prstGeom prst="roundRect">
              <a:avLst>
                <a:gd name="adj" fmla="val 17238"/>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2000" i="1" dirty="0">
                  <a:solidFill>
                    <a:schemeClr val="tx1"/>
                  </a:solidFill>
                </a:rPr>
                <a:t>t</a:t>
              </a:r>
              <a:r>
                <a:rPr lang="en-US" sz="2000" i="1" baseline="-25000" dirty="0">
                  <a:solidFill>
                    <a:schemeClr val="tx1"/>
                  </a:solidFill>
                </a:rPr>
                <a:t>2g</a:t>
              </a:r>
              <a:endParaRPr lang="en-US" sz="2000" i="1" dirty="0">
                <a:solidFill>
                  <a:schemeClr val="tx1"/>
                </a:solidFill>
              </a:endParaRPr>
            </a:p>
          </p:txBody>
        </p:sp>
        <p:sp>
          <p:nvSpPr>
            <p:cNvPr id="91" name="Rectangle 90"/>
            <p:cNvSpPr/>
            <p:nvPr/>
          </p:nvSpPr>
          <p:spPr>
            <a:xfrm rot="2679505">
              <a:off x="7596589" y="4519900"/>
              <a:ext cx="696684" cy="1393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6" name="Group 50"/>
          <p:cNvGrpSpPr>
            <a:grpSpLocks/>
          </p:cNvGrpSpPr>
          <p:nvPr/>
        </p:nvGrpSpPr>
        <p:grpSpPr bwMode="auto">
          <a:xfrm>
            <a:off x="662282" y="5035288"/>
            <a:ext cx="813679" cy="435856"/>
            <a:chOff x="3375730" y="3425367"/>
            <a:chExt cx="1132770" cy="652436"/>
          </a:xfrm>
        </p:grpSpPr>
        <p:cxnSp>
          <p:nvCxnSpPr>
            <p:cNvPr id="141" name="Straight Connector 140"/>
            <p:cNvCxnSpPr/>
            <p:nvPr/>
          </p:nvCxnSpPr>
          <p:spPr>
            <a:xfrm>
              <a:off x="3375730" y="3758728"/>
              <a:ext cx="1132770" cy="12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127" name="Group 126"/>
          <p:cNvGrpSpPr>
            <a:grpSpLocks/>
          </p:cNvGrpSpPr>
          <p:nvPr/>
        </p:nvGrpSpPr>
        <p:grpSpPr bwMode="auto">
          <a:xfrm>
            <a:off x="1475960" y="5257988"/>
            <a:ext cx="894007" cy="836974"/>
            <a:chOff x="4508500" y="3949410"/>
            <a:chExt cx="1244600" cy="1253608"/>
          </a:xfrm>
        </p:grpSpPr>
        <p:cxnSp>
          <p:nvCxnSpPr>
            <p:cNvPr id="133" name="Straight Connector 132"/>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508500" y="3949410"/>
              <a:ext cx="317500" cy="9279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V="1">
              <a:off x="552306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a:off x="5200807"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128" name="Group 127"/>
          <p:cNvGrpSpPr>
            <a:grpSpLocks/>
          </p:cNvGrpSpPr>
          <p:nvPr/>
        </p:nvGrpSpPr>
        <p:grpSpPr bwMode="auto">
          <a:xfrm>
            <a:off x="1475960" y="4771879"/>
            <a:ext cx="894006" cy="498285"/>
            <a:chOff x="4508501" y="2727792"/>
            <a:chExt cx="1244599" cy="745579"/>
          </a:xfrm>
        </p:grpSpPr>
        <p:cxnSp>
          <p:nvCxnSpPr>
            <p:cNvPr id="129" name="Straight Connector 128"/>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V="1">
              <a:off x="4508501" y="3010241"/>
              <a:ext cx="317499" cy="4631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152" name="Straight Arrow Connector 151"/>
          <p:cNvCxnSpPr/>
          <p:nvPr/>
        </p:nvCxnSpPr>
        <p:spPr bwMode="auto">
          <a:xfrm flipV="1">
            <a:off x="2153933" y="4746479"/>
            <a:ext cx="0" cy="43585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bwMode="auto">
          <a:xfrm flipV="1">
            <a:off x="2280933" y="4746479"/>
            <a:ext cx="0" cy="43585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55" name="Rounded Rectangle 154"/>
          <p:cNvSpPr/>
          <p:nvPr/>
        </p:nvSpPr>
        <p:spPr>
          <a:xfrm>
            <a:off x="4506359" y="1154327"/>
            <a:ext cx="4025641" cy="872698"/>
          </a:xfrm>
          <a:prstGeom prst="roundRect">
            <a:avLst>
              <a:gd name="adj" fmla="val 1671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Ni-</a:t>
            </a:r>
            <a:r>
              <a:rPr lang="en-US" sz="2000" i="1" dirty="0" smtClean="0">
                <a:solidFill>
                  <a:schemeClr val="tx1"/>
                </a:solidFill>
              </a:rPr>
              <a:t>3d</a:t>
            </a:r>
            <a:r>
              <a:rPr lang="en-US" sz="2000" dirty="0" smtClean="0">
                <a:solidFill>
                  <a:schemeClr val="tx1"/>
                </a:solidFill>
              </a:rPr>
              <a:t> and O-</a:t>
            </a:r>
            <a:r>
              <a:rPr lang="en-US" sz="2000" i="1" dirty="0" smtClean="0">
                <a:solidFill>
                  <a:schemeClr val="tx1"/>
                </a:solidFill>
              </a:rPr>
              <a:t>2p</a:t>
            </a:r>
            <a:r>
              <a:rPr lang="en-US" sz="2000" dirty="0" smtClean="0">
                <a:solidFill>
                  <a:schemeClr val="tx1"/>
                </a:solidFill>
              </a:rPr>
              <a:t> on level of DMFT. (locally all interactions included)</a:t>
            </a:r>
            <a:endParaRPr lang="en-US" sz="2000" dirty="0">
              <a:solidFill>
                <a:schemeClr val="tx1"/>
              </a:solidFill>
            </a:endParaRPr>
          </a:p>
          <a:p>
            <a:pPr algn="ctr"/>
            <a:r>
              <a:rPr lang="en-US" sz="2000" dirty="0" smtClean="0">
                <a:solidFill>
                  <a:schemeClr val="tx1"/>
                </a:solidFill>
              </a:rPr>
              <a:t>   </a:t>
            </a:r>
          </a:p>
          <a:p>
            <a:pPr marL="342900" indent="-342900" algn="ctr">
              <a:buFont typeface="Arial"/>
              <a:buChar char="•"/>
            </a:pPr>
            <a:endParaRPr lang="en-US" sz="2400" dirty="0">
              <a:solidFill>
                <a:schemeClr val="tx1"/>
              </a:solidFill>
            </a:endParaRPr>
          </a:p>
        </p:txBody>
      </p:sp>
      <p:sp>
        <p:nvSpPr>
          <p:cNvPr id="156" name="Rounded Rectangle 155"/>
          <p:cNvSpPr/>
          <p:nvPr/>
        </p:nvSpPr>
        <p:spPr>
          <a:xfrm>
            <a:off x="4506359" y="5035288"/>
            <a:ext cx="4025641" cy="872698"/>
          </a:xfrm>
          <a:prstGeom prst="roundRect">
            <a:avLst>
              <a:gd name="adj" fmla="val 1671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Ni-</a:t>
            </a:r>
            <a:r>
              <a:rPr lang="en-US" sz="2000" i="1" dirty="0" smtClean="0">
                <a:solidFill>
                  <a:schemeClr val="tx1"/>
                </a:solidFill>
              </a:rPr>
              <a:t>3d</a:t>
            </a:r>
            <a:r>
              <a:rPr lang="en-US" sz="2000" dirty="0" smtClean="0">
                <a:solidFill>
                  <a:schemeClr val="tx1"/>
                </a:solidFill>
              </a:rPr>
              <a:t> and Ni-</a:t>
            </a:r>
            <a:r>
              <a:rPr lang="en-US" sz="2000" i="1" dirty="0" smtClean="0">
                <a:solidFill>
                  <a:schemeClr val="tx1"/>
                </a:solidFill>
              </a:rPr>
              <a:t>2p</a:t>
            </a:r>
            <a:r>
              <a:rPr lang="en-US" sz="2000" dirty="0" smtClean="0">
                <a:solidFill>
                  <a:schemeClr val="tx1"/>
                </a:solidFill>
              </a:rPr>
              <a:t> Coulomb interactions are local and included</a:t>
            </a:r>
            <a:endParaRPr lang="en-US" sz="2000" dirty="0">
              <a:solidFill>
                <a:schemeClr val="tx1"/>
              </a:solidFill>
            </a:endParaRPr>
          </a:p>
          <a:p>
            <a:pPr algn="ctr"/>
            <a:r>
              <a:rPr lang="en-US" sz="2000" dirty="0" smtClean="0">
                <a:solidFill>
                  <a:schemeClr val="tx1"/>
                </a:solidFill>
              </a:rPr>
              <a:t>   </a:t>
            </a:r>
          </a:p>
          <a:p>
            <a:pPr marL="342900" indent="-342900" algn="ctr">
              <a:buFont typeface="Arial"/>
              <a:buChar char="•"/>
            </a:pPr>
            <a:endParaRPr lang="en-US" sz="2400" dirty="0">
              <a:solidFill>
                <a:schemeClr val="tx1"/>
              </a:solidFill>
            </a:endParaRPr>
          </a:p>
        </p:txBody>
      </p:sp>
      <p:sp>
        <p:nvSpPr>
          <p:cNvPr id="157" name="Rounded Rectangle 156"/>
          <p:cNvSpPr/>
          <p:nvPr/>
        </p:nvSpPr>
        <p:spPr>
          <a:xfrm>
            <a:off x="4506359" y="2447942"/>
            <a:ext cx="4025641" cy="1994526"/>
          </a:xfrm>
          <a:prstGeom prst="roundRect">
            <a:avLst>
              <a:gd name="adj" fmla="val 734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After excitation Auger decay is possible, and included: </a:t>
            </a:r>
          </a:p>
          <a:p>
            <a:pPr algn="ctr"/>
            <a:r>
              <a:rPr lang="en-US" sz="2000" dirty="0" smtClean="0">
                <a:solidFill>
                  <a:schemeClr val="tx1"/>
                </a:solidFill>
              </a:rPr>
              <a:t>Ni-</a:t>
            </a:r>
            <a:r>
              <a:rPr lang="en-US" sz="2000" i="1" dirty="0" smtClean="0">
                <a:solidFill>
                  <a:schemeClr val="tx1"/>
                </a:solidFill>
              </a:rPr>
              <a:t>3d</a:t>
            </a:r>
            <a:r>
              <a:rPr lang="en-US" sz="2000" dirty="0" smtClean="0">
                <a:solidFill>
                  <a:schemeClr val="tx1"/>
                </a:solidFill>
              </a:rPr>
              <a:t>, Ni-</a:t>
            </a:r>
            <a:r>
              <a:rPr lang="en-US" sz="2000" i="1" dirty="0" smtClean="0">
                <a:solidFill>
                  <a:schemeClr val="tx1"/>
                </a:solidFill>
              </a:rPr>
              <a:t>3p</a:t>
            </a:r>
            <a:r>
              <a:rPr lang="en-US" sz="2000" dirty="0" smtClean="0">
                <a:solidFill>
                  <a:schemeClr val="tx1"/>
                </a:solidFill>
              </a:rPr>
              <a:t>, or Ni-</a:t>
            </a:r>
            <a:r>
              <a:rPr lang="en-US" sz="2000" i="1" dirty="0" smtClean="0">
                <a:solidFill>
                  <a:schemeClr val="tx1"/>
                </a:solidFill>
              </a:rPr>
              <a:t>3s</a:t>
            </a:r>
            <a:r>
              <a:rPr lang="en-US" sz="2000" dirty="0" smtClean="0">
                <a:solidFill>
                  <a:schemeClr val="tx1"/>
                </a:solidFill>
              </a:rPr>
              <a:t> scatters into the Ni-</a:t>
            </a:r>
            <a:r>
              <a:rPr lang="en-US" sz="2000" i="1" dirty="0" smtClean="0">
                <a:solidFill>
                  <a:schemeClr val="tx1"/>
                </a:solidFill>
              </a:rPr>
              <a:t>2p</a:t>
            </a:r>
            <a:r>
              <a:rPr lang="en-US" sz="2000" dirty="0" smtClean="0">
                <a:solidFill>
                  <a:schemeClr val="tx1"/>
                </a:solidFill>
              </a:rPr>
              <a:t> core hole and a Ni-</a:t>
            </a:r>
            <a:r>
              <a:rPr lang="en-US" sz="2000" i="1" dirty="0" smtClean="0">
                <a:solidFill>
                  <a:schemeClr val="tx1"/>
                </a:solidFill>
              </a:rPr>
              <a:t>3d</a:t>
            </a:r>
            <a:r>
              <a:rPr lang="en-US" sz="2000" dirty="0" smtClean="0">
                <a:solidFill>
                  <a:schemeClr val="tx1"/>
                </a:solidFill>
              </a:rPr>
              <a:t>, Ni-</a:t>
            </a:r>
            <a:r>
              <a:rPr lang="en-US" sz="2000" i="1" dirty="0" smtClean="0">
                <a:solidFill>
                  <a:schemeClr val="tx1"/>
                </a:solidFill>
              </a:rPr>
              <a:t>3p</a:t>
            </a:r>
            <a:r>
              <a:rPr lang="en-US" sz="2000" dirty="0" smtClean="0">
                <a:solidFill>
                  <a:schemeClr val="tx1"/>
                </a:solidFill>
              </a:rPr>
              <a:t> or Ni-</a:t>
            </a:r>
            <a:r>
              <a:rPr lang="en-US" sz="2000" i="1" dirty="0" smtClean="0">
                <a:solidFill>
                  <a:schemeClr val="tx1"/>
                </a:solidFill>
              </a:rPr>
              <a:t>3s</a:t>
            </a:r>
            <a:r>
              <a:rPr lang="en-US" sz="2000" dirty="0" smtClean="0">
                <a:solidFill>
                  <a:schemeClr val="tx1"/>
                </a:solidFill>
              </a:rPr>
              <a:t> orbital is emitted into </a:t>
            </a:r>
            <a:r>
              <a:rPr lang="en-US" sz="2000" dirty="0" err="1" smtClean="0">
                <a:solidFill>
                  <a:schemeClr val="tx1"/>
                </a:solidFill>
                <a:latin typeface="Symbol" charset="2"/>
                <a:cs typeface="Symbol" charset="2"/>
              </a:rPr>
              <a:t>e</a:t>
            </a:r>
            <a:r>
              <a:rPr lang="en-US" sz="2000" i="1" dirty="0" err="1" smtClean="0">
                <a:solidFill>
                  <a:schemeClr val="tx1"/>
                </a:solidFill>
              </a:rPr>
              <a:t>s,p,d,f,g</a:t>
            </a:r>
            <a:r>
              <a:rPr lang="en-US" sz="2000" i="1" dirty="0" smtClean="0">
                <a:solidFill>
                  <a:schemeClr val="tx1"/>
                </a:solidFill>
              </a:rPr>
              <a:t> </a:t>
            </a:r>
            <a:r>
              <a:rPr lang="en-US" sz="2000" dirty="0" smtClean="0">
                <a:solidFill>
                  <a:schemeClr val="tx1"/>
                </a:solidFill>
              </a:rPr>
              <a:t>or </a:t>
            </a:r>
            <a:r>
              <a:rPr lang="en-US" sz="2000" i="1" dirty="0" smtClean="0">
                <a:solidFill>
                  <a:schemeClr val="tx1"/>
                </a:solidFill>
              </a:rPr>
              <a:t>h</a:t>
            </a:r>
            <a:r>
              <a:rPr lang="en-US" sz="2000" dirty="0" smtClean="0">
                <a:solidFill>
                  <a:schemeClr val="tx1"/>
                </a:solidFill>
              </a:rPr>
              <a:t> orbital</a:t>
            </a:r>
            <a:endParaRPr lang="en-US" sz="2000" dirty="0">
              <a:solidFill>
                <a:schemeClr val="tx1"/>
              </a:solidFill>
            </a:endParaRPr>
          </a:p>
          <a:p>
            <a:pPr algn="ctr"/>
            <a:r>
              <a:rPr lang="en-US" sz="2000" dirty="0" smtClean="0">
                <a:solidFill>
                  <a:schemeClr val="tx1"/>
                </a:solidFill>
              </a:rPr>
              <a:t>   </a:t>
            </a:r>
          </a:p>
          <a:p>
            <a:pPr marL="342900" indent="-342900" algn="ctr">
              <a:buFont typeface="Arial"/>
              <a:buChar char="•"/>
            </a:pPr>
            <a:endParaRPr lang="en-US" sz="2400" dirty="0">
              <a:solidFill>
                <a:schemeClr val="tx1"/>
              </a:solidFill>
            </a:endParaRPr>
          </a:p>
        </p:txBody>
      </p:sp>
    </p:spTree>
    <p:extLst>
      <p:ext uri="{BB962C8B-B14F-4D97-AF65-F5344CB8AC3E}">
        <p14:creationId xmlns:p14="http://schemas.microsoft.com/office/powerpoint/2010/main" val="12670576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P spid="156" grpId="0" animBg="1"/>
      <p:bldP spid="15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6-25 at 21.31.25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00" y="2894501"/>
            <a:ext cx="7920000" cy="3585499"/>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a:t>NiO</a:t>
            </a:r>
            <a:r>
              <a:rPr lang="en-US" sz="2400" dirty="0"/>
              <a:t> </a:t>
            </a:r>
            <a:r>
              <a:rPr lang="en-US" sz="2400" dirty="0" smtClean="0"/>
              <a:t>– Ni </a:t>
            </a:r>
            <a:r>
              <a:rPr lang="en-US" sz="2400" i="1" dirty="0" smtClean="0"/>
              <a:t>2p</a:t>
            </a:r>
            <a:r>
              <a:rPr lang="en-US" sz="2400" dirty="0" smtClean="0"/>
              <a:t> to Ni </a:t>
            </a:r>
            <a:r>
              <a:rPr lang="en-US" sz="2400" i="1" dirty="0"/>
              <a:t>3d</a:t>
            </a:r>
            <a:r>
              <a:rPr lang="en-US" sz="2400" dirty="0"/>
              <a:t> </a:t>
            </a:r>
            <a:r>
              <a:rPr lang="en-US" sz="2400" dirty="0" smtClean="0"/>
              <a:t>excitation</a:t>
            </a:r>
            <a:endParaRPr lang="en-US" sz="2400" dirty="0"/>
          </a:p>
        </p:txBody>
      </p:sp>
      <p:sp>
        <p:nvSpPr>
          <p:cNvPr id="5" name="Rounded Rectangle 4"/>
          <p:cNvSpPr/>
          <p:nvPr/>
        </p:nvSpPr>
        <p:spPr>
          <a:xfrm>
            <a:off x="611999" y="1113338"/>
            <a:ext cx="6483067" cy="1435130"/>
          </a:xfrm>
          <a:prstGeom prst="roundRect">
            <a:avLst>
              <a:gd name="adj" fmla="val 1671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of </a:t>
            </a:r>
            <a:r>
              <a:rPr lang="en-US" sz="2000" dirty="0" err="1" smtClean="0">
                <a:solidFill>
                  <a:schemeClr val="tx1"/>
                </a:solidFill>
              </a:rPr>
              <a:t>NiO</a:t>
            </a:r>
            <a:r>
              <a:rPr lang="en-US" sz="2000" dirty="0" smtClean="0">
                <a:solidFill>
                  <a:schemeClr val="tx1"/>
                </a:solidFill>
              </a:rPr>
              <a:t> (L</a:t>
            </a:r>
            <a:r>
              <a:rPr lang="en-US" sz="2000" baseline="-25000" dirty="0" smtClean="0">
                <a:solidFill>
                  <a:schemeClr val="tx1"/>
                </a:solidFill>
              </a:rPr>
              <a:t>23</a:t>
            </a:r>
            <a:r>
              <a:rPr lang="en-US" sz="2000" dirty="0" smtClean="0">
                <a:solidFill>
                  <a:schemeClr val="tx1"/>
                </a:solidFill>
              </a:rPr>
              <a:t> edge) is well described.</a:t>
            </a:r>
          </a:p>
          <a:p>
            <a:pPr algn="ctr"/>
            <a:r>
              <a:rPr lang="en-US" sz="2000" dirty="0" smtClean="0">
                <a:solidFill>
                  <a:schemeClr val="tx1"/>
                </a:solidFill>
              </a:rPr>
              <a:t>How does the wave-function (charge density) evolve as a function of time when the sample is hit by an x-ray pulse?</a:t>
            </a:r>
          </a:p>
          <a:p>
            <a:pPr algn="ctr"/>
            <a:endParaRPr lang="en-US" sz="2000" dirty="0">
              <a:solidFill>
                <a:schemeClr val="tx1"/>
              </a:solidFill>
            </a:endParaRPr>
          </a:p>
          <a:p>
            <a:pPr algn="ctr"/>
            <a:r>
              <a:rPr lang="en-US" sz="2000" dirty="0" smtClean="0">
                <a:solidFill>
                  <a:schemeClr val="tx1"/>
                </a:solidFill>
              </a:rPr>
              <a:t>   </a:t>
            </a:r>
          </a:p>
          <a:p>
            <a:pPr marL="342900" indent="-342900" algn="ctr">
              <a:buFont typeface="Arial"/>
              <a:buChar char="•"/>
            </a:pPr>
            <a:endParaRPr lang="en-US" sz="2400" dirty="0">
              <a:solidFill>
                <a:schemeClr val="tx1"/>
              </a:solidFill>
            </a:endParaRPr>
          </a:p>
        </p:txBody>
      </p:sp>
    </p:spTree>
    <p:extLst>
      <p:ext uri="{BB962C8B-B14F-4D97-AF65-F5344CB8AC3E}">
        <p14:creationId xmlns:p14="http://schemas.microsoft.com/office/powerpoint/2010/main" val="9909034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a:t>NiO</a:t>
            </a:r>
            <a:r>
              <a:rPr lang="en-US" sz="2400" dirty="0"/>
              <a:t> </a:t>
            </a:r>
            <a:r>
              <a:rPr lang="en-US" sz="2400" dirty="0" smtClean="0"/>
              <a:t>– Ni </a:t>
            </a:r>
            <a:r>
              <a:rPr lang="en-US" sz="2400" i="1" dirty="0" smtClean="0"/>
              <a:t>2p</a:t>
            </a:r>
            <a:r>
              <a:rPr lang="en-US" sz="2400" dirty="0" smtClean="0"/>
              <a:t> to Ni </a:t>
            </a:r>
            <a:r>
              <a:rPr lang="en-US" sz="2400" i="1" dirty="0"/>
              <a:t>3d</a:t>
            </a:r>
            <a:r>
              <a:rPr lang="en-US" sz="2400" dirty="0"/>
              <a:t> </a:t>
            </a:r>
            <a:r>
              <a:rPr lang="en-US" sz="2400" dirty="0" smtClean="0"/>
              <a:t>excitation</a:t>
            </a:r>
            <a:endParaRPr lang="en-US" sz="2400" dirty="0"/>
          </a:p>
        </p:txBody>
      </p:sp>
      <p:grpSp>
        <p:nvGrpSpPr>
          <p:cNvPr id="76" name="Group 75"/>
          <p:cNvGrpSpPr>
            <a:grpSpLocks noChangeAspect="1"/>
          </p:cNvGrpSpPr>
          <p:nvPr/>
        </p:nvGrpSpPr>
        <p:grpSpPr>
          <a:xfrm>
            <a:off x="2669530" y="5270164"/>
            <a:ext cx="1482400" cy="1162050"/>
            <a:chOff x="5438000" y="1273175"/>
            <a:chExt cx="3706000" cy="2905125"/>
          </a:xfrm>
        </p:grpSpPr>
        <p:pic>
          <p:nvPicPr>
            <p:cNvPr id="77" name="Picture 76" descr="plSoc1.png"/>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604000" y="1273175"/>
              <a:ext cx="2540000" cy="2905125"/>
            </a:xfrm>
            <a:prstGeom prst="rect">
              <a:avLst/>
            </a:prstGeom>
          </p:spPr>
        </p:pic>
        <p:pic>
          <p:nvPicPr>
            <p:cNvPr id="78" name="Picture 77" descr="plSoc2.png"/>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438000" y="1273175"/>
              <a:ext cx="2540000" cy="2905125"/>
            </a:xfrm>
            <a:prstGeom prst="rect">
              <a:avLst/>
            </a:prstGeom>
          </p:spPr>
        </p:pic>
      </p:grpSp>
      <p:grpSp>
        <p:nvGrpSpPr>
          <p:cNvPr id="79" name="Group 78"/>
          <p:cNvGrpSpPr>
            <a:grpSpLocks noChangeAspect="1"/>
          </p:cNvGrpSpPr>
          <p:nvPr/>
        </p:nvGrpSpPr>
        <p:grpSpPr>
          <a:xfrm>
            <a:off x="2366204" y="4442468"/>
            <a:ext cx="2010721" cy="1162050"/>
            <a:chOff x="4739500" y="3868075"/>
            <a:chExt cx="5026800" cy="2905125"/>
          </a:xfrm>
        </p:grpSpPr>
        <p:pic>
          <p:nvPicPr>
            <p:cNvPr id="80" name="Picture 79" descr="plSoc3.png"/>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739500" y="3868075"/>
              <a:ext cx="2540000" cy="2905125"/>
            </a:xfrm>
            <a:prstGeom prst="rect">
              <a:avLst/>
            </a:prstGeom>
          </p:spPr>
        </p:pic>
        <p:pic>
          <p:nvPicPr>
            <p:cNvPr id="81" name="Picture 80" descr="plSoc4.png"/>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615800" y="3868075"/>
              <a:ext cx="2540000" cy="2905125"/>
            </a:xfrm>
            <a:prstGeom prst="rect">
              <a:avLst/>
            </a:prstGeom>
          </p:spPr>
        </p:pic>
        <p:pic>
          <p:nvPicPr>
            <p:cNvPr id="82" name="Picture 81" descr="plSoc5.png"/>
            <p:cNvPicPr>
              <a:picLocks noChangeAspect="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337300" y="3868075"/>
              <a:ext cx="2540000" cy="2905125"/>
            </a:xfrm>
            <a:prstGeom prst="rect">
              <a:avLst/>
            </a:prstGeom>
          </p:spPr>
        </p:pic>
        <p:pic>
          <p:nvPicPr>
            <p:cNvPr id="83" name="Picture 82" descr="plSoc6.png"/>
            <p:cNvPicPr>
              <a:picLocks noChangeAspect="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226300" y="3868075"/>
              <a:ext cx="2540000" cy="2905125"/>
            </a:xfrm>
            <a:prstGeom prst="rect">
              <a:avLst/>
            </a:prstGeom>
          </p:spPr>
        </p:pic>
      </p:grpSp>
      <p:grpSp>
        <p:nvGrpSpPr>
          <p:cNvPr id="84" name="Group 83"/>
          <p:cNvGrpSpPr>
            <a:grpSpLocks noChangeAspect="1"/>
          </p:cNvGrpSpPr>
          <p:nvPr/>
        </p:nvGrpSpPr>
        <p:grpSpPr>
          <a:xfrm>
            <a:off x="369136" y="1245938"/>
            <a:ext cx="3616659" cy="2460695"/>
            <a:chOff x="4982771" y="3671244"/>
            <a:chExt cx="3929063" cy="2633871"/>
          </a:xfrm>
        </p:grpSpPr>
        <p:sp>
          <p:nvSpPr>
            <p:cNvPr id="85" name="Rounded Rectangle 84"/>
            <p:cNvSpPr/>
            <p:nvPr/>
          </p:nvSpPr>
          <p:spPr>
            <a:xfrm>
              <a:off x="7156432" y="3836270"/>
              <a:ext cx="519382" cy="237990"/>
            </a:xfrm>
            <a:prstGeom prst="roundRect">
              <a:avLst>
                <a:gd name="adj" fmla="val 172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2000" i="1" dirty="0" err="1">
                  <a:solidFill>
                    <a:schemeClr val="tx1"/>
                  </a:solidFill>
                </a:rPr>
                <a:t>e</a:t>
              </a:r>
              <a:r>
                <a:rPr lang="en-US" sz="2000" i="1" baseline="-25000" dirty="0" err="1">
                  <a:solidFill>
                    <a:schemeClr val="tx1"/>
                  </a:solidFill>
                </a:rPr>
                <a:t>g</a:t>
              </a:r>
              <a:endParaRPr lang="en-US" sz="2000" i="1" dirty="0">
                <a:solidFill>
                  <a:schemeClr val="tx1"/>
                </a:solidFill>
              </a:endParaRPr>
            </a:p>
          </p:txBody>
        </p:sp>
        <p:grpSp>
          <p:nvGrpSpPr>
            <p:cNvPr id="86" name="Group 85"/>
            <p:cNvGrpSpPr/>
            <p:nvPr/>
          </p:nvGrpSpPr>
          <p:grpSpPr>
            <a:xfrm>
              <a:off x="7675814" y="4536362"/>
              <a:ext cx="1236020" cy="1768753"/>
              <a:chOff x="4318000" y="1190970"/>
              <a:chExt cx="1236020" cy="1768753"/>
            </a:xfrm>
          </p:grpSpPr>
          <p:pic>
            <p:nvPicPr>
              <p:cNvPr id="116" name="Picture 4" descr="LDA_p_MLFT_04A (dragged).pdf"/>
              <p:cNvPicPr>
                <a:picLocks noChangeAspect="1"/>
              </p:cNvPicPr>
              <p:nvPr/>
            </p:nvPicPr>
            <p:blipFill rotWithShape="1">
              <a:blip r:embed="rId14">
                <a:extLst>
                  <a:ext uri="{28A0092B-C50C-407E-A947-70E740481C1C}">
                    <a14:useLocalDpi xmlns:a14="http://schemas.microsoft.com/office/drawing/2010/main" val="0"/>
                  </a:ext>
                </a:extLst>
              </a:blip>
              <a:srcRect l="8719" t="40646" r="62629" b="5849"/>
              <a:stretch/>
            </p:blipFill>
            <p:spPr bwMode="auto">
              <a:xfrm>
                <a:off x="4318000" y="1384215"/>
                <a:ext cx="1193800" cy="1575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 name="Rectangle 116"/>
              <p:cNvSpPr/>
              <p:nvPr/>
            </p:nvSpPr>
            <p:spPr>
              <a:xfrm rot="2679505">
                <a:off x="4857336" y="1190970"/>
                <a:ext cx="696684" cy="521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7" name="Picture 4" descr="LDA_p_MLFT_04A (dragged).pdf"/>
            <p:cNvPicPr>
              <a:picLocks noChangeAspect="1"/>
            </p:cNvPicPr>
            <p:nvPr/>
          </p:nvPicPr>
          <p:blipFill rotWithShape="1">
            <a:blip r:embed="rId14">
              <a:extLst>
                <a:ext uri="{28A0092B-C50C-407E-A947-70E740481C1C}">
                  <a14:useLocalDpi xmlns:a14="http://schemas.microsoft.com/office/drawing/2010/main" val="0"/>
                </a:ext>
              </a:extLst>
            </a:blip>
            <a:srcRect l="8515" t="15048" r="62833" b="47265"/>
            <a:stretch/>
          </p:blipFill>
          <p:spPr bwMode="auto">
            <a:xfrm>
              <a:off x="7575065" y="3671244"/>
              <a:ext cx="1193801" cy="1109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87"/>
            <p:cNvSpPr/>
            <p:nvPr/>
          </p:nvSpPr>
          <p:spPr>
            <a:xfrm rot="2679505">
              <a:off x="7403197" y="4312410"/>
              <a:ext cx="696684" cy="521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9" name="Group 88"/>
            <p:cNvGrpSpPr/>
            <p:nvPr/>
          </p:nvGrpSpPr>
          <p:grpSpPr>
            <a:xfrm>
              <a:off x="4982771" y="3874719"/>
              <a:ext cx="2081208" cy="1769636"/>
              <a:chOff x="2127473" y="1556378"/>
              <a:chExt cx="1215267" cy="1127740"/>
            </a:xfrm>
          </p:grpSpPr>
          <p:grpSp>
            <p:nvGrpSpPr>
              <p:cNvPr id="92" name="Group 50"/>
              <p:cNvGrpSpPr>
                <a:grpSpLocks/>
              </p:cNvGrpSpPr>
              <p:nvPr/>
            </p:nvGrpSpPr>
            <p:grpSpPr bwMode="auto">
              <a:xfrm>
                <a:off x="2127473" y="1874662"/>
                <a:ext cx="648143" cy="297307"/>
                <a:chOff x="3086100" y="3425367"/>
                <a:chExt cx="1422400" cy="652436"/>
              </a:xfrm>
            </p:grpSpPr>
            <p:cxnSp>
              <p:nvCxnSpPr>
                <p:cNvPr id="107" name="Straight Connector 106"/>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93" name="Group 92"/>
              <p:cNvGrpSpPr>
                <a:grpSpLocks/>
              </p:cNvGrpSpPr>
              <p:nvPr/>
            </p:nvGrpSpPr>
            <p:grpSpPr bwMode="auto">
              <a:xfrm>
                <a:off x="2775615" y="2032358"/>
                <a:ext cx="567125" cy="651760"/>
                <a:chOff x="4508500" y="3771900"/>
                <a:chExt cx="1244600" cy="1431118"/>
              </a:xfrm>
            </p:grpSpPr>
            <p:cxnSp>
              <p:nvCxnSpPr>
                <p:cNvPr id="99" name="Straight Connector 98"/>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94" name="Group 93"/>
              <p:cNvGrpSpPr>
                <a:grpSpLocks/>
              </p:cNvGrpSpPr>
              <p:nvPr/>
            </p:nvGrpSpPr>
            <p:grpSpPr bwMode="auto">
              <a:xfrm>
                <a:off x="2775615" y="1556378"/>
                <a:ext cx="567125" cy="470193"/>
                <a:chOff x="4508500" y="2727792"/>
                <a:chExt cx="1244600" cy="1031408"/>
              </a:xfrm>
            </p:grpSpPr>
            <p:cxnSp>
              <p:nvCxnSpPr>
                <p:cNvPr id="95" name="Straight Connector 94"/>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sp>
          <p:nvSpPr>
            <p:cNvPr id="90" name="Rounded Rectangle 89"/>
            <p:cNvSpPr/>
            <p:nvPr/>
          </p:nvSpPr>
          <p:spPr>
            <a:xfrm>
              <a:off x="7156432" y="5174392"/>
              <a:ext cx="519382" cy="237266"/>
            </a:xfrm>
            <a:prstGeom prst="roundRect">
              <a:avLst>
                <a:gd name="adj" fmla="val 17238"/>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2000" i="1" dirty="0">
                  <a:solidFill>
                    <a:schemeClr val="tx1"/>
                  </a:solidFill>
                </a:rPr>
                <a:t>t</a:t>
              </a:r>
              <a:r>
                <a:rPr lang="en-US" sz="2000" i="1" baseline="-25000" dirty="0">
                  <a:solidFill>
                    <a:schemeClr val="tx1"/>
                  </a:solidFill>
                </a:rPr>
                <a:t>2g</a:t>
              </a:r>
              <a:endParaRPr lang="en-US" sz="2000" i="1" dirty="0">
                <a:solidFill>
                  <a:schemeClr val="tx1"/>
                </a:solidFill>
              </a:endParaRPr>
            </a:p>
          </p:txBody>
        </p:sp>
        <p:sp>
          <p:nvSpPr>
            <p:cNvPr id="91" name="Rectangle 90"/>
            <p:cNvSpPr/>
            <p:nvPr/>
          </p:nvSpPr>
          <p:spPr>
            <a:xfrm rot="2679505">
              <a:off x="7596589" y="4519900"/>
              <a:ext cx="696684" cy="1393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6" name="Group 50"/>
          <p:cNvGrpSpPr>
            <a:grpSpLocks/>
          </p:cNvGrpSpPr>
          <p:nvPr/>
        </p:nvGrpSpPr>
        <p:grpSpPr bwMode="auto">
          <a:xfrm>
            <a:off x="662282" y="5035288"/>
            <a:ext cx="813679" cy="435856"/>
            <a:chOff x="3375730" y="3425367"/>
            <a:chExt cx="1132770" cy="652436"/>
          </a:xfrm>
        </p:grpSpPr>
        <p:cxnSp>
          <p:nvCxnSpPr>
            <p:cNvPr id="141" name="Straight Connector 140"/>
            <p:cNvCxnSpPr/>
            <p:nvPr/>
          </p:nvCxnSpPr>
          <p:spPr>
            <a:xfrm>
              <a:off x="3375730" y="3758728"/>
              <a:ext cx="1132770" cy="12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127" name="Group 126"/>
          <p:cNvGrpSpPr>
            <a:grpSpLocks/>
          </p:cNvGrpSpPr>
          <p:nvPr/>
        </p:nvGrpSpPr>
        <p:grpSpPr bwMode="auto">
          <a:xfrm>
            <a:off x="1475960" y="5257988"/>
            <a:ext cx="894007" cy="836974"/>
            <a:chOff x="4508500" y="3949410"/>
            <a:chExt cx="1244600" cy="1253608"/>
          </a:xfrm>
        </p:grpSpPr>
        <p:cxnSp>
          <p:nvCxnSpPr>
            <p:cNvPr id="133" name="Straight Connector 132"/>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508500" y="3949410"/>
              <a:ext cx="317500" cy="9279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V="1">
              <a:off x="552306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a:off x="5200807"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128" name="Group 127"/>
          <p:cNvGrpSpPr>
            <a:grpSpLocks/>
          </p:cNvGrpSpPr>
          <p:nvPr/>
        </p:nvGrpSpPr>
        <p:grpSpPr bwMode="auto">
          <a:xfrm>
            <a:off x="1475960" y="4771879"/>
            <a:ext cx="894006" cy="498285"/>
            <a:chOff x="4508501" y="2727792"/>
            <a:chExt cx="1244599" cy="745579"/>
          </a:xfrm>
        </p:grpSpPr>
        <p:cxnSp>
          <p:nvCxnSpPr>
            <p:cNvPr id="129" name="Straight Connector 128"/>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V="1">
              <a:off x="4508501" y="3010241"/>
              <a:ext cx="317499" cy="4631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152" name="Straight Arrow Connector 151"/>
          <p:cNvCxnSpPr/>
          <p:nvPr/>
        </p:nvCxnSpPr>
        <p:spPr bwMode="auto">
          <a:xfrm flipV="1">
            <a:off x="2153933" y="4759179"/>
            <a:ext cx="0" cy="43585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bwMode="auto">
          <a:xfrm flipV="1">
            <a:off x="2280933" y="4759179"/>
            <a:ext cx="0" cy="43585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55" name="Rounded Rectangle 154"/>
          <p:cNvSpPr/>
          <p:nvPr/>
        </p:nvSpPr>
        <p:spPr>
          <a:xfrm>
            <a:off x="4506359" y="1154326"/>
            <a:ext cx="4025641" cy="1184173"/>
          </a:xfrm>
          <a:prstGeom prst="roundRect">
            <a:avLst>
              <a:gd name="adj" fmla="val 1671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We include a light field of 1 kV per Angstrom (possible at SLAC) at an energy of 852 </a:t>
            </a:r>
            <a:r>
              <a:rPr lang="en-US" sz="2000" dirty="0" err="1" smtClean="0">
                <a:solidFill>
                  <a:schemeClr val="tx1"/>
                </a:solidFill>
              </a:rPr>
              <a:t>eV</a:t>
            </a:r>
            <a:r>
              <a:rPr lang="en-US" sz="2000" dirty="0" smtClean="0">
                <a:solidFill>
                  <a:schemeClr val="tx1"/>
                </a:solidFill>
              </a:rPr>
              <a:t>. </a:t>
            </a:r>
          </a:p>
          <a:p>
            <a:pPr marL="342900" indent="-342900" algn="ctr">
              <a:buFont typeface="Arial"/>
              <a:buChar char="•"/>
            </a:pPr>
            <a:endParaRPr lang="en-US" sz="2400" dirty="0">
              <a:solidFill>
                <a:schemeClr val="tx1"/>
              </a:solidFill>
            </a:endParaRPr>
          </a:p>
        </p:txBody>
      </p:sp>
      <p:sp>
        <p:nvSpPr>
          <p:cNvPr id="69" name="Rounded Rectangle 68"/>
          <p:cNvSpPr/>
          <p:nvPr/>
        </p:nvSpPr>
        <p:spPr>
          <a:xfrm>
            <a:off x="4506359" y="2698102"/>
            <a:ext cx="4025641" cy="562234"/>
          </a:xfrm>
          <a:prstGeom prst="roundRect">
            <a:avLst>
              <a:gd name="adj" fmla="val 1671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Pulse duration is 100 </a:t>
            </a:r>
            <a:r>
              <a:rPr lang="en-US" sz="2000" dirty="0" err="1" smtClean="0">
                <a:solidFill>
                  <a:schemeClr val="tx1"/>
                </a:solidFill>
              </a:rPr>
              <a:t>atto</a:t>
            </a:r>
            <a:r>
              <a:rPr lang="en-US" sz="2000" dirty="0" smtClean="0">
                <a:solidFill>
                  <a:schemeClr val="tx1"/>
                </a:solidFill>
              </a:rPr>
              <a:t> seconds</a:t>
            </a:r>
          </a:p>
          <a:p>
            <a:pPr marL="342900" indent="-342900" algn="ctr">
              <a:buFont typeface="Arial"/>
              <a:buChar char="•"/>
            </a:pPr>
            <a:endParaRPr lang="en-US" sz="2400" dirty="0">
              <a:solidFill>
                <a:schemeClr val="tx1"/>
              </a:solidFill>
            </a:endParaRPr>
          </a:p>
        </p:txBody>
      </p:sp>
      <p:sp>
        <p:nvSpPr>
          <p:cNvPr id="70" name="Rounded Rectangle 69"/>
          <p:cNvSpPr/>
          <p:nvPr/>
        </p:nvSpPr>
        <p:spPr>
          <a:xfrm>
            <a:off x="4506359" y="3583131"/>
            <a:ext cx="4025641" cy="859337"/>
          </a:xfrm>
          <a:prstGeom prst="roundRect">
            <a:avLst>
              <a:gd name="adj" fmla="val 1671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Upto</a:t>
            </a:r>
            <a:r>
              <a:rPr lang="en-US" sz="2000" dirty="0" smtClean="0">
                <a:solidFill>
                  <a:schemeClr val="tx1"/>
                </a:solidFill>
              </a:rPr>
              <a:t> </a:t>
            </a:r>
            <a:r>
              <a:rPr lang="en-US" sz="2400" dirty="0" smtClean="0">
                <a:solidFill>
                  <a:schemeClr val="tx1"/>
                </a:solidFill>
                <a:latin typeface="Symbol" charset="2"/>
                <a:cs typeface="Symbol" charset="2"/>
              </a:rPr>
              <a:t>c</a:t>
            </a:r>
            <a:r>
              <a:rPr lang="en-US" sz="2400" baseline="-25000" dirty="0" smtClean="0">
                <a:solidFill>
                  <a:schemeClr val="tx1"/>
                </a:solidFill>
              </a:rPr>
              <a:t>7</a:t>
            </a:r>
            <a:r>
              <a:rPr lang="en-US" sz="2000" dirty="0" smtClean="0">
                <a:solidFill>
                  <a:schemeClr val="tx1"/>
                </a:solidFill>
              </a:rPr>
              <a:t> (4-th-order) response functions are included</a:t>
            </a:r>
          </a:p>
          <a:p>
            <a:pPr marL="342900" indent="-342900" algn="ctr">
              <a:buFont typeface="Arial"/>
              <a:buChar char="•"/>
            </a:pPr>
            <a:endParaRPr lang="en-US" sz="2400" dirty="0">
              <a:solidFill>
                <a:schemeClr val="tx1"/>
              </a:solidFill>
            </a:endParaRPr>
          </a:p>
        </p:txBody>
      </p:sp>
    </p:spTree>
    <p:extLst>
      <p:ext uri="{BB962C8B-B14F-4D97-AF65-F5344CB8AC3E}">
        <p14:creationId xmlns:p14="http://schemas.microsoft.com/office/powerpoint/2010/main" val="3784504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ntitl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93202"/>
            <a:ext cx="9144000" cy="4718050"/>
          </a:xfrm>
          <a:prstGeom prst="rect">
            <a:avLst/>
          </a:prstGeom>
        </p:spPr>
      </p:pic>
      <p:sp>
        <p:nvSpPr>
          <p:cNvPr id="6" name="Rounded Rectangle 5"/>
          <p:cNvSpPr/>
          <p:nvPr/>
        </p:nvSpPr>
        <p:spPr>
          <a:xfrm>
            <a:off x="612000" y="360000"/>
            <a:ext cx="7920000" cy="7703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NiO</a:t>
            </a:r>
            <a:r>
              <a:rPr lang="en-US" sz="2400" dirty="0" smtClean="0"/>
              <a:t> </a:t>
            </a:r>
            <a:r>
              <a:rPr lang="en-US" sz="2400" i="1" dirty="0" smtClean="0"/>
              <a:t>2p</a:t>
            </a:r>
            <a:r>
              <a:rPr lang="en-US" sz="2400" dirty="0" smtClean="0"/>
              <a:t> to </a:t>
            </a:r>
            <a:r>
              <a:rPr lang="en-US" sz="2400" i="1" dirty="0" smtClean="0"/>
              <a:t>3d</a:t>
            </a:r>
            <a:r>
              <a:rPr lang="en-US" sz="2400" dirty="0" smtClean="0"/>
              <a:t> excitation in the time domain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extBox 1"/>
          <p:cNvSpPr txBox="1"/>
          <p:nvPr/>
        </p:nvSpPr>
        <p:spPr>
          <a:xfrm>
            <a:off x="8017939" y="1667934"/>
            <a:ext cx="902811" cy="369332"/>
          </a:xfrm>
          <a:prstGeom prst="rect">
            <a:avLst/>
          </a:prstGeom>
          <a:noFill/>
        </p:spPr>
        <p:txBody>
          <a:bodyPr wrap="none" rtlCol="0">
            <a:spAutoFit/>
          </a:bodyPr>
          <a:lstStyle/>
          <a:p>
            <a:r>
              <a:rPr lang="en-US" dirty="0" smtClean="0"/>
              <a:t>1 kV Å</a:t>
            </a:r>
            <a:r>
              <a:rPr lang="en-US" baseline="30000" dirty="0" smtClean="0"/>
              <a:t>-1</a:t>
            </a:r>
            <a:endParaRPr lang="en-US" baseline="30000" dirty="0"/>
          </a:p>
        </p:txBody>
      </p:sp>
      <p:cxnSp>
        <p:nvCxnSpPr>
          <p:cNvPr id="4" name="Straight Arrow Connector 3"/>
          <p:cNvCxnSpPr/>
          <p:nvPr/>
        </p:nvCxnSpPr>
        <p:spPr>
          <a:xfrm flipH="1" flipV="1">
            <a:off x="8932334" y="1505904"/>
            <a:ext cx="1" cy="115263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867400" y="6156867"/>
            <a:ext cx="1685753" cy="369332"/>
          </a:xfrm>
          <a:prstGeom prst="rect">
            <a:avLst/>
          </a:prstGeom>
          <a:noFill/>
        </p:spPr>
        <p:txBody>
          <a:bodyPr wrap="none" rtlCol="0">
            <a:spAutoFit/>
          </a:bodyPr>
          <a:lstStyle/>
          <a:p>
            <a:r>
              <a:rPr lang="en-US" dirty="0" smtClean="0"/>
              <a:t>350 </a:t>
            </a:r>
            <a:r>
              <a:rPr lang="en-US" dirty="0" err="1" smtClean="0"/>
              <a:t>attosecond</a:t>
            </a:r>
            <a:endParaRPr lang="en-US" dirty="0"/>
          </a:p>
        </p:txBody>
      </p:sp>
      <p:cxnSp>
        <p:nvCxnSpPr>
          <p:cNvPr id="13" name="Straight Arrow Connector 12"/>
          <p:cNvCxnSpPr/>
          <p:nvPr/>
        </p:nvCxnSpPr>
        <p:spPr>
          <a:xfrm flipV="1">
            <a:off x="4461933" y="6231466"/>
            <a:ext cx="4682067" cy="84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184134" y="3996267"/>
            <a:ext cx="1959866" cy="369332"/>
          </a:xfrm>
          <a:prstGeom prst="rect">
            <a:avLst/>
          </a:prstGeom>
          <a:noFill/>
        </p:spPr>
        <p:txBody>
          <a:bodyPr wrap="none" rtlCol="0">
            <a:spAutoFit/>
          </a:bodyPr>
          <a:lstStyle/>
          <a:p>
            <a:r>
              <a:rPr lang="en-US" dirty="0" smtClean="0"/>
              <a:t>holes in Ni 3d-shell</a:t>
            </a:r>
            <a:endParaRPr lang="en-US" dirty="0"/>
          </a:p>
        </p:txBody>
      </p:sp>
      <p:sp>
        <p:nvSpPr>
          <p:cNvPr id="16" name="TextBox 15"/>
          <p:cNvSpPr txBox="1"/>
          <p:nvPr/>
        </p:nvSpPr>
        <p:spPr>
          <a:xfrm>
            <a:off x="7184134" y="5655733"/>
            <a:ext cx="1959866" cy="369332"/>
          </a:xfrm>
          <a:prstGeom prst="rect">
            <a:avLst/>
          </a:prstGeom>
          <a:noFill/>
        </p:spPr>
        <p:txBody>
          <a:bodyPr wrap="none" rtlCol="0">
            <a:spAutoFit/>
          </a:bodyPr>
          <a:lstStyle/>
          <a:p>
            <a:r>
              <a:rPr lang="en-US" dirty="0" smtClean="0"/>
              <a:t>holes in Ni 2p-shell</a:t>
            </a:r>
            <a:endParaRPr lang="en-US" dirty="0"/>
          </a:p>
        </p:txBody>
      </p:sp>
      <p:cxnSp>
        <p:nvCxnSpPr>
          <p:cNvPr id="17" name="Straight Arrow Connector 16"/>
          <p:cNvCxnSpPr>
            <a:cxnSpLocks/>
          </p:cNvCxnSpPr>
          <p:nvPr/>
        </p:nvCxnSpPr>
        <p:spPr>
          <a:xfrm flipV="1">
            <a:off x="5782734" y="1803400"/>
            <a:ext cx="1310979" cy="237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384018" y="1407371"/>
            <a:ext cx="1517250" cy="646331"/>
          </a:xfrm>
          <a:prstGeom prst="rect">
            <a:avLst/>
          </a:prstGeom>
          <a:noFill/>
        </p:spPr>
        <p:txBody>
          <a:bodyPr wrap="none" rtlCol="0">
            <a:spAutoFit/>
          </a:bodyPr>
          <a:lstStyle/>
          <a:p>
            <a:r>
              <a:rPr lang="en-US" dirty="0" smtClean="0"/>
              <a:t>FWHM 100 as </a:t>
            </a:r>
          </a:p>
          <a:p>
            <a:r>
              <a:rPr lang="en-US" dirty="0" smtClean="0"/>
              <a:t>              41 </a:t>
            </a:r>
            <a:r>
              <a:rPr lang="en-US" dirty="0" err="1" smtClean="0"/>
              <a:t>eV</a:t>
            </a:r>
            <a:endParaRPr lang="en-US" dirty="0"/>
          </a:p>
        </p:txBody>
      </p:sp>
      <p:sp>
        <p:nvSpPr>
          <p:cNvPr id="22" name="TextBox 21"/>
          <p:cNvSpPr txBox="1"/>
          <p:nvPr/>
        </p:nvSpPr>
        <p:spPr>
          <a:xfrm>
            <a:off x="6390014" y="1123870"/>
            <a:ext cx="2326278" cy="369332"/>
          </a:xfrm>
          <a:prstGeom prst="rect">
            <a:avLst/>
          </a:prstGeom>
          <a:noFill/>
        </p:spPr>
        <p:txBody>
          <a:bodyPr wrap="none" rtlCol="0">
            <a:spAutoFit/>
          </a:bodyPr>
          <a:lstStyle/>
          <a:p>
            <a:r>
              <a:rPr lang="en-US" dirty="0" smtClean="0"/>
              <a:t>Energy of pulse 852 </a:t>
            </a:r>
            <a:r>
              <a:rPr lang="en-US" dirty="0" err="1" smtClean="0"/>
              <a:t>eV</a:t>
            </a:r>
            <a:endParaRPr lang="en-US" dirty="0" smtClean="0"/>
          </a:p>
        </p:txBody>
      </p:sp>
    </p:spTree>
    <p:extLst>
      <p:ext uri="{BB962C8B-B14F-4D97-AF65-F5344CB8AC3E}">
        <p14:creationId xmlns:p14="http://schemas.microsoft.com/office/powerpoint/2010/main" val="19168276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a:off x="2883174" y="5702902"/>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883174" y="6055377"/>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2260495" y="3498581"/>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Straight Arrow Connector 73"/>
          <p:cNvCxnSpPr/>
          <p:nvPr/>
        </p:nvCxnSpPr>
        <p:spPr>
          <a:xfrm flipV="1">
            <a:off x="3731674" y="5788677"/>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911495" y="5417025"/>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3049049"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3390795" y="5410802"/>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209820" y="5782454"/>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9" name="Delay 46"/>
          <p:cNvSpPr/>
          <p:nvPr/>
        </p:nvSpPr>
        <p:spPr>
          <a:xfrm>
            <a:off x="2883175" y="4424188"/>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p:nvPr/>
        </p:nvCxnSpPr>
        <p:spPr>
          <a:xfrm flipV="1">
            <a:off x="2883174" y="3328100"/>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128804" y="3678699"/>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4382355" y="3334323"/>
            <a:ext cx="1813272" cy="2993977"/>
            <a:chOff x="3913192" y="2983724"/>
            <a:chExt cx="1813272" cy="2993977"/>
          </a:xfrm>
        </p:grpSpPr>
        <p:cxnSp>
          <p:nvCxnSpPr>
            <p:cNvPr id="29" name="Straight Connector 28"/>
            <p:cNvCxnSpPr/>
            <p:nvPr/>
          </p:nvCxnSpPr>
          <p:spPr>
            <a:xfrm>
              <a:off x="4535871"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535871"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Arc 32"/>
            <p:cNvSpPr/>
            <p:nvPr/>
          </p:nvSpPr>
          <p:spPr>
            <a:xfrm>
              <a:off x="3913192"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4" name="Straight Arrow Connector 33"/>
            <p:cNvCxnSpPr/>
            <p:nvPr/>
          </p:nvCxnSpPr>
          <p:spPr>
            <a:xfrm flipV="1">
              <a:off x="5222446"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5384371"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5564192"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701746"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043492"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4862517"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0" name="Delay 46"/>
            <p:cNvSpPr/>
            <p:nvPr/>
          </p:nvSpPr>
          <p:spPr>
            <a:xfrm>
              <a:off x="4535872" y="4079812"/>
              <a:ext cx="1190592" cy="745490"/>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9" h="977890">
                  <a:moveTo>
                    <a:pt x="349046" y="13327"/>
                  </a:moveTo>
                  <a:cubicBezTo>
                    <a:pt x="181208" y="504218"/>
                    <a:pt x="483973" y="713334"/>
                    <a:pt x="570624" y="757116"/>
                  </a:cubicBezTo>
                  <a:cubicBezTo>
                    <a:pt x="657275" y="800898"/>
                    <a:pt x="1025512" y="964201"/>
                    <a:pt x="519025" y="975705"/>
                  </a:cubicBezTo>
                  <a:lnTo>
                    <a:pt x="0" y="977890"/>
                  </a:lnTo>
                  <a:cubicBezTo>
                    <a:pt x="0" y="703570"/>
                    <a:pt x="1663" y="0"/>
                    <a:pt x="1663" y="0"/>
                  </a:cubicBezTo>
                </a:path>
              </a:pathLst>
            </a:custGeom>
            <a:ln w="254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1" name="Straight Connector 40"/>
            <p:cNvCxnSpPr/>
            <p:nvPr/>
          </p:nvCxnSpPr>
          <p:spPr>
            <a:xfrm flipV="1">
              <a:off x="4535871"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4781501"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43" name="Straight Arrow Connector 42"/>
          <p:cNvCxnSpPr/>
          <p:nvPr/>
        </p:nvCxnSpPr>
        <p:spPr>
          <a:xfrm flipV="1">
            <a:off x="5170909" y="4547378"/>
            <a:ext cx="0" cy="53340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6499670" y="3334323"/>
            <a:ext cx="1776417" cy="2993977"/>
            <a:chOff x="5665455" y="2983724"/>
            <a:chExt cx="1776417" cy="2993977"/>
          </a:xfrm>
        </p:grpSpPr>
        <p:sp>
          <p:nvSpPr>
            <p:cNvPr id="45" name="Pie 44"/>
            <p:cNvSpPr/>
            <p:nvPr/>
          </p:nvSpPr>
          <p:spPr>
            <a:xfrm>
              <a:off x="5676134"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 name="Straight Connector 45"/>
            <p:cNvCxnSpPr/>
            <p:nvPr/>
          </p:nvCxnSpPr>
          <p:spPr>
            <a:xfrm>
              <a:off x="6288134"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288134"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Arc 47"/>
            <p:cNvSpPr/>
            <p:nvPr/>
          </p:nvSpPr>
          <p:spPr>
            <a:xfrm>
              <a:off x="5665455"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p:nvPr/>
          </p:nvCxnSpPr>
          <p:spPr>
            <a:xfrm flipV="1">
              <a:off x="6288134"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974709"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7136634"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7316455"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454009"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795755"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14780"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6533763"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6415909" y="3787712"/>
              <a:ext cx="0" cy="5334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58" name="Delay 46"/>
          <p:cNvSpPr/>
          <p:nvPr/>
        </p:nvSpPr>
        <p:spPr>
          <a:xfrm rot="8110201">
            <a:off x="1014902" y="449451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9" name="Delay 46"/>
          <p:cNvSpPr/>
          <p:nvPr/>
        </p:nvSpPr>
        <p:spPr>
          <a:xfrm rot="11803010">
            <a:off x="3219997" y="4968968"/>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60" name="Rounded Rectangle 59"/>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61" name="Picture 60"/>
          <p:cNvPicPr>
            <a:picLocks noChangeAspect="1"/>
          </p:cNvPicPr>
          <p:nvPr/>
        </p:nvPicPr>
        <p:blipFill>
          <a:blip r:embed="rId2"/>
          <a:stretch>
            <a:fillRect/>
          </a:stretch>
        </p:blipFill>
        <p:spPr>
          <a:xfrm>
            <a:off x="612000" y="2476501"/>
            <a:ext cx="7920000" cy="857279"/>
          </a:xfrm>
          <a:prstGeom prst="rect">
            <a:avLst/>
          </a:prstGeom>
        </p:spPr>
      </p:pic>
      <p:sp>
        <p:nvSpPr>
          <p:cNvPr id="62" name="Oval 61"/>
          <p:cNvSpPr/>
          <p:nvPr/>
        </p:nvSpPr>
        <p:spPr>
          <a:xfrm>
            <a:off x="2968520" y="2530475"/>
            <a:ext cx="431800"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4" name="Oval 63"/>
          <p:cNvSpPr/>
          <p:nvPr/>
        </p:nvSpPr>
        <p:spPr>
          <a:xfrm>
            <a:off x="6510348" y="2530475"/>
            <a:ext cx="2138351" cy="722773"/>
          </a:xfrm>
          <a:prstGeom prst="ellipse">
            <a:avLst/>
          </a:prstGeom>
          <a:gradFill flip="none" rotWithShape="1">
            <a:gsLst>
              <a:gs pos="0">
                <a:schemeClr val="accent2">
                  <a:tint val="100000"/>
                  <a:shade val="100000"/>
                  <a:satMod val="130000"/>
                  <a:alpha val="53000"/>
                </a:schemeClr>
              </a:gs>
              <a:gs pos="100000">
                <a:schemeClr val="accent2">
                  <a:tint val="50000"/>
                  <a:shade val="100000"/>
                  <a:satMod val="350000"/>
                  <a:alpha val="53000"/>
                </a:schemeClr>
              </a:gs>
            </a:gsLst>
            <a:lin ang="16200000" scaled="0"/>
            <a:tileRect/>
          </a:gradFill>
          <a:ln w="254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3" name="Rounded Rectangle 6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94020105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6499670" y="3334323"/>
            <a:ext cx="1776417" cy="2993977"/>
            <a:chOff x="5665455" y="2983724"/>
            <a:chExt cx="1776417" cy="2993977"/>
          </a:xfrm>
        </p:grpSpPr>
        <p:sp>
          <p:nvSpPr>
            <p:cNvPr id="45" name="Pie 44"/>
            <p:cNvSpPr/>
            <p:nvPr/>
          </p:nvSpPr>
          <p:spPr>
            <a:xfrm>
              <a:off x="5676134"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 name="Straight Connector 45"/>
            <p:cNvCxnSpPr/>
            <p:nvPr/>
          </p:nvCxnSpPr>
          <p:spPr>
            <a:xfrm>
              <a:off x="6288134"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288134"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Arc 47"/>
            <p:cNvSpPr/>
            <p:nvPr/>
          </p:nvSpPr>
          <p:spPr>
            <a:xfrm>
              <a:off x="5665455"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p:nvPr/>
          </p:nvCxnSpPr>
          <p:spPr>
            <a:xfrm flipV="1">
              <a:off x="6288134"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974709"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7136634"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7316455"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454009"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795755"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14780"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6533763"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6415909" y="3787712"/>
              <a:ext cx="0" cy="5334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58" name="Rounded Rectangle 57"/>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59" name="Picture 58"/>
          <p:cNvPicPr>
            <a:picLocks noChangeAspect="1"/>
          </p:cNvPicPr>
          <p:nvPr/>
        </p:nvPicPr>
        <p:blipFill>
          <a:blip r:embed="rId2"/>
          <a:stretch>
            <a:fillRect/>
          </a:stretch>
        </p:blipFill>
        <p:spPr>
          <a:xfrm>
            <a:off x="612000" y="2476501"/>
            <a:ext cx="7920000" cy="857279"/>
          </a:xfrm>
          <a:prstGeom prst="rect">
            <a:avLst/>
          </a:prstGeom>
        </p:spPr>
      </p:pic>
      <p:sp>
        <p:nvSpPr>
          <p:cNvPr id="2" name="Explosion 1 1"/>
          <p:cNvSpPr/>
          <p:nvPr/>
        </p:nvSpPr>
        <p:spPr>
          <a:xfrm>
            <a:off x="3429000" y="2374901"/>
            <a:ext cx="2565400" cy="1269604"/>
          </a:xfrm>
          <a:prstGeom prst="irregularSeal1">
            <a:avLst/>
          </a:prstGeom>
          <a:gradFill flip="none" rotWithShape="1">
            <a:gsLst>
              <a:gs pos="0">
                <a:srgbClr val="FF0000"/>
              </a:gs>
              <a:gs pos="100000">
                <a:srgbClr val="008000"/>
              </a:gs>
              <a:gs pos="50000">
                <a:srgbClr val="FFFF00"/>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728994" y="2466976"/>
            <a:ext cx="1971764" cy="861774"/>
          </a:xfrm>
          <a:prstGeom prst="rect">
            <a:avLst/>
          </a:prstGeom>
          <a:noFill/>
        </p:spPr>
        <p:txBody>
          <a:bodyPr wrap="none" lIns="91440" tIns="45720" rIns="91440" bIns="45720">
            <a:spAutoFit/>
          </a:bodyPr>
          <a:lstStyle/>
          <a:p>
            <a:pPr algn="ctr"/>
            <a:r>
              <a:rPr lang="en-US" sz="5000" b="1" cap="none" spc="0" dirty="0" smtClean="0">
                <a:ln w="12700">
                  <a:solidFill>
                    <a:srgbClr val="FF0000"/>
                  </a:solidFill>
                  <a:prstDash val="solid"/>
                </a:ln>
                <a:solidFill>
                  <a:schemeClr val="bg1"/>
                </a:solidFill>
                <a:effectLst>
                  <a:outerShdw blurRad="41275" dist="20320" dir="1800000" algn="tl" rotWithShape="0">
                    <a:srgbClr val="000000">
                      <a:alpha val="40000"/>
                    </a:srgbClr>
                  </a:outerShdw>
                </a:effectLst>
              </a:rPr>
              <a:t>BOOM</a:t>
            </a:r>
            <a:endParaRPr lang="en-US" sz="5000" b="1" cap="none" spc="0" dirty="0">
              <a:ln w="12700">
                <a:solidFill>
                  <a:srgbClr val="FF0000"/>
                </a:solidFill>
                <a:prstDash val="solid"/>
              </a:ln>
              <a:solidFill>
                <a:schemeClr val="bg1"/>
              </a:solidFill>
              <a:effectLst>
                <a:outerShdw blurRad="41275" dist="20320" dir="1800000" algn="tl" rotWithShape="0">
                  <a:srgbClr val="000000">
                    <a:alpha val="40000"/>
                  </a:srgbClr>
                </a:outerShdw>
              </a:effectLst>
            </a:endParaRPr>
          </a:p>
        </p:txBody>
      </p:sp>
      <p:sp>
        <p:nvSpPr>
          <p:cNvPr id="62" name="Delay 46"/>
          <p:cNvSpPr/>
          <p:nvPr/>
        </p:nvSpPr>
        <p:spPr>
          <a:xfrm flipH="1">
            <a:off x="2183251" y="5069737"/>
            <a:ext cx="4670943" cy="17675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w="25400">
            <a:tailEnd type="arrow" w="lg" len="lg"/>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35" name="Rounded Rectangle 3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39669204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4" name="Group 93"/>
          <p:cNvGrpSpPr/>
          <p:nvPr/>
        </p:nvGrpSpPr>
        <p:grpSpPr>
          <a:xfrm>
            <a:off x="136828" y="3334323"/>
            <a:ext cx="1776417" cy="2993977"/>
            <a:chOff x="369150" y="2983724"/>
            <a:chExt cx="1776417" cy="2993977"/>
          </a:xfrm>
        </p:grpSpPr>
        <p:sp>
          <p:nvSpPr>
            <p:cNvPr id="18" name="Pie 17"/>
            <p:cNvSpPr/>
            <p:nvPr/>
          </p:nvSpPr>
          <p:spPr>
            <a:xfrm>
              <a:off x="379829"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991829"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91829"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369150"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991829"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78404"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840329"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020150"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157704"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99450"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318475"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6499670" y="3334323"/>
            <a:ext cx="1776417" cy="2993977"/>
            <a:chOff x="5665455" y="2983724"/>
            <a:chExt cx="1776417" cy="2993977"/>
          </a:xfrm>
        </p:grpSpPr>
        <p:sp>
          <p:nvSpPr>
            <p:cNvPr id="45" name="Pie 44"/>
            <p:cNvSpPr/>
            <p:nvPr/>
          </p:nvSpPr>
          <p:spPr>
            <a:xfrm>
              <a:off x="5676134" y="3131606"/>
              <a:ext cx="1233921" cy="1252642"/>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 name="Straight Connector 45"/>
            <p:cNvCxnSpPr/>
            <p:nvPr/>
          </p:nvCxnSpPr>
          <p:spPr>
            <a:xfrm>
              <a:off x="6288134" y="5358526"/>
              <a:ext cx="11537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288134" y="5711001"/>
              <a:ext cx="115373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Arc 47"/>
            <p:cNvSpPr/>
            <p:nvPr/>
          </p:nvSpPr>
          <p:spPr>
            <a:xfrm>
              <a:off x="5665455" y="3154205"/>
              <a:ext cx="1244600" cy="123004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p:nvPr/>
          </p:nvCxnSpPr>
          <p:spPr>
            <a:xfrm flipV="1">
              <a:off x="6288134" y="2983724"/>
              <a:ext cx="0" cy="28532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974709" y="5066426"/>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7136634" y="5444301"/>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7316455" y="5072649"/>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6454009"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795755" y="5066426"/>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14780" y="5438078"/>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6533763" y="3334323"/>
              <a:ext cx="0" cy="5334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6415909" y="3787712"/>
              <a:ext cx="0" cy="5334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58" name="Rounded Rectangle 57"/>
          <p:cNvSpPr/>
          <p:nvPr/>
        </p:nvSpPr>
        <p:spPr>
          <a:xfrm>
            <a:off x="925382" y="1193801"/>
            <a:ext cx="7325500" cy="11430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of Neutrons with matter is easy (magnetic dipole),</a:t>
            </a:r>
          </a:p>
          <a:p>
            <a:r>
              <a:rPr lang="en-US" sz="2000" dirty="0" smtClean="0">
                <a:solidFill>
                  <a:schemeClr val="tx1"/>
                </a:solidFill>
              </a:rPr>
              <a:t>but for resonant inelastic x-ray scattering nothing is obvious.</a:t>
            </a:r>
          </a:p>
          <a:p>
            <a:r>
              <a:rPr lang="en-US" sz="2000" dirty="0" smtClean="0">
                <a:solidFill>
                  <a:schemeClr val="tx1"/>
                </a:solidFill>
              </a:rPr>
              <a:t>A lot is known though…</a:t>
            </a:r>
            <a:endParaRPr lang="en-US" sz="2000" dirty="0">
              <a:solidFill>
                <a:schemeClr val="tx1"/>
              </a:solidFill>
            </a:endParaRPr>
          </a:p>
        </p:txBody>
      </p:sp>
      <p:pic>
        <p:nvPicPr>
          <p:cNvPr id="59" name="Picture 58"/>
          <p:cNvPicPr>
            <a:picLocks noChangeAspect="1"/>
          </p:cNvPicPr>
          <p:nvPr/>
        </p:nvPicPr>
        <p:blipFill>
          <a:blip r:embed="rId2"/>
          <a:stretch>
            <a:fillRect/>
          </a:stretch>
        </p:blipFill>
        <p:spPr>
          <a:xfrm>
            <a:off x="612000" y="2476501"/>
            <a:ext cx="7920000" cy="857279"/>
          </a:xfrm>
          <a:prstGeom prst="rect">
            <a:avLst/>
          </a:prstGeom>
        </p:spPr>
      </p:pic>
      <p:sp>
        <p:nvSpPr>
          <p:cNvPr id="62" name="Delay 46"/>
          <p:cNvSpPr/>
          <p:nvPr/>
        </p:nvSpPr>
        <p:spPr>
          <a:xfrm flipH="1">
            <a:off x="2183251" y="5069737"/>
            <a:ext cx="4670943" cy="17675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w="25400">
            <a:tailEnd type="arrow" w="lg" len="lg"/>
          </a:ln>
        </p:spPr>
        <p:style>
          <a:lnRef idx="1">
            <a:schemeClr val="accent2"/>
          </a:lnRef>
          <a:fillRef idx="0">
            <a:schemeClr val="accent2"/>
          </a:fillRef>
          <a:effectRef idx="0">
            <a:schemeClr val="accent2"/>
          </a:effectRef>
          <a:fontRef idx="minor">
            <a:schemeClr val="tx1"/>
          </a:fontRef>
        </p:style>
        <p:txBody>
          <a:bodyPr/>
          <a:lstStyle/>
          <a:p>
            <a:endParaRPr lang="en-US"/>
          </a:p>
        </p:txBody>
      </p:sp>
      <p:sp>
        <p:nvSpPr>
          <p:cNvPr id="10" name="Rectangle 9"/>
          <p:cNvSpPr/>
          <p:nvPr/>
        </p:nvSpPr>
        <p:spPr>
          <a:xfrm>
            <a:off x="3357512" y="2540081"/>
            <a:ext cx="2600766" cy="722009"/>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4076700" y="2646153"/>
            <a:ext cx="1228344" cy="629920"/>
          </a:xfrm>
          <a:prstGeom prst="rect">
            <a:avLst/>
          </a:prstGeom>
        </p:spPr>
      </p:pic>
      <p:pic>
        <p:nvPicPr>
          <p:cNvPr id="13" name="Picture 12"/>
          <p:cNvPicPr>
            <a:picLocks noChangeAspect="1"/>
          </p:cNvPicPr>
          <p:nvPr/>
        </p:nvPicPr>
        <p:blipFill>
          <a:blip r:embed="rId4"/>
          <a:stretch>
            <a:fillRect/>
          </a:stretch>
        </p:blipFill>
        <p:spPr>
          <a:xfrm>
            <a:off x="2649906" y="4344940"/>
            <a:ext cx="3559048" cy="653542"/>
          </a:xfrm>
          <a:prstGeom prst="rect">
            <a:avLst/>
          </a:prstGeom>
        </p:spPr>
      </p:pic>
      <p:sp>
        <p:nvSpPr>
          <p:cNvPr id="36" name="Rounded Rectangle 3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23247247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1206500" y="1742944"/>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X-ray Diffraction (RXD)</a:t>
            </a:r>
          </a:p>
        </p:txBody>
      </p:sp>
      <p:sp>
        <p:nvSpPr>
          <p:cNvPr id="75" name="Rounded Rectangle 74"/>
          <p:cNvSpPr/>
          <p:nvPr/>
        </p:nvSpPr>
        <p:spPr>
          <a:xfrm>
            <a:off x="1206500" y="2407040"/>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Inelastic X-ray Scattering (RIXS) </a:t>
            </a: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Need tools to measure: Orbital, Spin, Charge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
        <p:nvSpPr>
          <p:cNvPr id="77" name="Rounded Rectangle 76"/>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b="1" dirty="0" smtClean="0">
                <a:solidFill>
                  <a:schemeClr val="tx1"/>
                </a:solidFill>
              </a:rPr>
              <a:t>Theory prediction of magnetic excitations</a:t>
            </a:r>
          </a:p>
          <a:p>
            <a:r>
              <a:rPr lang="en-US" dirty="0" smtClean="0">
                <a:solidFill>
                  <a:schemeClr val="tx1"/>
                </a:solidFill>
              </a:rPr>
              <a:t>J. </a:t>
            </a:r>
            <a:r>
              <a:rPr lang="en-US" dirty="0" err="1" smtClean="0">
                <a:solidFill>
                  <a:schemeClr val="tx1"/>
                </a:solidFill>
              </a:rPr>
              <a:t>Luo</a:t>
            </a:r>
            <a:r>
              <a:rPr lang="en-US" dirty="0" smtClean="0">
                <a:solidFill>
                  <a:schemeClr val="tx1"/>
                </a:solidFill>
              </a:rPr>
              <a:t>, G. T. Trammell, and J. P. Hannon,</a:t>
            </a:r>
          </a:p>
          <a:p>
            <a:r>
              <a:rPr lang="en-US" dirty="0" smtClean="0">
                <a:solidFill>
                  <a:schemeClr val="tx1"/>
                </a:solidFill>
              </a:rPr>
              <a:t>Phys. Rev. </a:t>
            </a:r>
            <a:r>
              <a:rPr lang="en-US" dirty="0" err="1" smtClean="0">
                <a:solidFill>
                  <a:schemeClr val="tx1"/>
                </a:solidFill>
              </a:rPr>
              <a:t>Lett</a:t>
            </a:r>
            <a:r>
              <a:rPr lang="en-US" dirty="0" smtClean="0">
                <a:solidFill>
                  <a:schemeClr val="tx1"/>
                </a:solidFill>
              </a:rPr>
              <a:t>. </a:t>
            </a:r>
            <a:r>
              <a:rPr lang="en-US" b="1" dirty="0" smtClean="0">
                <a:solidFill>
                  <a:schemeClr val="tx1"/>
                </a:solidFill>
              </a:rPr>
              <a:t>71</a:t>
            </a:r>
            <a:r>
              <a:rPr lang="en-US" dirty="0" smtClean="0">
                <a:solidFill>
                  <a:schemeClr val="tx1"/>
                </a:solidFill>
              </a:rPr>
              <a:t>, 287 (1993).</a:t>
            </a:r>
          </a:p>
          <a:p>
            <a:r>
              <a:rPr lang="en-US" dirty="0" smtClean="0">
                <a:solidFill>
                  <a:schemeClr val="tx1"/>
                </a:solidFill>
              </a:rPr>
              <a:t>F.M.F. de Groot, P. Kuiper, and G. A. </a:t>
            </a:r>
            <a:r>
              <a:rPr lang="en-US" dirty="0" err="1" smtClean="0">
                <a:solidFill>
                  <a:schemeClr val="tx1"/>
                </a:solidFill>
              </a:rPr>
              <a:t>Sawatzky</a:t>
            </a:r>
            <a:r>
              <a:rPr lang="en-US" dirty="0" smtClean="0">
                <a:solidFill>
                  <a:schemeClr val="tx1"/>
                </a:solidFill>
              </a:rPr>
              <a:t>,</a:t>
            </a:r>
          </a:p>
          <a:p>
            <a:r>
              <a:rPr lang="en-US" dirty="0" smtClean="0">
                <a:solidFill>
                  <a:schemeClr val="tx1"/>
                </a:solidFill>
              </a:rPr>
              <a:t>Phys. Rev. B </a:t>
            </a:r>
            <a:r>
              <a:rPr lang="en-US" b="1" dirty="0" smtClean="0">
                <a:solidFill>
                  <a:schemeClr val="tx1"/>
                </a:solidFill>
              </a:rPr>
              <a:t>57</a:t>
            </a:r>
            <a:r>
              <a:rPr lang="en-US" dirty="0" smtClean="0">
                <a:solidFill>
                  <a:schemeClr val="tx1"/>
                </a:solidFill>
              </a:rPr>
              <a:t>, 14584 (1998).</a:t>
            </a:r>
          </a:p>
          <a:p>
            <a:r>
              <a:rPr lang="en-US" b="1" dirty="0" smtClean="0">
                <a:solidFill>
                  <a:schemeClr val="tx1"/>
                </a:solidFill>
              </a:rPr>
              <a:t>Experimental realization</a:t>
            </a:r>
          </a:p>
          <a:p>
            <a:r>
              <a:rPr lang="en-US" dirty="0" smtClean="0">
                <a:solidFill>
                  <a:schemeClr val="tx1"/>
                </a:solidFill>
              </a:rPr>
              <a:t>L. </a:t>
            </a:r>
            <a:r>
              <a:rPr lang="en-US" dirty="0" err="1" smtClean="0">
                <a:solidFill>
                  <a:schemeClr val="tx1"/>
                </a:solidFill>
              </a:rPr>
              <a:t>Braicovich</a:t>
            </a:r>
            <a:r>
              <a:rPr lang="en-US" dirty="0" smtClean="0">
                <a:solidFill>
                  <a:schemeClr val="tx1"/>
                </a:solidFill>
              </a:rPr>
              <a:t>, G. </a:t>
            </a:r>
            <a:r>
              <a:rPr lang="en-US" dirty="0" err="1" smtClean="0">
                <a:solidFill>
                  <a:schemeClr val="tx1"/>
                </a:solidFill>
              </a:rPr>
              <a:t>Ghiringhelli</a:t>
            </a:r>
            <a:r>
              <a:rPr lang="en-US" dirty="0" smtClean="0">
                <a:solidFill>
                  <a:schemeClr val="tx1"/>
                </a:solidFill>
              </a:rPr>
              <a:t>, N. B. Brookes, </a:t>
            </a:r>
            <a:r>
              <a:rPr lang="en-US" i="1" dirty="0" smtClean="0">
                <a:solidFill>
                  <a:schemeClr val="tx1"/>
                </a:solidFill>
              </a:rPr>
              <a:t>et al.</a:t>
            </a:r>
          </a:p>
          <a:p>
            <a:r>
              <a:rPr lang="en-US" dirty="0" smtClean="0">
                <a:solidFill>
                  <a:schemeClr val="tx1"/>
                </a:solidFill>
              </a:rPr>
              <a:t>Phys. Rev. </a:t>
            </a:r>
            <a:r>
              <a:rPr lang="en-US" dirty="0" err="1" smtClean="0">
                <a:solidFill>
                  <a:schemeClr val="tx1"/>
                </a:solidFill>
              </a:rPr>
              <a:t>Lett</a:t>
            </a:r>
            <a:r>
              <a:rPr lang="en-US" dirty="0" smtClean="0">
                <a:solidFill>
                  <a:schemeClr val="tx1"/>
                </a:solidFill>
              </a:rPr>
              <a:t>. </a:t>
            </a:r>
            <a:r>
              <a:rPr lang="en-US" b="1" dirty="0" smtClean="0">
                <a:solidFill>
                  <a:schemeClr val="tx1"/>
                </a:solidFill>
              </a:rPr>
              <a:t>102</a:t>
            </a:r>
            <a:r>
              <a:rPr lang="en-US" dirty="0" smtClean="0">
                <a:solidFill>
                  <a:schemeClr val="tx1"/>
                </a:solidFill>
              </a:rPr>
              <a:t>, 167401 (2009).</a:t>
            </a:r>
          </a:p>
        </p:txBody>
      </p:sp>
      <p:grpSp>
        <p:nvGrpSpPr>
          <p:cNvPr id="2" name="Group 1"/>
          <p:cNvGrpSpPr/>
          <p:nvPr/>
        </p:nvGrpSpPr>
        <p:grpSpPr>
          <a:xfrm>
            <a:off x="-99908" y="1935257"/>
            <a:ext cx="2561994" cy="4244697"/>
            <a:chOff x="-99908" y="1935257"/>
            <a:chExt cx="2561994" cy="4244697"/>
          </a:xfrm>
        </p:grpSpPr>
        <p:cxnSp>
          <p:nvCxnSpPr>
            <p:cNvPr id="125" name="Straight Connector 124"/>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33" name="Delay 46"/>
            <p:cNvSpPr/>
            <p:nvPr/>
          </p:nvSpPr>
          <p:spPr>
            <a:xfrm rot="16663366">
              <a:off x="509531"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34" name="TextBox 133"/>
            <p:cNvSpPr txBox="1"/>
            <p:nvPr/>
          </p:nvSpPr>
          <p:spPr>
            <a:xfrm>
              <a:off x="2039149" y="5410547"/>
              <a:ext cx="422937" cy="369332"/>
            </a:xfrm>
            <a:prstGeom prst="rect">
              <a:avLst/>
            </a:prstGeom>
            <a:noFill/>
          </p:spPr>
          <p:txBody>
            <a:bodyPr wrap="none" rtlCol="0">
              <a:spAutoFit/>
            </a:bodyPr>
            <a:lstStyle/>
            <a:p>
              <a:r>
                <a:rPr lang="en-US" dirty="0" smtClean="0"/>
                <a:t>2p</a:t>
              </a:r>
              <a:endParaRPr lang="en-US" dirty="0"/>
            </a:p>
          </p:txBody>
        </p:sp>
        <p:cxnSp>
          <p:nvCxnSpPr>
            <p:cNvPr id="135" name="Straight Arrow Connector 134"/>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37" name="Delay 46"/>
            <p:cNvSpPr/>
            <p:nvPr/>
          </p:nvSpPr>
          <p:spPr>
            <a:xfrm rot="6927349">
              <a:off x="781312" y="3296725"/>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39" name="Pie 138"/>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0" name="Arc 139"/>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6" name="Straight Arrow Connector 135"/>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138" name="Straight Arrow Connector 137"/>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80" name="Straight Arrow Connector 79"/>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2206716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Challenge </a:t>
            </a:r>
            <a:r>
              <a:rPr lang="mr-IN" sz="2400" dirty="0" smtClean="0"/>
              <a:t>–</a:t>
            </a:r>
            <a:r>
              <a:rPr lang="en-US" sz="2400" dirty="0" smtClean="0"/>
              <a:t> No small parameter </a:t>
            </a:r>
            <a:r>
              <a:rPr lang="mr-IN" sz="2400" dirty="0" smtClean="0"/>
              <a:t>–</a:t>
            </a:r>
            <a:r>
              <a:rPr lang="en-US" sz="2400" dirty="0" smtClean="0"/>
              <a:t> perturbation theory fails</a:t>
            </a:r>
            <a:endParaRPr lang="en-US" sz="2400" dirty="0"/>
          </a:p>
        </p:txBody>
      </p:sp>
      <p:sp>
        <p:nvSpPr>
          <p:cNvPr id="11" name="Rounded Rectangle 10"/>
          <p:cNvSpPr/>
          <p:nvPr/>
        </p:nvSpPr>
        <p:spPr>
          <a:xfrm>
            <a:off x="612000" y="1175752"/>
            <a:ext cx="4476550"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Different interactions are of </a:t>
            </a:r>
            <a:r>
              <a:rPr lang="en-US" sz="2000" smtClean="0">
                <a:solidFill>
                  <a:schemeClr val="tx1"/>
                </a:solidFill>
              </a:rPr>
              <a:t>similar scale</a:t>
            </a:r>
            <a:endParaRPr lang="en-US" sz="2000" dirty="0">
              <a:solidFill>
                <a:schemeClr val="tx1"/>
              </a:solidFill>
            </a:endParaRPr>
          </a:p>
        </p:txBody>
      </p:sp>
      <p:sp>
        <p:nvSpPr>
          <p:cNvPr id="9" name="Rounded Rectangle 8"/>
          <p:cNvSpPr/>
          <p:nvPr/>
        </p:nvSpPr>
        <p:spPr>
          <a:xfrm>
            <a:off x="612000" y="1920524"/>
            <a:ext cx="2920978" cy="2072251"/>
          </a:xfrm>
          <a:prstGeom prst="roundRect">
            <a:avLst>
              <a:gd name="adj" fmla="val 778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Perturbation theory leads to divergent series</a:t>
            </a:r>
          </a:p>
          <a:p>
            <a:r>
              <a:rPr lang="en-US" sz="2000" b="1" dirty="0" smtClean="0">
                <a:solidFill>
                  <a:srgbClr val="FF0000"/>
                </a:solidFill>
              </a:rPr>
              <a:t>i.e. summing part of the series gives a different result from the full solution!</a:t>
            </a:r>
            <a:endParaRPr lang="en-US" sz="2000" b="1" dirty="0">
              <a:solidFill>
                <a:srgbClr val="FF0000"/>
              </a:solidFill>
            </a:endParaRPr>
          </a:p>
        </p:txBody>
      </p:sp>
      <p:pic>
        <p:nvPicPr>
          <p:cNvPr id="6" name="Picture 5"/>
          <p:cNvPicPr>
            <a:picLocks noChangeAspect="1"/>
          </p:cNvPicPr>
          <p:nvPr/>
        </p:nvPicPr>
        <p:blipFill>
          <a:blip r:embed="rId3"/>
          <a:stretch>
            <a:fillRect/>
          </a:stretch>
        </p:blipFill>
        <p:spPr>
          <a:xfrm>
            <a:off x="4184650" y="2224520"/>
            <a:ext cx="2603500" cy="939800"/>
          </a:xfrm>
          <a:prstGeom prst="rect">
            <a:avLst/>
          </a:prstGeom>
        </p:spPr>
      </p:pic>
      <p:pic>
        <p:nvPicPr>
          <p:cNvPr id="10" name="Picture 9"/>
          <p:cNvPicPr>
            <a:picLocks noChangeAspect="1"/>
          </p:cNvPicPr>
          <p:nvPr/>
        </p:nvPicPr>
        <p:blipFill>
          <a:blip r:embed="rId4"/>
          <a:stretch>
            <a:fillRect/>
          </a:stretch>
        </p:blipFill>
        <p:spPr>
          <a:xfrm rot="2554859">
            <a:off x="7273018" y="3295979"/>
            <a:ext cx="813503" cy="176848"/>
          </a:xfrm>
          <a:prstGeom prst="rect">
            <a:avLst/>
          </a:prstGeom>
        </p:spPr>
      </p:pic>
      <p:pic>
        <p:nvPicPr>
          <p:cNvPr id="12" name="Picture 11"/>
          <p:cNvPicPr>
            <a:picLocks noChangeAspect="1"/>
          </p:cNvPicPr>
          <p:nvPr/>
        </p:nvPicPr>
        <p:blipFill>
          <a:blip r:embed="rId3"/>
          <a:stretch>
            <a:fillRect/>
          </a:stretch>
        </p:blipFill>
        <p:spPr>
          <a:xfrm>
            <a:off x="6085471" y="3892082"/>
            <a:ext cx="2603500" cy="939800"/>
          </a:xfrm>
          <a:prstGeom prst="rect">
            <a:avLst/>
          </a:prstGeom>
        </p:spPr>
      </p:pic>
      <p:pic>
        <p:nvPicPr>
          <p:cNvPr id="13" name="Picture 12"/>
          <p:cNvPicPr>
            <a:picLocks noChangeAspect="1"/>
          </p:cNvPicPr>
          <p:nvPr/>
        </p:nvPicPr>
        <p:blipFill>
          <a:blip r:embed="rId5"/>
          <a:stretch>
            <a:fillRect/>
          </a:stretch>
        </p:blipFill>
        <p:spPr>
          <a:xfrm rot="5400000">
            <a:off x="6949071" y="3494923"/>
            <a:ext cx="876300" cy="101600"/>
          </a:xfrm>
          <a:prstGeom prst="rect">
            <a:avLst/>
          </a:prstGeom>
        </p:spPr>
      </p:pic>
      <p:pic>
        <p:nvPicPr>
          <p:cNvPr id="14" name="Picture 13"/>
          <p:cNvPicPr>
            <a:picLocks noChangeAspect="1"/>
          </p:cNvPicPr>
          <p:nvPr/>
        </p:nvPicPr>
        <p:blipFill>
          <a:blip r:embed="rId4"/>
          <a:stretch>
            <a:fillRect/>
          </a:stretch>
        </p:blipFill>
        <p:spPr>
          <a:xfrm rot="8163967">
            <a:off x="7267957" y="2755518"/>
            <a:ext cx="813503" cy="176848"/>
          </a:xfrm>
          <a:prstGeom prst="rect">
            <a:avLst/>
          </a:prstGeom>
        </p:spPr>
      </p:pic>
      <p:pic>
        <p:nvPicPr>
          <p:cNvPr id="15" name="Picture 14"/>
          <p:cNvPicPr>
            <a:picLocks noChangeAspect="1"/>
          </p:cNvPicPr>
          <p:nvPr/>
        </p:nvPicPr>
        <p:blipFill>
          <a:blip r:embed="rId4"/>
          <a:stretch>
            <a:fillRect/>
          </a:stretch>
        </p:blipFill>
        <p:spPr>
          <a:xfrm rot="2554859">
            <a:off x="4084421" y="6093890"/>
            <a:ext cx="813503" cy="176848"/>
          </a:xfrm>
          <a:prstGeom prst="rect">
            <a:avLst/>
          </a:prstGeom>
        </p:spPr>
      </p:pic>
      <p:pic>
        <p:nvPicPr>
          <p:cNvPr id="16" name="Picture 15"/>
          <p:cNvPicPr>
            <a:picLocks noChangeAspect="1"/>
          </p:cNvPicPr>
          <p:nvPr/>
        </p:nvPicPr>
        <p:blipFill>
          <a:blip r:embed="rId3"/>
          <a:stretch>
            <a:fillRect/>
          </a:stretch>
        </p:blipFill>
        <p:spPr>
          <a:xfrm>
            <a:off x="2880892" y="4229469"/>
            <a:ext cx="2603500" cy="939800"/>
          </a:xfrm>
          <a:prstGeom prst="rect">
            <a:avLst/>
          </a:prstGeom>
        </p:spPr>
      </p:pic>
      <p:pic>
        <p:nvPicPr>
          <p:cNvPr id="17" name="Picture 16"/>
          <p:cNvPicPr>
            <a:picLocks noChangeAspect="1"/>
          </p:cNvPicPr>
          <p:nvPr/>
        </p:nvPicPr>
        <p:blipFill>
          <a:blip r:embed="rId5"/>
          <a:stretch>
            <a:fillRect/>
          </a:stretch>
        </p:blipFill>
        <p:spPr>
          <a:xfrm rot="5400000">
            <a:off x="3744492" y="5450217"/>
            <a:ext cx="876300" cy="101600"/>
          </a:xfrm>
          <a:prstGeom prst="rect">
            <a:avLst/>
          </a:prstGeom>
        </p:spPr>
      </p:pic>
      <p:pic>
        <p:nvPicPr>
          <p:cNvPr id="18" name="Picture 17"/>
          <p:cNvPicPr>
            <a:picLocks noChangeAspect="1"/>
          </p:cNvPicPr>
          <p:nvPr/>
        </p:nvPicPr>
        <p:blipFill>
          <a:blip r:embed="rId4"/>
          <a:stretch>
            <a:fillRect/>
          </a:stretch>
        </p:blipFill>
        <p:spPr>
          <a:xfrm rot="8163967">
            <a:off x="4079360" y="5553429"/>
            <a:ext cx="813503" cy="176848"/>
          </a:xfrm>
          <a:prstGeom prst="rect">
            <a:avLst/>
          </a:prstGeom>
        </p:spPr>
      </p:pic>
      <p:pic>
        <p:nvPicPr>
          <p:cNvPr id="19" name="Picture 18"/>
          <p:cNvPicPr>
            <a:picLocks noChangeAspect="1"/>
          </p:cNvPicPr>
          <p:nvPr/>
        </p:nvPicPr>
        <p:blipFill>
          <a:blip r:embed="rId6"/>
          <a:stretch>
            <a:fillRect/>
          </a:stretch>
        </p:blipFill>
        <p:spPr>
          <a:xfrm flipH="1" flipV="1">
            <a:off x="5517946" y="5934569"/>
            <a:ext cx="2603500" cy="520700"/>
          </a:xfrm>
          <a:prstGeom prst="rect">
            <a:avLst/>
          </a:prstGeom>
        </p:spPr>
      </p:pic>
      <p:pic>
        <p:nvPicPr>
          <p:cNvPr id="20" name="Picture 19"/>
          <p:cNvPicPr>
            <a:picLocks noChangeAspect="1"/>
          </p:cNvPicPr>
          <p:nvPr/>
        </p:nvPicPr>
        <p:blipFill>
          <a:blip r:embed="rId4"/>
          <a:stretch>
            <a:fillRect/>
          </a:stretch>
        </p:blipFill>
        <p:spPr>
          <a:xfrm rot="8085176">
            <a:off x="7160942" y="5591891"/>
            <a:ext cx="813503" cy="176848"/>
          </a:xfrm>
          <a:prstGeom prst="rect">
            <a:avLst/>
          </a:prstGeom>
        </p:spPr>
      </p:pic>
      <p:pic>
        <p:nvPicPr>
          <p:cNvPr id="21" name="Picture 20"/>
          <p:cNvPicPr>
            <a:picLocks noChangeAspect="1"/>
          </p:cNvPicPr>
          <p:nvPr/>
        </p:nvPicPr>
        <p:blipFill>
          <a:blip r:embed="rId4"/>
          <a:stretch>
            <a:fillRect/>
          </a:stretch>
        </p:blipFill>
        <p:spPr>
          <a:xfrm rot="18969474">
            <a:off x="6281783" y="5618060"/>
            <a:ext cx="813503" cy="176848"/>
          </a:xfrm>
          <a:prstGeom prst="rect">
            <a:avLst/>
          </a:prstGeom>
        </p:spPr>
      </p:pic>
    </p:spTree>
    <p:extLst>
      <p:ext uri="{BB962C8B-B14F-4D97-AF65-F5344CB8AC3E}">
        <p14:creationId xmlns:p14="http://schemas.microsoft.com/office/powerpoint/2010/main" val="9316641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883998" y="3164832"/>
            <a:ext cx="2923400" cy="2532792"/>
            <a:chOff x="5883998" y="3164832"/>
            <a:chExt cx="2923400" cy="2532792"/>
          </a:xfrm>
        </p:grpSpPr>
        <p:pic>
          <p:nvPicPr>
            <p:cNvPr id="26" name="Picture 25" descr="Haverkort_16.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3998" y="3164832"/>
              <a:ext cx="2923400" cy="2532792"/>
            </a:xfrm>
            <a:prstGeom prst="rect">
              <a:avLst/>
            </a:prstGeom>
          </p:spPr>
        </p:pic>
        <p:sp>
          <p:nvSpPr>
            <p:cNvPr id="2" name="Rectangle 1"/>
            <p:cNvSpPr/>
            <p:nvPr/>
          </p:nvSpPr>
          <p:spPr>
            <a:xfrm>
              <a:off x="5883998" y="3164832"/>
              <a:ext cx="335930" cy="225209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 name="Picture 24" descr="Haverkort_16a.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0631" y="869654"/>
            <a:ext cx="2960370" cy="2468880"/>
          </a:xfrm>
          <a:prstGeom prst="rect">
            <a:avLst/>
          </a:prstGeom>
        </p:spPr>
      </p:pic>
      <p:pic>
        <p:nvPicPr>
          <p:cNvPr id="24" name="Picture 23" descr="Haverkort_16.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422" y="3164832"/>
            <a:ext cx="2880360" cy="1737360"/>
          </a:xfrm>
          <a:prstGeom prst="rect">
            <a:avLst/>
          </a:prstGeom>
        </p:spPr>
      </p:pic>
      <p:sp>
        <p:nvSpPr>
          <p:cNvPr id="23" name="Rounded Rectangle 22"/>
          <p:cNvSpPr/>
          <p:nvPr/>
        </p:nvSpPr>
        <p:spPr>
          <a:xfrm>
            <a:off x="5026326" y="1054877"/>
            <a:ext cx="1849349" cy="78503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Intermediate state</a:t>
            </a:r>
            <a:endParaRPr lang="en-US" sz="2000" dirty="0">
              <a:solidFill>
                <a:schemeClr val="tx1"/>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1" name="Rounded Rectangle 20"/>
          <p:cNvSpPr/>
          <p:nvPr/>
        </p:nvSpPr>
        <p:spPr>
          <a:xfrm>
            <a:off x="919220" y="5807414"/>
            <a:ext cx="1849349"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Initial state</a:t>
            </a:r>
            <a:endParaRPr lang="en-US" sz="2000" dirty="0">
              <a:solidFill>
                <a:schemeClr val="tx1"/>
              </a:solidFill>
            </a:endParaRPr>
          </a:p>
        </p:txBody>
      </p:sp>
      <p:sp>
        <p:nvSpPr>
          <p:cNvPr id="22" name="Rounded Rectangle 21"/>
          <p:cNvSpPr/>
          <p:nvPr/>
        </p:nvSpPr>
        <p:spPr>
          <a:xfrm>
            <a:off x="6421023" y="5807414"/>
            <a:ext cx="1849349"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Final state</a:t>
            </a:r>
            <a:endParaRPr lang="en-US" sz="2000" dirty="0">
              <a:solidFill>
                <a:schemeClr val="tx1"/>
              </a:solidFill>
            </a:endParaRPr>
          </a:p>
        </p:txBody>
      </p:sp>
      <p:sp>
        <p:nvSpPr>
          <p:cNvPr id="27" name="Delay 46"/>
          <p:cNvSpPr/>
          <p:nvPr/>
        </p:nvSpPr>
        <p:spPr>
          <a:xfrm rot="7483307">
            <a:off x="906165" y="4177430"/>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8" name="Delay 46"/>
          <p:cNvSpPr/>
          <p:nvPr/>
        </p:nvSpPr>
        <p:spPr>
          <a:xfrm rot="14116693" flipV="1">
            <a:off x="4216577" y="4177428"/>
            <a:ext cx="3881558" cy="201695"/>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4" name="Explosion 1 13"/>
          <p:cNvSpPr/>
          <p:nvPr/>
        </p:nvSpPr>
        <p:spPr>
          <a:xfrm>
            <a:off x="2990631" y="3845012"/>
            <a:ext cx="3333969" cy="1677000"/>
          </a:xfrm>
          <a:prstGeom prst="irregularSeal1">
            <a:avLst/>
          </a:prstGeom>
          <a:gradFill flip="none" rotWithShape="1">
            <a:gsLst>
              <a:gs pos="0">
                <a:srgbClr val="FF0000"/>
              </a:gs>
              <a:gs pos="100000">
                <a:srgbClr val="008000"/>
              </a:gs>
              <a:gs pos="50000">
                <a:srgbClr val="FFFF00"/>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stretch>
            <a:fillRect/>
          </a:stretch>
        </p:blipFill>
        <p:spPr>
          <a:xfrm>
            <a:off x="4076701" y="4400602"/>
            <a:ext cx="1228344" cy="629920"/>
          </a:xfrm>
          <a:prstGeom prst="rect">
            <a:avLst/>
          </a:prstGeom>
        </p:spPr>
      </p:pic>
      <p:sp>
        <p:nvSpPr>
          <p:cNvPr id="16" name="Rounded Rectangle 1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RIXS – what </a:t>
            </a:r>
            <a:r>
              <a:rPr lang="en-US" sz="2400" dirty="0" smtClean="0"/>
              <a:t>does one measure</a:t>
            </a:r>
            <a:endParaRPr lang="en-US" sz="2400" dirty="0"/>
          </a:p>
        </p:txBody>
      </p:sp>
    </p:spTree>
    <p:extLst>
      <p:ext uri="{BB962C8B-B14F-4D97-AF65-F5344CB8AC3E}">
        <p14:creationId xmlns:p14="http://schemas.microsoft.com/office/powerpoint/2010/main" val="103075783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Understand RIXS by numerical solving a model</a:t>
            </a:r>
            <a:endParaRPr lang="en-US" sz="2400" dirty="0"/>
          </a:p>
        </p:txBody>
      </p:sp>
      <p:sp>
        <p:nvSpPr>
          <p:cNvPr id="11" name="Rounded Rectangle 10"/>
          <p:cNvSpPr/>
          <p:nvPr/>
        </p:nvSpPr>
        <p:spPr>
          <a:xfrm>
            <a:off x="612000" y="1175752"/>
            <a:ext cx="3082491"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equation to solve</a:t>
            </a:r>
            <a:endParaRPr lang="en-US" sz="2000" dirty="0">
              <a:solidFill>
                <a:schemeClr val="tx1"/>
              </a:solidFill>
            </a:endParaRPr>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pic>
        <p:nvPicPr>
          <p:cNvPr id="5" name="Picture 4"/>
          <p:cNvPicPr>
            <a:picLocks noChangeAspect="1"/>
          </p:cNvPicPr>
          <p:nvPr/>
        </p:nvPicPr>
        <p:blipFill>
          <a:blip r:embed="rId4"/>
          <a:stretch>
            <a:fillRect/>
          </a:stretch>
        </p:blipFill>
        <p:spPr>
          <a:xfrm>
            <a:off x="1216800" y="1723590"/>
            <a:ext cx="7315200" cy="673100"/>
          </a:xfrm>
          <a:prstGeom prst="rect">
            <a:avLst/>
          </a:prstGeom>
        </p:spPr>
      </p:pic>
      <p:sp>
        <p:nvSpPr>
          <p:cNvPr id="6" name="TextBox 5"/>
          <p:cNvSpPr txBox="1"/>
          <p:nvPr/>
        </p:nvSpPr>
        <p:spPr>
          <a:xfrm>
            <a:off x="4929771" y="2595208"/>
            <a:ext cx="659155" cy="369332"/>
          </a:xfrm>
          <a:prstGeom prst="rect">
            <a:avLst/>
          </a:prstGeom>
          <a:noFill/>
        </p:spPr>
        <p:txBody>
          <a:bodyPr wrap="none" rtlCol="0">
            <a:spAutoFit/>
          </a:bodyPr>
          <a:lstStyle/>
          <a:p>
            <a:r>
              <a:rPr lang="en-US" dirty="0"/>
              <a:t>w</a:t>
            </a:r>
            <a:r>
              <a:rPr lang="en-US" dirty="0" smtClean="0"/>
              <a:t>ith,</a:t>
            </a:r>
            <a:endParaRPr lang="en-US" dirty="0"/>
          </a:p>
        </p:txBody>
      </p:sp>
      <p:pic>
        <p:nvPicPr>
          <p:cNvPr id="12" name="Picture 11"/>
          <p:cNvPicPr>
            <a:picLocks noChangeAspect="1"/>
          </p:cNvPicPr>
          <p:nvPr/>
        </p:nvPicPr>
        <p:blipFill>
          <a:blip r:embed="rId5"/>
          <a:stretch>
            <a:fillRect/>
          </a:stretch>
        </p:blipFill>
        <p:spPr>
          <a:xfrm>
            <a:off x="4929771" y="2875231"/>
            <a:ext cx="3759200" cy="673100"/>
          </a:xfrm>
          <a:prstGeom prst="rect">
            <a:avLst/>
          </a:prstGeom>
        </p:spPr>
      </p:pic>
      <p:pic>
        <p:nvPicPr>
          <p:cNvPr id="13" name="Picture 12"/>
          <p:cNvPicPr>
            <a:picLocks noChangeAspect="1"/>
          </p:cNvPicPr>
          <p:nvPr/>
        </p:nvPicPr>
        <p:blipFill>
          <a:blip r:embed="rId6"/>
          <a:stretch>
            <a:fillRect/>
          </a:stretch>
        </p:blipFill>
        <p:spPr>
          <a:xfrm>
            <a:off x="4929771" y="4082745"/>
            <a:ext cx="2933700" cy="711200"/>
          </a:xfrm>
          <a:prstGeom prst="rect">
            <a:avLst/>
          </a:prstGeom>
        </p:spPr>
      </p:pic>
      <p:sp>
        <p:nvSpPr>
          <p:cNvPr id="24" name="TextBox 23"/>
          <p:cNvSpPr txBox="1"/>
          <p:nvPr/>
        </p:nvSpPr>
        <p:spPr>
          <a:xfrm>
            <a:off x="4929771" y="3618056"/>
            <a:ext cx="538930" cy="369332"/>
          </a:xfrm>
          <a:prstGeom prst="rect">
            <a:avLst/>
          </a:prstGeom>
          <a:noFill/>
        </p:spPr>
        <p:txBody>
          <a:bodyPr wrap="none" rtlCol="0">
            <a:spAutoFit/>
          </a:bodyPr>
          <a:lstStyle/>
          <a:p>
            <a:r>
              <a:rPr lang="en-US" smtClean="0"/>
              <a:t>and</a:t>
            </a:r>
            <a:endParaRPr lang="en-US"/>
          </a:p>
        </p:txBody>
      </p:sp>
    </p:spTree>
    <p:extLst>
      <p:ext uri="{BB962C8B-B14F-4D97-AF65-F5344CB8AC3E}">
        <p14:creationId xmlns:p14="http://schemas.microsoft.com/office/powerpoint/2010/main" val="18092610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9948"/>
            <a:ext cx="9144000" cy="270505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749" y="3513257"/>
            <a:ext cx="4610501" cy="3011743"/>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Single Ni atom in crystal-field theory</a:t>
            </a:r>
            <a:endParaRPr lang="en-US" sz="2400" dirty="0"/>
          </a:p>
        </p:txBody>
      </p:sp>
    </p:spTree>
    <p:extLst>
      <p:ext uri="{BB962C8B-B14F-4D97-AF65-F5344CB8AC3E}">
        <p14:creationId xmlns:p14="http://schemas.microsoft.com/office/powerpoint/2010/main" val="8635843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000"/>
            <a:ext cx="9144000" cy="14272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3364" y="2357851"/>
            <a:ext cx="6377272" cy="4154399"/>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Hubbard model on finite (12) size cluster</a:t>
            </a:r>
            <a:endParaRPr lang="en-US" sz="2400" dirty="0"/>
          </a:p>
        </p:txBody>
      </p:sp>
    </p:spTree>
    <p:extLst>
      <p:ext uri="{BB962C8B-B14F-4D97-AF65-F5344CB8AC3E}">
        <p14:creationId xmlns:p14="http://schemas.microsoft.com/office/powerpoint/2010/main" val="17184273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Understand RIXS as effective operator</a:t>
            </a:r>
            <a:endParaRPr lang="en-US" sz="2400" dirty="0"/>
          </a:p>
        </p:txBody>
      </p:sp>
      <p:sp>
        <p:nvSpPr>
          <p:cNvPr id="11" name="Rounded Rectangle 10"/>
          <p:cNvSpPr/>
          <p:nvPr/>
        </p:nvSpPr>
        <p:spPr>
          <a:xfrm>
            <a:off x="612000" y="1175752"/>
            <a:ext cx="3082491" cy="1163187"/>
          </a:xfrm>
          <a:prstGeom prst="roundRect">
            <a:avLst>
              <a:gd name="adj" fmla="val 1297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Replace the exact RIXS operator by a low </a:t>
            </a:r>
            <a:r>
              <a:rPr lang="en-US" sz="2000" smtClean="0">
                <a:solidFill>
                  <a:schemeClr val="tx1"/>
                </a:solidFill>
              </a:rPr>
              <a:t>energy effective operator</a:t>
            </a:r>
            <a:endParaRPr lang="en-US" sz="2000" dirty="0">
              <a:solidFill>
                <a:schemeClr val="tx1"/>
              </a:solidFill>
            </a:endParaRPr>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pic>
        <p:nvPicPr>
          <p:cNvPr id="9" name="Picture 8"/>
          <p:cNvPicPr>
            <a:picLocks noChangeAspect="1"/>
          </p:cNvPicPr>
          <p:nvPr/>
        </p:nvPicPr>
        <p:blipFill>
          <a:blip r:embed="rId4"/>
          <a:stretch>
            <a:fillRect/>
          </a:stretch>
        </p:blipFill>
        <p:spPr>
          <a:xfrm>
            <a:off x="3899868" y="1089716"/>
            <a:ext cx="3759200" cy="673100"/>
          </a:xfrm>
          <a:prstGeom prst="rect">
            <a:avLst/>
          </a:prstGeom>
        </p:spPr>
      </p:pic>
      <p:pic>
        <p:nvPicPr>
          <p:cNvPr id="2" name="Picture 1"/>
          <p:cNvPicPr>
            <a:picLocks noChangeAspect="1"/>
          </p:cNvPicPr>
          <p:nvPr/>
        </p:nvPicPr>
        <p:blipFill>
          <a:blip r:embed="rId5"/>
          <a:stretch>
            <a:fillRect/>
          </a:stretch>
        </p:blipFill>
        <p:spPr>
          <a:xfrm>
            <a:off x="3899868" y="2497692"/>
            <a:ext cx="3937000" cy="850900"/>
          </a:xfrm>
          <a:prstGeom prst="rect">
            <a:avLst/>
          </a:prstGeom>
        </p:spPr>
      </p:pic>
      <p:pic>
        <p:nvPicPr>
          <p:cNvPr id="5" name="Picture 4"/>
          <p:cNvPicPr>
            <a:picLocks noChangeAspect="1"/>
          </p:cNvPicPr>
          <p:nvPr/>
        </p:nvPicPr>
        <p:blipFill>
          <a:blip r:embed="rId6"/>
          <a:stretch>
            <a:fillRect/>
          </a:stretch>
        </p:blipFill>
        <p:spPr>
          <a:xfrm>
            <a:off x="3921493" y="3943768"/>
            <a:ext cx="889000" cy="279400"/>
          </a:xfrm>
          <a:prstGeom prst="rect">
            <a:avLst/>
          </a:prstGeom>
        </p:spPr>
      </p:pic>
      <p:pic>
        <p:nvPicPr>
          <p:cNvPr id="6" name="Picture 5"/>
          <p:cNvPicPr>
            <a:picLocks noChangeAspect="1"/>
          </p:cNvPicPr>
          <p:nvPr/>
        </p:nvPicPr>
        <p:blipFill>
          <a:blip r:embed="rId7"/>
          <a:stretch>
            <a:fillRect/>
          </a:stretch>
        </p:blipFill>
        <p:spPr>
          <a:xfrm>
            <a:off x="3899868" y="4378926"/>
            <a:ext cx="1054100" cy="317500"/>
          </a:xfrm>
          <a:prstGeom prst="rect">
            <a:avLst/>
          </a:prstGeom>
        </p:spPr>
      </p:pic>
      <p:pic>
        <p:nvPicPr>
          <p:cNvPr id="13" name="Picture 12"/>
          <p:cNvPicPr>
            <a:picLocks noChangeAspect="1"/>
          </p:cNvPicPr>
          <p:nvPr/>
        </p:nvPicPr>
        <p:blipFill>
          <a:blip r:embed="rId8"/>
          <a:stretch>
            <a:fillRect/>
          </a:stretch>
        </p:blipFill>
        <p:spPr>
          <a:xfrm>
            <a:off x="3921493" y="4835541"/>
            <a:ext cx="939800" cy="279400"/>
          </a:xfrm>
          <a:prstGeom prst="rect">
            <a:avLst/>
          </a:prstGeom>
        </p:spPr>
      </p:pic>
      <p:pic>
        <p:nvPicPr>
          <p:cNvPr id="14" name="Picture 13"/>
          <p:cNvPicPr>
            <a:picLocks noChangeAspect="1"/>
          </p:cNvPicPr>
          <p:nvPr/>
        </p:nvPicPr>
        <p:blipFill>
          <a:blip r:embed="rId9"/>
          <a:stretch>
            <a:fillRect/>
          </a:stretch>
        </p:blipFill>
        <p:spPr>
          <a:xfrm>
            <a:off x="3899868" y="5555674"/>
            <a:ext cx="2552700" cy="330200"/>
          </a:xfrm>
          <a:prstGeom prst="rect">
            <a:avLst/>
          </a:prstGeom>
        </p:spPr>
      </p:pic>
      <p:pic>
        <p:nvPicPr>
          <p:cNvPr id="17" name="Picture 16"/>
          <p:cNvPicPr>
            <a:picLocks noChangeAspect="1"/>
          </p:cNvPicPr>
          <p:nvPr/>
        </p:nvPicPr>
        <p:blipFill>
          <a:blip r:embed="rId10"/>
          <a:stretch>
            <a:fillRect/>
          </a:stretch>
        </p:blipFill>
        <p:spPr>
          <a:xfrm>
            <a:off x="3921493" y="5331388"/>
            <a:ext cx="215900" cy="50800"/>
          </a:xfrm>
          <a:prstGeom prst="rect">
            <a:avLst/>
          </a:prstGeom>
        </p:spPr>
      </p:pic>
      <p:sp>
        <p:nvSpPr>
          <p:cNvPr id="19" name="Rounded Rectangle 18"/>
          <p:cNvSpPr/>
          <p:nvPr/>
        </p:nvSpPr>
        <p:spPr>
          <a:xfrm>
            <a:off x="612000" y="2524691"/>
            <a:ext cx="3082491" cy="823901"/>
          </a:xfrm>
          <a:prstGeom prst="roundRect">
            <a:avLst>
              <a:gd name="adj" fmla="val 1647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Write the exact </a:t>
            </a:r>
            <a:r>
              <a:rPr lang="en-US" sz="2000" smtClean="0">
                <a:solidFill>
                  <a:schemeClr val="tx1"/>
                </a:solidFill>
              </a:rPr>
              <a:t>RIXS operator as a series</a:t>
            </a:r>
            <a:endParaRPr lang="en-US" sz="2000" dirty="0">
              <a:solidFill>
                <a:schemeClr val="tx1"/>
              </a:solidFill>
            </a:endParaRPr>
          </a:p>
        </p:txBody>
      </p:sp>
      <p:sp>
        <p:nvSpPr>
          <p:cNvPr id="20" name="Rounded Rectangle 19"/>
          <p:cNvSpPr/>
          <p:nvPr/>
        </p:nvSpPr>
        <p:spPr>
          <a:xfrm>
            <a:off x="611999" y="3872525"/>
            <a:ext cx="3082491" cy="823901"/>
          </a:xfrm>
          <a:prstGeom prst="roundRect">
            <a:avLst>
              <a:gd name="adj" fmla="val 1647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Possible operators in the series could be</a:t>
            </a:r>
            <a:endParaRPr lang="en-US" sz="2000" dirty="0">
              <a:solidFill>
                <a:schemeClr val="tx1"/>
              </a:solidFill>
            </a:endParaRPr>
          </a:p>
        </p:txBody>
      </p:sp>
      <p:grpSp>
        <p:nvGrpSpPr>
          <p:cNvPr id="24" name="Group 23"/>
          <p:cNvGrpSpPr/>
          <p:nvPr/>
        </p:nvGrpSpPr>
        <p:grpSpPr>
          <a:xfrm>
            <a:off x="611998" y="5253948"/>
            <a:ext cx="3082491" cy="1127601"/>
            <a:chOff x="611998" y="5253948"/>
            <a:chExt cx="3082491" cy="1127601"/>
          </a:xfrm>
        </p:grpSpPr>
        <p:sp>
          <p:nvSpPr>
            <p:cNvPr id="21" name="Rounded Rectangle 20"/>
            <p:cNvSpPr/>
            <p:nvPr/>
          </p:nvSpPr>
          <p:spPr>
            <a:xfrm>
              <a:off x="611998" y="5253948"/>
              <a:ext cx="3082491" cy="1127601"/>
            </a:xfrm>
            <a:prstGeom prst="roundRect">
              <a:avLst>
                <a:gd name="adj" fmla="val 11354"/>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Task: find all operators</a:t>
              </a:r>
            </a:p>
            <a:p>
              <a:r>
                <a:rPr lang="en-US" sz="2000" dirty="0" smtClean="0">
                  <a:solidFill>
                    <a:schemeClr val="tx1"/>
                  </a:solidFill>
                </a:rPr>
                <a:t>and all coefficients </a:t>
              </a:r>
              <a:endParaRPr lang="en-US" sz="2000" dirty="0">
                <a:solidFill>
                  <a:schemeClr val="tx1"/>
                </a:solidFill>
              </a:endParaRPr>
            </a:p>
          </p:txBody>
        </p:sp>
        <p:pic>
          <p:nvPicPr>
            <p:cNvPr id="18" name="Picture 17"/>
            <p:cNvPicPr>
              <a:picLocks noChangeAspect="1"/>
            </p:cNvPicPr>
            <p:nvPr/>
          </p:nvPicPr>
          <p:blipFill>
            <a:blip r:embed="rId11"/>
            <a:stretch>
              <a:fillRect/>
            </a:stretch>
          </p:blipFill>
          <p:spPr>
            <a:xfrm>
              <a:off x="749300" y="5954525"/>
              <a:ext cx="1943100" cy="317500"/>
            </a:xfrm>
            <a:prstGeom prst="rect">
              <a:avLst/>
            </a:prstGeom>
          </p:spPr>
        </p:pic>
        <p:pic>
          <p:nvPicPr>
            <p:cNvPr id="22" name="Picture 21"/>
            <p:cNvPicPr>
              <a:picLocks noChangeAspect="1"/>
            </p:cNvPicPr>
            <p:nvPr/>
          </p:nvPicPr>
          <p:blipFill>
            <a:blip r:embed="rId12"/>
            <a:stretch>
              <a:fillRect/>
            </a:stretch>
          </p:blipFill>
          <p:spPr>
            <a:xfrm>
              <a:off x="3135163" y="5367466"/>
              <a:ext cx="368300" cy="279400"/>
            </a:xfrm>
            <a:prstGeom prst="rect">
              <a:avLst/>
            </a:prstGeom>
          </p:spPr>
        </p:pic>
      </p:grpSp>
    </p:spTree>
    <p:extLst>
      <p:ext uri="{BB962C8B-B14F-4D97-AF65-F5344CB8AC3E}">
        <p14:creationId xmlns:p14="http://schemas.microsoft.com/office/powerpoint/2010/main" val="19093851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Challenge </a:t>
            </a:r>
            <a:r>
              <a:rPr lang="mr-IN" sz="2400" dirty="0" smtClean="0"/>
              <a:t>–</a:t>
            </a:r>
            <a:r>
              <a:rPr lang="en-US" sz="2400" dirty="0" smtClean="0"/>
              <a:t> No small parameter </a:t>
            </a:r>
            <a:r>
              <a:rPr lang="mr-IN" sz="2400" dirty="0" smtClean="0"/>
              <a:t>–</a:t>
            </a:r>
            <a:r>
              <a:rPr lang="en-US" sz="2400" dirty="0" smtClean="0"/>
              <a:t> perturbation theory fails</a:t>
            </a:r>
            <a:endParaRPr lang="en-US" sz="2400" dirty="0"/>
          </a:p>
        </p:txBody>
      </p:sp>
      <p:sp>
        <p:nvSpPr>
          <p:cNvPr id="11" name="Rounded Rectangle 10"/>
          <p:cNvSpPr/>
          <p:nvPr/>
        </p:nvSpPr>
        <p:spPr>
          <a:xfrm>
            <a:off x="612000" y="1175752"/>
            <a:ext cx="4476550"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Different interactions are of </a:t>
            </a:r>
            <a:r>
              <a:rPr lang="en-US" sz="2000" smtClean="0">
                <a:solidFill>
                  <a:schemeClr val="tx1"/>
                </a:solidFill>
              </a:rPr>
              <a:t>similar scale</a:t>
            </a:r>
            <a:endParaRPr lang="en-US" sz="2000" dirty="0">
              <a:solidFill>
                <a:schemeClr val="tx1"/>
              </a:solidFill>
            </a:endParaRPr>
          </a:p>
        </p:txBody>
      </p:sp>
      <p:sp>
        <p:nvSpPr>
          <p:cNvPr id="9" name="Rounded Rectangle 8"/>
          <p:cNvSpPr/>
          <p:nvPr/>
        </p:nvSpPr>
        <p:spPr>
          <a:xfrm>
            <a:off x="612000" y="1920524"/>
            <a:ext cx="2920978" cy="2072251"/>
          </a:xfrm>
          <a:prstGeom prst="roundRect">
            <a:avLst>
              <a:gd name="adj" fmla="val 778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Perturbation theory leads to divergent series</a:t>
            </a:r>
          </a:p>
          <a:p>
            <a:r>
              <a:rPr lang="en-US" sz="2000" b="1" dirty="0" smtClean="0">
                <a:solidFill>
                  <a:srgbClr val="FF0000"/>
                </a:solidFill>
              </a:rPr>
              <a:t>i.e. summing part of the series gives a different result from the full solution!</a:t>
            </a:r>
            <a:endParaRPr lang="en-US" sz="2000" b="1" dirty="0">
              <a:solidFill>
                <a:srgbClr val="FF0000"/>
              </a:solidFill>
            </a:endParaRPr>
          </a:p>
        </p:txBody>
      </p:sp>
      <p:pic>
        <p:nvPicPr>
          <p:cNvPr id="6" name="Picture 5"/>
          <p:cNvPicPr>
            <a:picLocks noChangeAspect="1"/>
          </p:cNvPicPr>
          <p:nvPr/>
        </p:nvPicPr>
        <p:blipFill>
          <a:blip r:embed="rId3"/>
          <a:stretch>
            <a:fillRect/>
          </a:stretch>
        </p:blipFill>
        <p:spPr>
          <a:xfrm>
            <a:off x="4184650" y="2224520"/>
            <a:ext cx="2603500" cy="939800"/>
          </a:xfrm>
          <a:prstGeom prst="rect">
            <a:avLst/>
          </a:prstGeom>
        </p:spPr>
      </p:pic>
      <p:pic>
        <p:nvPicPr>
          <p:cNvPr id="10" name="Picture 9"/>
          <p:cNvPicPr>
            <a:picLocks noChangeAspect="1"/>
          </p:cNvPicPr>
          <p:nvPr/>
        </p:nvPicPr>
        <p:blipFill>
          <a:blip r:embed="rId4"/>
          <a:stretch>
            <a:fillRect/>
          </a:stretch>
        </p:blipFill>
        <p:spPr>
          <a:xfrm rot="2554859">
            <a:off x="7273018" y="3295979"/>
            <a:ext cx="813503" cy="176848"/>
          </a:xfrm>
          <a:prstGeom prst="rect">
            <a:avLst/>
          </a:prstGeom>
        </p:spPr>
      </p:pic>
      <p:pic>
        <p:nvPicPr>
          <p:cNvPr id="12" name="Picture 11"/>
          <p:cNvPicPr>
            <a:picLocks noChangeAspect="1"/>
          </p:cNvPicPr>
          <p:nvPr/>
        </p:nvPicPr>
        <p:blipFill>
          <a:blip r:embed="rId3"/>
          <a:stretch>
            <a:fillRect/>
          </a:stretch>
        </p:blipFill>
        <p:spPr>
          <a:xfrm>
            <a:off x="6085471" y="3892082"/>
            <a:ext cx="2603500" cy="939800"/>
          </a:xfrm>
          <a:prstGeom prst="rect">
            <a:avLst/>
          </a:prstGeom>
        </p:spPr>
      </p:pic>
      <p:pic>
        <p:nvPicPr>
          <p:cNvPr id="13" name="Picture 12"/>
          <p:cNvPicPr>
            <a:picLocks noChangeAspect="1"/>
          </p:cNvPicPr>
          <p:nvPr/>
        </p:nvPicPr>
        <p:blipFill>
          <a:blip r:embed="rId5"/>
          <a:stretch>
            <a:fillRect/>
          </a:stretch>
        </p:blipFill>
        <p:spPr>
          <a:xfrm rot="5400000">
            <a:off x="6949071" y="3494923"/>
            <a:ext cx="876300" cy="101600"/>
          </a:xfrm>
          <a:prstGeom prst="rect">
            <a:avLst/>
          </a:prstGeom>
        </p:spPr>
      </p:pic>
      <p:pic>
        <p:nvPicPr>
          <p:cNvPr id="14" name="Picture 13"/>
          <p:cNvPicPr>
            <a:picLocks noChangeAspect="1"/>
          </p:cNvPicPr>
          <p:nvPr/>
        </p:nvPicPr>
        <p:blipFill>
          <a:blip r:embed="rId4"/>
          <a:stretch>
            <a:fillRect/>
          </a:stretch>
        </p:blipFill>
        <p:spPr>
          <a:xfrm rot="8163967">
            <a:off x="7267957" y="2755518"/>
            <a:ext cx="813503" cy="176848"/>
          </a:xfrm>
          <a:prstGeom prst="rect">
            <a:avLst/>
          </a:prstGeom>
        </p:spPr>
      </p:pic>
      <p:pic>
        <p:nvPicPr>
          <p:cNvPr id="15" name="Picture 14"/>
          <p:cNvPicPr>
            <a:picLocks noChangeAspect="1"/>
          </p:cNvPicPr>
          <p:nvPr/>
        </p:nvPicPr>
        <p:blipFill>
          <a:blip r:embed="rId4"/>
          <a:stretch>
            <a:fillRect/>
          </a:stretch>
        </p:blipFill>
        <p:spPr>
          <a:xfrm rot="2554859">
            <a:off x="4084421" y="6093890"/>
            <a:ext cx="813503" cy="176848"/>
          </a:xfrm>
          <a:prstGeom prst="rect">
            <a:avLst/>
          </a:prstGeom>
        </p:spPr>
      </p:pic>
      <p:pic>
        <p:nvPicPr>
          <p:cNvPr id="16" name="Picture 15"/>
          <p:cNvPicPr>
            <a:picLocks noChangeAspect="1"/>
          </p:cNvPicPr>
          <p:nvPr/>
        </p:nvPicPr>
        <p:blipFill>
          <a:blip r:embed="rId3"/>
          <a:stretch>
            <a:fillRect/>
          </a:stretch>
        </p:blipFill>
        <p:spPr>
          <a:xfrm>
            <a:off x="2880892" y="4229469"/>
            <a:ext cx="2603500" cy="939800"/>
          </a:xfrm>
          <a:prstGeom prst="rect">
            <a:avLst/>
          </a:prstGeom>
        </p:spPr>
      </p:pic>
      <p:pic>
        <p:nvPicPr>
          <p:cNvPr id="17" name="Picture 16"/>
          <p:cNvPicPr>
            <a:picLocks noChangeAspect="1"/>
          </p:cNvPicPr>
          <p:nvPr/>
        </p:nvPicPr>
        <p:blipFill>
          <a:blip r:embed="rId5"/>
          <a:stretch>
            <a:fillRect/>
          </a:stretch>
        </p:blipFill>
        <p:spPr>
          <a:xfrm rot="5400000">
            <a:off x="3744492" y="5450217"/>
            <a:ext cx="876300" cy="101600"/>
          </a:xfrm>
          <a:prstGeom prst="rect">
            <a:avLst/>
          </a:prstGeom>
        </p:spPr>
      </p:pic>
      <p:pic>
        <p:nvPicPr>
          <p:cNvPr id="18" name="Picture 17"/>
          <p:cNvPicPr>
            <a:picLocks noChangeAspect="1"/>
          </p:cNvPicPr>
          <p:nvPr/>
        </p:nvPicPr>
        <p:blipFill>
          <a:blip r:embed="rId4"/>
          <a:stretch>
            <a:fillRect/>
          </a:stretch>
        </p:blipFill>
        <p:spPr>
          <a:xfrm rot="8163967">
            <a:off x="4079360" y="5553429"/>
            <a:ext cx="813503" cy="176848"/>
          </a:xfrm>
          <a:prstGeom prst="rect">
            <a:avLst/>
          </a:prstGeom>
        </p:spPr>
      </p:pic>
      <p:pic>
        <p:nvPicPr>
          <p:cNvPr id="19" name="Picture 18"/>
          <p:cNvPicPr>
            <a:picLocks noChangeAspect="1"/>
          </p:cNvPicPr>
          <p:nvPr/>
        </p:nvPicPr>
        <p:blipFill>
          <a:blip r:embed="rId6"/>
          <a:stretch>
            <a:fillRect/>
          </a:stretch>
        </p:blipFill>
        <p:spPr>
          <a:xfrm flipH="1" flipV="1">
            <a:off x="5517946" y="5934569"/>
            <a:ext cx="2603500" cy="520700"/>
          </a:xfrm>
          <a:prstGeom prst="rect">
            <a:avLst/>
          </a:prstGeom>
        </p:spPr>
      </p:pic>
      <p:pic>
        <p:nvPicPr>
          <p:cNvPr id="20" name="Picture 19"/>
          <p:cNvPicPr>
            <a:picLocks noChangeAspect="1"/>
          </p:cNvPicPr>
          <p:nvPr/>
        </p:nvPicPr>
        <p:blipFill>
          <a:blip r:embed="rId4"/>
          <a:stretch>
            <a:fillRect/>
          </a:stretch>
        </p:blipFill>
        <p:spPr>
          <a:xfrm rot="8085176">
            <a:off x="7160942" y="5591891"/>
            <a:ext cx="813503" cy="176848"/>
          </a:xfrm>
          <a:prstGeom prst="rect">
            <a:avLst/>
          </a:prstGeom>
        </p:spPr>
      </p:pic>
      <p:pic>
        <p:nvPicPr>
          <p:cNvPr id="21" name="Picture 20"/>
          <p:cNvPicPr>
            <a:picLocks noChangeAspect="1"/>
          </p:cNvPicPr>
          <p:nvPr/>
        </p:nvPicPr>
        <p:blipFill>
          <a:blip r:embed="rId4"/>
          <a:stretch>
            <a:fillRect/>
          </a:stretch>
        </p:blipFill>
        <p:spPr>
          <a:xfrm rot="18969474">
            <a:off x="6281783" y="5618060"/>
            <a:ext cx="813503" cy="176848"/>
          </a:xfrm>
          <a:prstGeom prst="rect">
            <a:avLst/>
          </a:prstGeom>
        </p:spPr>
      </p:pic>
    </p:spTree>
    <p:extLst>
      <p:ext uri="{BB962C8B-B14F-4D97-AF65-F5344CB8AC3E}">
        <p14:creationId xmlns:p14="http://schemas.microsoft.com/office/powerpoint/2010/main" val="10254439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Divergent series </a:t>
            </a:r>
            <a:r>
              <a:rPr lang="mr-IN" sz="2400" dirty="0" smtClean="0"/>
              <a:t>–</a:t>
            </a:r>
            <a:r>
              <a:rPr lang="en-US" sz="2400" dirty="0" smtClean="0"/>
              <a:t> example from functions</a:t>
            </a:r>
            <a:endParaRPr lang="en-US" sz="2400" dirty="0"/>
          </a:p>
        </p:txBody>
      </p:sp>
      <p:sp>
        <p:nvSpPr>
          <p:cNvPr id="11" name="Rounded Rectangle 10"/>
          <p:cNvSpPr/>
          <p:nvPr/>
        </p:nvSpPr>
        <p:spPr>
          <a:xfrm>
            <a:off x="612000" y="1175752"/>
            <a:ext cx="3082491" cy="1374943"/>
          </a:xfrm>
          <a:prstGeom prst="roundRect">
            <a:avLst>
              <a:gd name="adj" fmla="val 972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following function is smooth, continues and infinite </a:t>
            </a:r>
            <a:r>
              <a:rPr lang="en-US" sz="2000" smtClean="0">
                <a:solidFill>
                  <a:schemeClr val="tx1"/>
                </a:solidFill>
              </a:rPr>
              <a:t>differentiable on the real axis</a:t>
            </a:r>
            <a:endParaRPr lang="en-US" sz="2000" dirty="0">
              <a:solidFill>
                <a:schemeClr val="tx1"/>
              </a:solidFill>
            </a:endParaRPr>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pic>
        <p:nvPicPr>
          <p:cNvPr id="2" name="Picture 1"/>
          <p:cNvPicPr>
            <a:picLocks noChangeAspect="1"/>
          </p:cNvPicPr>
          <p:nvPr/>
        </p:nvPicPr>
        <p:blipFill>
          <a:blip r:embed="rId4"/>
          <a:stretch>
            <a:fillRect/>
          </a:stretch>
        </p:blipFill>
        <p:spPr>
          <a:xfrm>
            <a:off x="4029910" y="1312490"/>
            <a:ext cx="1854200" cy="660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
        <p:nvSpPr>
          <p:cNvPr id="10" name="Rounded Rectangle 9"/>
          <p:cNvSpPr/>
          <p:nvPr/>
        </p:nvSpPr>
        <p:spPr>
          <a:xfrm>
            <a:off x="5606480" y="2969646"/>
            <a:ext cx="3082491" cy="1949659"/>
          </a:xfrm>
          <a:prstGeom prst="roundRect">
            <a:avLst>
              <a:gd name="adj" fmla="val 779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We can write the function as an expansion on powers of </a:t>
            </a:r>
            <a:r>
              <a:rPr lang="en-US" sz="2000" i="1" dirty="0" smtClean="0">
                <a:solidFill>
                  <a:schemeClr val="tx1"/>
                </a:solidFill>
              </a:rPr>
              <a:t>x:</a:t>
            </a:r>
            <a:endParaRPr lang="en-US" sz="2000" i="1" dirty="0">
              <a:solidFill>
                <a:schemeClr val="tx1"/>
              </a:solidFill>
            </a:endParaRPr>
          </a:p>
        </p:txBody>
      </p:sp>
      <p:pic>
        <p:nvPicPr>
          <p:cNvPr id="3" name="Picture 2"/>
          <p:cNvPicPr>
            <a:picLocks noChangeAspect="1"/>
          </p:cNvPicPr>
          <p:nvPr/>
        </p:nvPicPr>
        <p:blipFill>
          <a:blip r:embed="rId6"/>
          <a:stretch>
            <a:fillRect/>
          </a:stretch>
        </p:blipFill>
        <p:spPr>
          <a:xfrm>
            <a:off x="5735989" y="4011046"/>
            <a:ext cx="2070100" cy="850900"/>
          </a:xfrm>
          <a:prstGeom prst="rect">
            <a:avLst/>
          </a:prstGeom>
        </p:spPr>
      </p:pic>
    </p:spTree>
    <p:extLst>
      <p:ext uri="{BB962C8B-B14F-4D97-AF65-F5344CB8AC3E}">
        <p14:creationId xmlns:p14="http://schemas.microsoft.com/office/powerpoint/2010/main" val="20833171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625650" y="5073208"/>
            <a:ext cx="3082491" cy="1349433"/>
          </a:xfrm>
          <a:prstGeom prst="roundRect">
            <a:avLst>
              <a:gd name="adj" fmla="val 789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Truncate at </a:t>
            </a:r>
            <a:r>
              <a:rPr lang="en-US" sz="2000" i="1" dirty="0" err="1" smtClean="0">
                <a:solidFill>
                  <a:schemeClr val="tx1"/>
                </a:solidFill>
              </a:rPr>
              <a:t>i</a:t>
            </a:r>
            <a:r>
              <a:rPr lang="en-US" sz="2000" i="1" dirty="0" smtClean="0">
                <a:solidFill>
                  <a:schemeClr val="tx1"/>
                </a:solidFill>
              </a:rPr>
              <a:t>=2</a:t>
            </a:r>
            <a:endParaRPr lang="en-US" sz="2000" i="1" dirty="0">
              <a:solidFill>
                <a:schemeClr val="tx1"/>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Divergent series </a:t>
            </a:r>
            <a:r>
              <a:rPr lang="mr-IN" sz="2400" dirty="0" smtClean="0"/>
              <a:t>–</a:t>
            </a:r>
            <a:r>
              <a:rPr lang="en-US" sz="2400" dirty="0" smtClean="0"/>
              <a:t> example from functions</a:t>
            </a:r>
            <a:endParaRPr lang="en-US" sz="2400" dirty="0"/>
          </a:p>
        </p:txBody>
      </p:sp>
      <p:sp>
        <p:nvSpPr>
          <p:cNvPr id="11" name="Rounded Rectangle 10"/>
          <p:cNvSpPr/>
          <p:nvPr/>
        </p:nvSpPr>
        <p:spPr>
          <a:xfrm>
            <a:off x="612000" y="1175752"/>
            <a:ext cx="3082491" cy="1374943"/>
          </a:xfrm>
          <a:prstGeom prst="roundRect">
            <a:avLst>
              <a:gd name="adj" fmla="val 972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following function is smooth, continues and infinite </a:t>
            </a:r>
            <a:r>
              <a:rPr lang="en-US" sz="2000" smtClean="0">
                <a:solidFill>
                  <a:schemeClr val="tx1"/>
                </a:solidFill>
              </a:rPr>
              <a:t>differentiable on the real axis</a:t>
            </a:r>
            <a:endParaRPr lang="en-US" sz="2000" dirty="0">
              <a:solidFill>
                <a:schemeClr val="tx1"/>
              </a:solidFill>
            </a:endParaRPr>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pic>
        <p:nvPicPr>
          <p:cNvPr id="2" name="Picture 1"/>
          <p:cNvPicPr>
            <a:picLocks noChangeAspect="1"/>
          </p:cNvPicPr>
          <p:nvPr/>
        </p:nvPicPr>
        <p:blipFill>
          <a:blip r:embed="rId4"/>
          <a:stretch>
            <a:fillRect/>
          </a:stretch>
        </p:blipFill>
        <p:spPr>
          <a:xfrm>
            <a:off x="4029910" y="1312490"/>
            <a:ext cx="1854200" cy="660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
        <p:nvSpPr>
          <p:cNvPr id="10" name="Rounded Rectangle 9"/>
          <p:cNvSpPr/>
          <p:nvPr/>
        </p:nvSpPr>
        <p:spPr>
          <a:xfrm>
            <a:off x="5606480" y="2969646"/>
            <a:ext cx="3082491" cy="1949659"/>
          </a:xfrm>
          <a:prstGeom prst="roundRect">
            <a:avLst>
              <a:gd name="adj" fmla="val 779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We can write the function as an expansion on powers of </a:t>
            </a:r>
            <a:r>
              <a:rPr lang="en-US" sz="2000" i="1" dirty="0" smtClean="0">
                <a:solidFill>
                  <a:schemeClr val="tx1"/>
                </a:solidFill>
              </a:rPr>
              <a:t>x:</a:t>
            </a:r>
            <a:endParaRPr lang="en-US" sz="2000" i="1" dirty="0">
              <a:solidFill>
                <a:schemeClr val="tx1"/>
              </a:solidFill>
            </a:endParaRPr>
          </a:p>
        </p:txBody>
      </p:sp>
      <p:pic>
        <p:nvPicPr>
          <p:cNvPr id="3" name="Picture 2"/>
          <p:cNvPicPr>
            <a:picLocks noChangeAspect="1"/>
          </p:cNvPicPr>
          <p:nvPr/>
        </p:nvPicPr>
        <p:blipFill>
          <a:blip r:embed="rId6"/>
          <a:stretch>
            <a:fillRect/>
          </a:stretch>
        </p:blipFill>
        <p:spPr>
          <a:xfrm>
            <a:off x="5735989" y="4011046"/>
            <a:ext cx="2070100" cy="850900"/>
          </a:xfrm>
          <a:prstGeom prst="rect">
            <a:avLst/>
          </a:prstGeom>
        </p:spPr>
      </p:pic>
      <p:pic>
        <p:nvPicPr>
          <p:cNvPr id="5" name="Picture 4"/>
          <p:cNvPicPr>
            <a:picLocks noChangeAspect="1"/>
          </p:cNvPicPr>
          <p:nvPr/>
        </p:nvPicPr>
        <p:blipFill>
          <a:blip r:embed="rId7"/>
          <a:stretch>
            <a:fillRect/>
          </a:stretch>
        </p:blipFill>
        <p:spPr>
          <a:xfrm>
            <a:off x="5735989" y="5438600"/>
            <a:ext cx="2070100" cy="889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Tree>
    <p:extLst>
      <p:ext uri="{BB962C8B-B14F-4D97-AF65-F5344CB8AC3E}">
        <p14:creationId xmlns:p14="http://schemas.microsoft.com/office/powerpoint/2010/main" val="15664794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625650" y="5073208"/>
            <a:ext cx="3082491" cy="1349433"/>
          </a:xfrm>
          <a:prstGeom prst="roundRect">
            <a:avLst>
              <a:gd name="adj" fmla="val 789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Truncate at </a:t>
            </a:r>
            <a:r>
              <a:rPr lang="en-US" sz="2000" i="1" dirty="0" err="1" smtClean="0">
                <a:solidFill>
                  <a:schemeClr val="tx1"/>
                </a:solidFill>
              </a:rPr>
              <a:t>i</a:t>
            </a:r>
            <a:r>
              <a:rPr lang="en-US" sz="2000" i="1" dirty="0" smtClean="0">
                <a:solidFill>
                  <a:schemeClr val="tx1"/>
                </a:solidFill>
              </a:rPr>
              <a:t>=4</a:t>
            </a:r>
            <a:endParaRPr lang="en-US" sz="2000" i="1" dirty="0">
              <a:solidFill>
                <a:schemeClr val="tx1"/>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Divergent series </a:t>
            </a:r>
            <a:r>
              <a:rPr lang="mr-IN" sz="2400" dirty="0" smtClean="0"/>
              <a:t>–</a:t>
            </a:r>
            <a:r>
              <a:rPr lang="en-US" sz="2400" dirty="0" smtClean="0"/>
              <a:t> example from functions</a:t>
            </a:r>
            <a:endParaRPr lang="en-US" sz="2400" dirty="0"/>
          </a:p>
        </p:txBody>
      </p:sp>
      <p:sp>
        <p:nvSpPr>
          <p:cNvPr id="11" name="Rounded Rectangle 10"/>
          <p:cNvSpPr/>
          <p:nvPr/>
        </p:nvSpPr>
        <p:spPr>
          <a:xfrm>
            <a:off x="612000" y="1175752"/>
            <a:ext cx="3082491" cy="1374943"/>
          </a:xfrm>
          <a:prstGeom prst="roundRect">
            <a:avLst>
              <a:gd name="adj" fmla="val 972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following function is smooth, continues and infinite </a:t>
            </a:r>
            <a:r>
              <a:rPr lang="en-US" sz="2000" smtClean="0">
                <a:solidFill>
                  <a:schemeClr val="tx1"/>
                </a:solidFill>
              </a:rPr>
              <a:t>differentiable on the real axis</a:t>
            </a:r>
            <a:endParaRPr lang="en-US" sz="2000" dirty="0">
              <a:solidFill>
                <a:schemeClr val="tx1"/>
              </a:solidFill>
            </a:endParaRPr>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pic>
        <p:nvPicPr>
          <p:cNvPr id="2" name="Picture 1"/>
          <p:cNvPicPr>
            <a:picLocks noChangeAspect="1"/>
          </p:cNvPicPr>
          <p:nvPr/>
        </p:nvPicPr>
        <p:blipFill>
          <a:blip r:embed="rId4"/>
          <a:stretch>
            <a:fillRect/>
          </a:stretch>
        </p:blipFill>
        <p:spPr>
          <a:xfrm>
            <a:off x="4029910" y="1312490"/>
            <a:ext cx="1854200" cy="660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
        <p:nvSpPr>
          <p:cNvPr id="10" name="Rounded Rectangle 9"/>
          <p:cNvSpPr/>
          <p:nvPr/>
        </p:nvSpPr>
        <p:spPr>
          <a:xfrm>
            <a:off x="5606480" y="2969646"/>
            <a:ext cx="3082491" cy="1949659"/>
          </a:xfrm>
          <a:prstGeom prst="roundRect">
            <a:avLst>
              <a:gd name="adj" fmla="val 779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We can write the function as an expansion on powers of </a:t>
            </a:r>
            <a:r>
              <a:rPr lang="en-US" sz="2000" i="1" dirty="0" smtClean="0">
                <a:solidFill>
                  <a:schemeClr val="tx1"/>
                </a:solidFill>
              </a:rPr>
              <a:t>x:</a:t>
            </a:r>
            <a:endParaRPr lang="en-US" sz="2000" i="1" dirty="0">
              <a:solidFill>
                <a:schemeClr val="tx1"/>
              </a:solidFill>
            </a:endParaRPr>
          </a:p>
        </p:txBody>
      </p:sp>
      <p:pic>
        <p:nvPicPr>
          <p:cNvPr id="3" name="Picture 2"/>
          <p:cNvPicPr>
            <a:picLocks noChangeAspect="1"/>
          </p:cNvPicPr>
          <p:nvPr/>
        </p:nvPicPr>
        <p:blipFill>
          <a:blip r:embed="rId6"/>
          <a:stretch>
            <a:fillRect/>
          </a:stretch>
        </p:blipFill>
        <p:spPr>
          <a:xfrm>
            <a:off x="5735989" y="4011046"/>
            <a:ext cx="2070100" cy="850900"/>
          </a:xfrm>
          <a:prstGeom prst="rect">
            <a:avLst/>
          </a:prstGeom>
        </p:spPr>
      </p:pic>
      <p:pic>
        <p:nvPicPr>
          <p:cNvPr id="5" name="Picture 4"/>
          <p:cNvPicPr>
            <a:picLocks noChangeAspect="1"/>
          </p:cNvPicPr>
          <p:nvPr/>
        </p:nvPicPr>
        <p:blipFill>
          <a:blip r:embed="rId7"/>
          <a:stretch>
            <a:fillRect/>
          </a:stretch>
        </p:blipFill>
        <p:spPr>
          <a:xfrm>
            <a:off x="5735989" y="5438600"/>
            <a:ext cx="2070100" cy="889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Tree>
    <p:extLst>
      <p:ext uri="{BB962C8B-B14F-4D97-AF65-F5344CB8AC3E}">
        <p14:creationId xmlns:p14="http://schemas.microsoft.com/office/powerpoint/2010/main" val="2777301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ounded Rectangle 80"/>
          <p:cNvSpPr/>
          <p:nvPr/>
        </p:nvSpPr>
        <p:spPr>
          <a:xfrm>
            <a:off x="1206500" y="3094138"/>
            <a:ext cx="7333351"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a:solidFill>
                  <a:schemeClr val="tx1"/>
                </a:solidFill>
              </a:rPr>
              <a:t>n</a:t>
            </a:r>
            <a:r>
              <a:rPr lang="en-US" sz="2000" dirty="0" smtClean="0">
                <a:solidFill>
                  <a:schemeClr val="tx1"/>
                </a:solidFill>
              </a:rPr>
              <a:t>on-resonant Inelastic X-ray Scattering (IXS) </a:t>
            </a:r>
          </a:p>
        </p:txBody>
      </p:sp>
      <p:grpSp>
        <p:nvGrpSpPr>
          <p:cNvPr id="142" name="Group 141"/>
          <p:cNvGrpSpPr/>
          <p:nvPr/>
        </p:nvGrpSpPr>
        <p:grpSpPr>
          <a:xfrm>
            <a:off x="-91407" y="2525441"/>
            <a:ext cx="2561994" cy="3662127"/>
            <a:chOff x="6265584" y="2525441"/>
            <a:chExt cx="2561994" cy="3662127"/>
          </a:xfrm>
        </p:grpSpPr>
        <p:sp>
          <p:nvSpPr>
            <p:cNvPr id="143" name="Pie 142"/>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4" name="Straight Connector 143"/>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6" name="Arc 145"/>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7" name="Straight Connector 146"/>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53"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54" name="TextBox 153"/>
            <p:cNvSpPr txBox="1"/>
            <p:nvPr/>
          </p:nvSpPr>
          <p:spPr>
            <a:xfrm>
              <a:off x="8404641" y="5418161"/>
              <a:ext cx="422937" cy="369332"/>
            </a:xfrm>
            <a:prstGeom prst="rect">
              <a:avLst/>
            </a:prstGeom>
            <a:noFill/>
          </p:spPr>
          <p:txBody>
            <a:bodyPr wrap="none" rtlCol="0">
              <a:spAutoFit/>
            </a:bodyPr>
            <a:lstStyle/>
            <a:p>
              <a:r>
                <a:rPr lang="en-US" dirty="0" smtClean="0"/>
                <a:t>3p</a:t>
              </a:r>
              <a:endParaRPr lang="en-US" dirty="0"/>
            </a:p>
          </p:txBody>
        </p:sp>
        <p:cxnSp>
          <p:nvCxnSpPr>
            <p:cNvPr id="155" name="Straight Arrow Connector 154"/>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157"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Need tools to measure: Orbital, Spin, Charge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
        <p:nvSpPr>
          <p:cNvPr id="74" name="Rounded Rectangle 73"/>
          <p:cNvSpPr/>
          <p:nvPr/>
        </p:nvSpPr>
        <p:spPr>
          <a:xfrm>
            <a:off x="1206500" y="1742944"/>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X-ray Diffraction (RXD)</a:t>
            </a:r>
          </a:p>
        </p:txBody>
      </p:sp>
      <p:sp>
        <p:nvSpPr>
          <p:cNvPr id="75" name="Rounded Rectangle 74"/>
          <p:cNvSpPr/>
          <p:nvPr/>
        </p:nvSpPr>
        <p:spPr>
          <a:xfrm>
            <a:off x="1206500" y="2407040"/>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Inelastic X-ray Scattering (RIXS) </a:t>
            </a:r>
          </a:p>
        </p:txBody>
      </p:sp>
      <p:sp>
        <p:nvSpPr>
          <p:cNvPr id="76" name="Rounded Rectangle 75"/>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b="1" dirty="0" err="1" smtClean="0">
                <a:solidFill>
                  <a:schemeClr val="tx1"/>
                </a:solidFill>
              </a:rPr>
              <a:t>Nobelprize</a:t>
            </a:r>
            <a:r>
              <a:rPr lang="en-US" b="1" dirty="0" smtClean="0">
                <a:solidFill>
                  <a:schemeClr val="tx1"/>
                </a:solidFill>
              </a:rPr>
              <a:t> Compton</a:t>
            </a:r>
          </a:p>
          <a:p>
            <a:r>
              <a:rPr lang="en-US" b="1" dirty="0" smtClean="0">
                <a:solidFill>
                  <a:schemeClr val="tx1"/>
                </a:solidFill>
              </a:rPr>
              <a:t>Light elements – band excitations: </a:t>
            </a:r>
          </a:p>
          <a:p>
            <a:r>
              <a:rPr lang="en-US" dirty="0" err="1" smtClean="0">
                <a:solidFill>
                  <a:schemeClr val="tx1"/>
                </a:solidFill>
              </a:rPr>
              <a:t>Keijo</a:t>
            </a:r>
            <a:r>
              <a:rPr lang="en-US" dirty="0" smtClean="0">
                <a:solidFill>
                  <a:schemeClr val="tx1"/>
                </a:solidFill>
              </a:rPr>
              <a:t> </a:t>
            </a:r>
            <a:r>
              <a:rPr lang="en-US" dirty="0" err="1" smtClean="0">
                <a:solidFill>
                  <a:schemeClr val="tx1"/>
                </a:solidFill>
              </a:rPr>
              <a:t>Hämäläinen</a:t>
            </a:r>
            <a:r>
              <a:rPr lang="en-US" dirty="0" smtClean="0">
                <a:solidFill>
                  <a:schemeClr val="tx1"/>
                </a:solidFill>
              </a:rPr>
              <a:t>, W. </a:t>
            </a:r>
            <a:r>
              <a:rPr lang="en-US" dirty="0" err="1" smtClean="0">
                <a:solidFill>
                  <a:schemeClr val="tx1"/>
                </a:solidFill>
              </a:rPr>
              <a:t>Schulke</a:t>
            </a:r>
            <a:endParaRPr lang="en-US" dirty="0" smtClean="0">
              <a:solidFill>
                <a:schemeClr val="tx1"/>
              </a:solidFill>
            </a:endParaRPr>
          </a:p>
          <a:p>
            <a:r>
              <a:rPr lang="en-US" b="1" dirty="0" err="1" smtClean="0">
                <a:solidFill>
                  <a:schemeClr val="tx1"/>
                </a:solidFill>
              </a:rPr>
              <a:t>Excitonic</a:t>
            </a:r>
            <a:r>
              <a:rPr lang="en-US" b="1" dirty="0" smtClean="0">
                <a:solidFill>
                  <a:schemeClr val="tx1"/>
                </a:solidFill>
              </a:rPr>
              <a:t> excitations TM and RE compounds:</a:t>
            </a:r>
          </a:p>
          <a:p>
            <a:r>
              <a:rPr lang="en-US" dirty="0" smtClean="0">
                <a:solidFill>
                  <a:schemeClr val="tx1"/>
                </a:solidFill>
              </a:rPr>
              <a:t>B. C. Larson </a:t>
            </a:r>
            <a:r>
              <a:rPr lang="en-US" i="1" dirty="0" smtClean="0">
                <a:solidFill>
                  <a:schemeClr val="tx1"/>
                </a:solidFill>
              </a:rPr>
              <a:t>et al. </a:t>
            </a:r>
            <a:r>
              <a:rPr lang="en-US" dirty="0" smtClean="0">
                <a:solidFill>
                  <a:schemeClr val="tx1"/>
                </a:solidFill>
              </a:rPr>
              <a:t>PRL </a:t>
            </a:r>
            <a:r>
              <a:rPr lang="en-US" b="1" dirty="0" smtClean="0">
                <a:solidFill>
                  <a:schemeClr val="tx1"/>
                </a:solidFill>
              </a:rPr>
              <a:t>99</a:t>
            </a:r>
            <a:r>
              <a:rPr lang="en-US" dirty="0" smtClean="0">
                <a:solidFill>
                  <a:schemeClr val="tx1"/>
                </a:solidFill>
              </a:rPr>
              <a:t>, 026401 (2007) </a:t>
            </a:r>
          </a:p>
          <a:p>
            <a:r>
              <a:rPr lang="en-US" dirty="0" smtClean="0">
                <a:solidFill>
                  <a:schemeClr val="tx1"/>
                </a:solidFill>
              </a:rPr>
              <a:t>M. W. Haverkort </a:t>
            </a:r>
            <a:r>
              <a:rPr lang="en-US" i="1" dirty="0" smtClean="0">
                <a:solidFill>
                  <a:schemeClr val="tx1"/>
                </a:solidFill>
              </a:rPr>
              <a:t>et al. </a:t>
            </a:r>
            <a:r>
              <a:rPr lang="en-US" dirty="0" smtClean="0">
                <a:solidFill>
                  <a:schemeClr val="tx1"/>
                </a:solidFill>
              </a:rPr>
              <a:t>PRL </a:t>
            </a:r>
            <a:r>
              <a:rPr lang="en-US" b="1" dirty="0" smtClean="0">
                <a:solidFill>
                  <a:schemeClr val="tx1"/>
                </a:solidFill>
              </a:rPr>
              <a:t>99</a:t>
            </a:r>
            <a:r>
              <a:rPr lang="en-US" dirty="0" smtClean="0">
                <a:solidFill>
                  <a:schemeClr val="tx1"/>
                </a:solidFill>
              </a:rPr>
              <a:t>, 257401 (2007)</a:t>
            </a:r>
          </a:p>
          <a:p>
            <a:r>
              <a:rPr lang="en-US" dirty="0" smtClean="0">
                <a:solidFill>
                  <a:schemeClr val="tx1"/>
                </a:solidFill>
              </a:rPr>
              <a:t>R. A. Gordon, </a:t>
            </a:r>
            <a:r>
              <a:rPr lang="en-US" i="1" dirty="0" smtClean="0">
                <a:solidFill>
                  <a:schemeClr val="tx1"/>
                </a:solidFill>
              </a:rPr>
              <a:t>et al</a:t>
            </a:r>
            <a:r>
              <a:rPr lang="en-US" dirty="0" smtClean="0">
                <a:solidFill>
                  <a:schemeClr val="tx1"/>
                </a:solidFill>
              </a:rPr>
              <a:t>. EPL </a:t>
            </a:r>
            <a:r>
              <a:rPr lang="en-US" b="1" dirty="0" smtClean="0">
                <a:solidFill>
                  <a:schemeClr val="tx1"/>
                </a:solidFill>
              </a:rPr>
              <a:t>81</a:t>
            </a:r>
            <a:r>
              <a:rPr lang="en-US" dirty="0" smtClean="0">
                <a:solidFill>
                  <a:schemeClr val="tx1"/>
                </a:solidFill>
              </a:rPr>
              <a:t>, 26004 (2008)</a:t>
            </a:r>
          </a:p>
          <a:p>
            <a:r>
              <a:rPr lang="en-US" dirty="0" smtClean="0">
                <a:solidFill>
                  <a:schemeClr val="tx1"/>
                </a:solidFill>
              </a:rPr>
              <a:t>T. </a:t>
            </a:r>
            <a:r>
              <a:rPr lang="en-US" dirty="0" err="1" smtClean="0">
                <a:solidFill>
                  <a:schemeClr val="tx1"/>
                </a:solidFill>
              </a:rPr>
              <a:t>Willers</a:t>
            </a:r>
            <a:r>
              <a:rPr lang="en-US" i="1" dirty="0" smtClean="0">
                <a:solidFill>
                  <a:schemeClr val="tx1"/>
                </a:solidFill>
              </a:rPr>
              <a:t>, et al. </a:t>
            </a:r>
            <a:r>
              <a:rPr lang="en-US" dirty="0" smtClean="0">
                <a:solidFill>
                  <a:schemeClr val="tx1"/>
                </a:solidFill>
              </a:rPr>
              <a:t>PRL </a:t>
            </a:r>
            <a:r>
              <a:rPr lang="en-US" b="1" dirty="0" smtClean="0">
                <a:solidFill>
                  <a:schemeClr val="tx1"/>
                </a:solidFill>
              </a:rPr>
              <a:t>109</a:t>
            </a:r>
            <a:r>
              <a:rPr lang="en-US" dirty="0" smtClean="0">
                <a:solidFill>
                  <a:schemeClr val="tx1"/>
                </a:solidFill>
              </a:rPr>
              <a:t>, 046401 (2012)</a:t>
            </a:r>
            <a:endParaRPr lang="en-US" dirty="0">
              <a:solidFill>
                <a:schemeClr val="tx1"/>
              </a:solidFill>
            </a:endParaRPr>
          </a:p>
        </p:txBody>
      </p:sp>
    </p:spTree>
    <p:extLst>
      <p:ext uri="{BB962C8B-B14F-4D97-AF65-F5344CB8AC3E}">
        <p14:creationId xmlns:p14="http://schemas.microsoft.com/office/powerpoint/2010/main" val="278581657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625650" y="5073208"/>
            <a:ext cx="3082491" cy="1349433"/>
          </a:xfrm>
          <a:prstGeom prst="roundRect">
            <a:avLst>
              <a:gd name="adj" fmla="val 789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Truncate at </a:t>
            </a:r>
            <a:r>
              <a:rPr lang="en-US" sz="2000" i="1" dirty="0" err="1" smtClean="0">
                <a:solidFill>
                  <a:schemeClr val="tx1"/>
                </a:solidFill>
              </a:rPr>
              <a:t>i</a:t>
            </a:r>
            <a:r>
              <a:rPr lang="en-US" sz="2000" i="1" dirty="0" smtClean="0">
                <a:solidFill>
                  <a:schemeClr val="tx1"/>
                </a:solidFill>
              </a:rPr>
              <a:t>=10</a:t>
            </a:r>
            <a:endParaRPr lang="en-US" sz="2000" i="1" dirty="0">
              <a:solidFill>
                <a:schemeClr val="tx1"/>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Divergent series </a:t>
            </a:r>
            <a:r>
              <a:rPr lang="mr-IN" sz="2400" dirty="0" smtClean="0"/>
              <a:t>–</a:t>
            </a:r>
            <a:r>
              <a:rPr lang="en-US" sz="2400" dirty="0" smtClean="0"/>
              <a:t> example from functions</a:t>
            </a:r>
            <a:endParaRPr lang="en-US" sz="2400" dirty="0"/>
          </a:p>
        </p:txBody>
      </p:sp>
      <p:sp>
        <p:nvSpPr>
          <p:cNvPr id="11" name="Rounded Rectangle 10"/>
          <p:cNvSpPr/>
          <p:nvPr/>
        </p:nvSpPr>
        <p:spPr>
          <a:xfrm>
            <a:off x="612000" y="1175752"/>
            <a:ext cx="3082491" cy="1374943"/>
          </a:xfrm>
          <a:prstGeom prst="roundRect">
            <a:avLst>
              <a:gd name="adj" fmla="val 972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following function is smooth, continues and infinite </a:t>
            </a:r>
            <a:r>
              <a:rPr lang="en-US" sz="2000" smtClean="0">
                <a:solidFill>
                  <a:schemeClr val="tx1"/>
                </a:solidFill>
              </a:rPr>
              <a:t>differentiable on the real axis</a:t>
            </a:r>
            <a:endParaRPr lang="en-US" sz="2000" dirty="0">
              <a:solidFill>
                <a:schemeClr val="tx1"/>
              </a:solidFill>
            </a:endParaRPr>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pic>
        <p:nvPicPr>
          <p:cNvPr id="2" name="Picture 1"/>
          <p:cNvPicPr>
            <a:picLocks noChangeAspect="1"/>
          </p:cNvPicPr>
          <p:nvPr/>
        </p:nvPicPr>
        <p:blipFill>
          <a:blip r:embed="rId4"/>
          <a:stretch>
            <a:fillRect/>
          </a:stretch>
        </p:blipFill>
        <p:spPr>
          <a:xfrm>
            <a:off x="4029910" y="1312490"/>
            <a:ext cx="1854200" cy="660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
        <p:nvSpPr>
          <p:cNvPr id="10" name="Rounded Rectangle 9"/>
          <p:cNvSpPr/>
          <p:nvPr/>
        </p:nvSpPr>
        <p:spPr>
          <a:xfrm>
            <a:off x="5606480" y="2969646"/>
            <a:ext cx="3082491" cy="1949659"/>
          </a:xfrm>
          <a:prstGeom prst="roundRect">
            <a:avLst>
              <a:gd name="adj" fmla="val 779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We can write the function as an expansion on powers of </a:t>
            </a:r>
            <a:r>
              <a:rPr lang="en-US" sz="2000" i="1" dirty="0" smtClean="0">
                <a:solidFill>
                  <a:schemeClr val="tx1"/>
                </a:solidFill>
              </a:rPr>
              <a:t>x:</a:t>
            </a:r>
            <a:endParaRPr lang="en-US" sz="2000" i="1" dirty="0">
              <a:solidFill>
                <a:schemeClr val="tx1"/>
              </a:solidFill>
            </a:endParaRPr>
          </a:p>
        </p:txBody>
      </p:sp>
      <p:pic>
        <p:nvPicPr>
          <p:cNvPr id="3" name="Picture 2"/>
          <p:cNvPicPr>
            <a:picLocks noChangeAspect="1"/>
          </p:cNvPicPr>
          <p:nvPr/>
        </p:nvPicPr>
        <p:blipFill>
          <a:blip r:embed="rId6"/>
          <a:stretch>
            <a:fillRect/>
          </a:stretch>
        </p:blipFill>
        <p:spPr>
          <a:xfrm>
            <a:off x="5735989" y="4011046"/>
            <a:ext cx="2070100" cy="850900"/>
          </a:xfrm>
          <a:prstGeom prst="rect">
            <a:avLst/>
          </a:prstGeom>
        </p:spPr>
      </p:pic>
      <p:pic>
        <p:nvPicPr>
          <p:cNvPr id="5" name="Picture 4"/>
          <p:cNvPicPr>
            <a:picLocks noChangeAspect="1"/>
          </p:cNvPicPr>
          <p:nvPr/>
        </p:nvPicPr>
        <p:blipFill>
          <a:blip r:embed="rId7"/>
          <a:stretch>
            <a:fillRect/>
          </a:stretch>
        </p:blipFill>
        <p:spPr>
          <a:xfrm>
            <a:off x="5735989" y="5438600"/>
            <a:ext cx="2070100" cy="889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Tree>
    <p:extLst>
      <p:ext uri="{BB962C8B-B14F-4D97-AF65-F5344CB8AC3E}">
        <p14:creationId xmlns:p14="http://schemas.microsoft.com/office/powerpoint/2010/main" val="15811372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625650" y="5073208"/>
            <a:ext cx="3082491" cy="1349433"/>
          </a:xfrm>
          <a:prstGeom prst="roundRect">
            <a:avLst>
              <a:gd name="adj" fmla="val 789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Truncate at </a:t>
            </a:r>
            <a:r>
              <a:rPr lang="en-US" sz="2000" i="1" dirty="0" err="1" smtClean="0">
                <a:solidFill>
                  <a:schemeClr val="tx1"/>
                </a:solidFill>
              </a:rPr>
              <a:t>i</a:t>
            </a:r>
            <a:r>
              <a:rPr lang="en-US" sz="2000" i="1" dirty="0" smtClean="0">
                <a:solidFill>
                  <a:schemeClr val="tx1"/>
                </a:solidFill>
              </a:rPr>
              <a:t>=20</a:t>
            </a:r>
            <a:endParaRPr lang="en-US" sz="2000" i="1" dirty="0">
              <a:solidFill>
                <a:schemeClr val="tx1"/>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Divergent series </a:t>
            </a:r>
            <a:r>
              <a:rPr lang="mr-IN" sz="2400" dirty="0" smtClean="0"/>
              <a:t>–</a:t>
            </a:r>
            <a:r>
              <a:rPr lang="en-US" sz="2400" dirty="0" smtClean="0"/>
              <a:t> example from functions</a:t>
            </a:r>
            <a:endParaRPr lang="en-US" sz="2400" dirty="0"/>
          </a:p>
        </p:txBody>
      </p:sp>
      <p:sp>
        <p:nvSpPr>
          <p:cNvPr id="11" name="Rounded Rectangle 10"/>
          <p:cNvSpPr/>
          <p:nvPr/>
        </p:nvSpPr>
        <p:spPr>
          <a:xfrm>
            <a:off x="612000" y="1175752"/>
            <a:ext cx="3082491" cy="1374943"/>
          </a:xfrm>
          <a:prstGeom prst="roundRect">
            <a:avLst>
              <a:gd name="adj" fmla="val 972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following function is smooth, continues and infinite </a:t>
            </a:r>
            <a:r>
              <a:rPr lang="en-US" sz="2000" smtClean="0">
                <a:solidFill>
                  <a:schemeClr val="tx1"/>
                </a:solidFill>
              </a:rPr>
              <a:t>differentiable on the real axis</a:t>
            </a:r>
            <a:endParaRPr lang="en-US" sz="2000" dirty="0">
              <a:solidFill>
                <a:schemeClr val="tx1"/>
              </a:solidFill>
            </a:endParaRPr>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pic>
        <p:nvPicPr>
          <p:cNvPr id="2" name="Picture 1"/>
          <p:cNvPicPr>
            <a:picLocks noChangeAspect="1"/>
          </p:cNvPicPr>
          <p:nvPr/>
        </p:nvPicPr>
        <p:blipFill>
          <a:blip r:embed="rId4"/>
          <a:stretch>
            <a:fillRect/>
          </a:stretch>
        </p:blipFill>
        <p:spPr>
          <a:xfrm>
            <a:off x="4029910" y="1312490"/>
            <a:ext cx="1854200" cy="660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
        <p:nvSpPr>
          <p:cNvPr id="10" name="Rounded Rectangle 9"/>
          <p:cNvSpPr/>
          <p:nvPr/>
        </p:nvSpPr>
        <p:spPr>
          <a:xfrm>
            <a:off x="5606480" y="2969646"/>
            <a:ext cx="3082491" cy="1949659"/>
          </a:xfrm>
          <a:prstGeom prst="roundRect">
            <a:avLst>
              <a:gd name="adj" fmla="val 779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We can write the function as an expansion on powers of </a:t>
            </a:r>
            <a:r>
              <a:rPr lang="en-US" sz="2000" i="1" dirty="0" smtClean="0">
                <a:solidFill>
                  <a:schemeClr val="tx1"/>
                </a:solidFill>
              </a:rPr>
              <a:t>x:</a:t>
            </a:r>
            <a:endParaRPr lang="en-US" sz="2000" i="1" dirty="0">
              <a:solidFill>
                <a:schemeClr val="tx1"/>
              </a:solidFill>
            </a:endParaRPr>
          </a:p>
        </p:txBody>
      </p:sp>
      <p:pic>
        <p:nvPicPr>
          <p:cNvPr id="3" name="Picture 2"/>
          <p:cNvPicPr>
            <a:picLocks noChangeAspect="1"/>
          </p:cNvPicPr>
          <p:nvPr/>
        </p:nvPicPr>
        <p:blipFill>
          <a:blip r:embed="rId6"/>
          <a:stretch>
            <a:fillRect/>
          </a:stretch>
        </p:blipFill>
        <p:spPr>
          <a:xfrm>
            <a:off x="5735989" y="4011046"/>
            <a:ext cx="2070100" cy="850900"/>
          </a:xfrm>
          <a:prstGeom prst="rect">
            <a:avLst/>
          </a:prstGeom>
        </p:spPr>
      </p:pic>
      <p:pic>
        <p:nvPicPr>
          <p:cNvPr id="5" name="Picture 4"/>
          <p:cNvPicPr>
            <a:picLocks noChangeAspect="1"/>
          </p:cNvPicPr>
          <p:nvPr/>
        </p:nvPicPr>
        <p:blipFill>
          <a:blip r:embed="rId7"/>
          <a:stretch>
            <a:fillRect/>
          </a:stretch>
        </p:blipFill>
        <p:spPr>
          <a:xfrm>
            <a:off x="5735989" y="5438600"/>
            <a:ext cx="2070100" cy="889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Tree>
    <p:extLst>
      <p:ext uri="{BB962C8B-B14F-4D97-AF65-F5344CB8AC3E}">
        <p14:creationId xmlns:p14="http://schemas.microsoft.com/office/powerpoint/2010/main" val="590604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625650" y="5073208"/>
            <a:ext cx="3082491" cy="1349433"/>
          </a:xfrm>
          <a:prstGeom prst="roundRect">
            <a:avLst>
              <a:gd name="adj" fmla="val 789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Truncate at </a:t>
            </a:r>
            <a:r>
              <a:rPr lang="en-US" sz="2000" i="1" dirty="0" err="1" smtClean="0">
                <a:solidFill>
                  <a:schemeClr val="tx1"/>
                </a:solidFill>
              </a:rPr>
              <a:t>i</a:t>
            </a:r>
            <a:r>
              <a:rPr lang="en-US" sz="2000" i="1" dirty="0" smtClean="0">
                <a:solidFill>
                  <a:schemeClr val="tx1"/>
                </a:solidFill>
              </a:rPr>
              <a:t>=50</a:t>
            </a:r>
            <a:endParaRPr lang="en-US" sz="2000" i="1" dirty="0">
              <a:solidFill>
                <a:schemeClr val="tx1"/>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Divergent series </a:t>
            </a:r>
            <a:r>
              <a:rPr lang="mr-IN" sz="2400" dirty="0" smtClean="0"/>
              <a:t>–</a:t>
            </a:r>
            <a:r>
              <a:rPr lang="en-US" sz="2400" dirty="0" smtClean="0"/>
              <a:t> example from functions</a:t>
            </a:r>
            <a:endParaRPr lang="en-US" sz="2400" dirty="0"/>
          </a:p>
        </p:txBody>
      </p:sp>
      <p:sp>
        <p:nvSpPr>
          <p:cNvPr id="11" name="Rounded Rectangle 10"/>
          <p:cNvSpPr/>
          <p:nvPr/>
        </p:nvSpPr>
        <p:spPr>
          <a:xfrm>
            <a:off x="612000" y="1175752"/>
            <a:ext cx="3082491" cy="1374943"/>
          </a:xfrm>
          <a:prstGeom prst="roundRect">
            <a:avLst>
              <a:gd name="adj" fmla="val 972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following function is smooth, continues and infinite </a:t>
            </a:r>
            <a:r>
              <a:rPr lang="en-US" sz="2000" smtClean="0">
                <a:solidFill>
                  <a:schemeClr val="tx1"/>
                </a:solidFill>
              </a:rPr>
              <a:t>differentiable on the real axis</a:t>
            </a:r>
            <a:endParaRPr lang="en-US" sz="2000" dirty="0">
              <a:solidFill>
                <a:schemeClr val="tx1"/>
              </a:solidFill>
            </a:endParaRPr>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pic>
        <p:nvPicPr>
          <p:cNvPr id="2" name="Picture 1"/>
          <p:cNvPicPr>
            <a:picLocks noChangeAspect="1"/>
          </p:cNvPicPr>
          <p:nvPr/>
        </p:nvPicPr>
        <p:blipFill>
          <a:blip r:embed="rId4"/>
          <a:stretch>
            <a:fillRect/>
          </a:stretch>
        </p:blipFill>
        <p:spPr>
          <a:xfrm>
            <a:off x="4029910" y="1312490"/>
            <a:ext cx="1854200" cy="660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
        <p:nvSpPr>
          <p:cNvPr id="10" name="Rounded Rectangle 9"/>
          <p:cNvSpPr/>
          <p:nvPr/>
        </p:nvSpPr>
        <p:spPr>
          <a:xfrm>
            <a:off x="5606480" y="2969646"/>
            <a:ext cx="3082491" cy="1949659"/>
          </a:xfrm>
          <a:prstGeom prst="roundRect">
            <a:avLst>
              <a:gd name="adj" fmla="val 779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We can write the function as an expansion on powers of </a:t>
            </a:r>
            <a:r>
              <a:rPr lang="en-US" sz="2000" i="1" dirty="0" smtClean="0">
                <a:solidFill>
                  <a:schemeClr val="tx1"/>
                </a:solidFill>
              </a:rPr>
              <a:t>x:</a:t>
            </a:r>
            <a:endParaRPr lang="en-US" sz="2000" i="1" dirty="0">
              <a:solidFill>
                <a:schemeClr val="tx1"/>
              </a:solidFill>
            </a:endParaRPr>
          </a:p>
        </p:txBody>
      </p:sp>
      <p:pic>
        <p:nvPicPr>
          <p:cNvPr id="3" name="Picture 2"/>
          <p:cNvPicPr>
            <a:picLocks noChangeAspect="1"/>
          </p:cNvPicPr>
          <p:nvPr/>
        </p:nvPicPr>
        <p:blipFill>
          <a:blip r:embed="rId6"/>
          <a:stretch>
            <a:fillRect/>
          </a:stretch>
        </p:blipFill>
        <p:spPr>
          <a:xfrm>
            <a:off x="5735989" y="4011046"/>
            <a:ext cx="2070100" cy="850900"/>
          </a:xfrm>
          <a:prstGeom prst="rect">
            <a:avLst/>
          </a:prstGeom>
        </p:spPr>
      </p:pic>
      <p:pic>
        <p:nvPicPr>
          <p:cNvPr id="5" name="Picture 4"/>
          <p:cNvPicPr>
            <a:picLocks noChangeAspect="1"/>
          </p:cNvPicPr>
          <p:nvPr/>
        </p:nvPicPr>
        <p:blipFill>
          <a:blip r:embed="rId7"/>
          <a:stretch>
            <a:fillRect/>
          </a:stretch>
        </p:blipFill>
        <p:spPr>
          <a:xfrm>
            <a:off x="5735989" y="5438600"/>
            <a:ext cx="2070100" cy="889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376" y="2968495"/>
            <a:ext cx="4572000" cy="2933700"/>
          </a:xfrm>
          <a:prstGeom prst="rect">
            <a:avLst/>
          </a:prstGeom>
        </p:spPr>
      </p:pic>
    </p:spTree>
    <p:extLst>
      <p:ext uri="{BB962C8B-B14F-4D97-AF65-F5344CB8AC3E}">
        <p14:creationId xmlns:p14="http://schemas.microsoft.com/office/powerpoint/2010/main" val="3567517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General problem in many particle physics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513705"/>
            <a:ext cx="9093200" cy="2451100"/>
          </a:xfrm>
          <a:prstGeom prst="rect">
            <a:avLst/>
          </a:prstGeom>
        </p:spPr>
      </p:pic>
      <p:sp>
        <p:nvSpPr>
          <p:cNvPr id="3" name="Rectangle 2"/>
          <p:cNvSpPr/>
          <p:nvPr/>
        </p:nvSpPr>
        <p:spPr>
          <a:xfrm>
            <a:off x="1010653" y="3022330"/>
            <a:ext cx="7122694" cy="404261"/>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5928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General problem in many particle physics</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4004"/>
            <a:ext cx="9144000" cy="4302521"/>
          </a:xfrm>
          <a:prstGeom prst="rect">
            <a:avLst/>
          </a:prstGeom>
        </p:spPr>
      </p:pic>
      <p:sp>
        <p:nvSpPr>
          <p:cNvPr id="3" name="Rectangle 2"/>
          <p:cNvSpPr/>
          <p:nvPr/>
        </p:nvSpPr>
        <p:spPr>
          <a:xfrm>
            <a:off x="1925054" y="4687503"/>
            <a:ext cx="3994484" cy="240632"/>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612000" y="5852068"/>
            <a:ext cx="7920000" cy="502389"/>
          </a:xfrm>
          <a:prstGeom prst="roundRect">
            <a:avLst>
              <a:gd name="adj" fmla="val 23134"/>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Need for a non-divergent (non perturbative) </a:t>
            </a:r>
            <a:r>
              <a:rPr lang="en-US" sz="2000" smtClean="0">
                <a:solidFill>
                  <a:schemeClr val="tx1"/>
                </a:solidFill>
              </a:rPr>
              <a:t>series expansion</a:t>
            </a:r>
            <a:endParaRPr lang="en-US" sz="2000" dirty="0">
              <a:solidFill>
                <a:schemeClr val="tx1"/>
              </a:solidFill>
            </a:endParaRPr>
          </a:p>
        </p:txBody>
      </p:sp>
    </p:spTree>
    <p:extLst>
      <p:ext uri="{BB962C8B-B14F-4D97-AF65-F5344CB8AC3E}">
        <p14:creationId xmlns:p14="http://schemas.microsoft.com/office/powerpoint/2010/main" val="3192594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Fourier </a:t>
            </a:r>
            <a:r>
              <a:rPr lang="en-US" sz="2400" dirty="0" err="1" smtClean="0"/>
              <a:t>v.s</a:t>
            </a:r>
            <a:r>
              <a:rPr lang="en-US" sz="2400" dirty="0" smtClean="0"/>
              <a:t>. Taylor </a:t>
            </a:r>
            <a:r>
              <a:rPr lang="mr-IN" sz="2400" dirty="0"/>
              <a:t>–</a:t>
            </a:r>
            <a:r>
              <a:rPr lang="en-US" sz="2400" dirty="0"/>
              <a:t> example from </a:t>
            </a:r>
            <a:r>
              <a:rPr lang="en-US" sz="2400" dirty="0" smtClean="0"/>
              <a:t>functions</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
        <p:nvSpPr>
          <p:cNvPr id="16" name="Rounded Rectangle 15"/>
          <p:cNvSpPr/>
          <p:nvPr/>
        </p:nvSpPr>
        <p:spPr>
          <a:xfrm>
            <a:off x="612000" y="1175752"/>
            <a:ext cx="3082491" cy="1374943"/>
          </a:xfrm>
          <a:prstGeom prst="roundRect">
            <a:avLst>
              <a:gd name="adj" fmla="val 972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following function is smooth, continues and infinite </a:t>
            </a:r>
            <a:r>
              <a:rPr lang="en-US" sz="2000" smtClean="0">
                <a:solidFill>
                  <a:schemeClr val="tx1"/>
                </a:solidFill>
              </a:rPr>
              <a:t>differentiable on the real axis</a:t>
            </a:r>
            <a:endParaRPr lang="en-US" sz="2000" dirty="0">
              <a:solidFill>
                <a:schemeClr val="tx1"/>
              </a:solidFill>
            </a:endParaRPr>
          </a:p>
        </p:txBody>
      </p:sp>
      <p:pic>
        <p:nvPicPr>
          <p:cNvPr id="17" name="Picture 16"/>
          <p:cNvPicPr>
            <a:picLocks noChangeAspect="1"/>
          </p:cNvPicPr>
          <p:nvPr/>
        </p:nvPicPr>
        <p:blipFill>
          <a:blip r:embed="rId4"/>
          <a:stretch>
            <a:fillRect/>
          </a:stretch>
        </p:blipFill>
        <p:spPr>
          <a:xfrm>
            <a:off x="4029910" y="1312490"/>
            <a:ext cx="1854200" cy="660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
        <p:nvSpPr>
          <p:cNvPr id="19" name="Rounded Rectangle 18"/>
          <p:cNvSpPr/>
          <p:nvPr/>
        </p:nvSpPr>
        <p:spPr>
          <a:xfrm>
            <a:off x="5606480" y="2969646"/>
            <a:ext cx="3082491" cy="1949659"/>
          </a:xfrm>
          <a:prstGeom prst="roundRect">
            <a:avLst>
              <a:gd name="adj" fmla="val 779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We can write the function as a sum of orthonormal functions</a:t>
            </a:r>
            <a:r>
              <a:rPr lang="en-US" sz="2000" i="1" dirty="0" smtClean="0">
                <a:solidFill>
                  <a:schemeClr val="tx1"/>
                </a:solidFill>
              </a:rPr>
              <a:t>:</a:t>
            </a:r>
            <a:endParaRPr lang="en-US" sz="2000" i="1" dirty="0">
              <a:solidFill>
                <a:schemeClr val="tx1"/>
              </a:solidFill>
            </a:endParaRPr>
          </a:p>
        </p:txBody>
      </p:sp>
      <p:pic>
        <p:nvPicPr>
          <p:cNvPr id="2" name="Picture 1"/>
          <p:cNvPicPr>
            <a:picLocks noChangeAspect="1"/>
          </p:cNvPicPr>
          <p:nvPr/>
        </p:nvPicPr>
        <p:blipFill>
          <a:blip r:embed="rId6"/>
          <a:stretch>
            <a:fillRect/>
          </a:stretch>
        </p:blipFill>
        <p:spPr>
          <a:xfrm>
            <a:off x="5687225" y="4003273"/>
            <a:ext cx="2921000" cy="850900"/>
          </a:xfrm>
          <a:prstGeom prst="rect">
            <a:avLst/>
          </a:prstGeom>
        </p:spPr>
      </p:pic>
    </p:spTree>
    <p:extLst>
      <p:ext uri="{BB962C8B-B14F-4D97-AF65-F5344CB8AC3E}">
        <p14:creationId xmlns:p14="http://schemas.microsoft.com/office/powerpoint/2010/main" val="5101364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Fourier </a:t>
            </a:r>
            <a:r>
              <a:rPr lang="en-US" sz="2400" dirty="0" err="1" smtClean="0"/>
              <a:t>v.s</a:t>
            </a:r>
            <a:r>
              <a:rPr lang="en-US" sz="2400" dirty="0" smtClean="0"/>
              <a:t>. Taylor </a:t>
            </a:r>
            <a:r>
              <a:rPr lang="mr-IN" sz="2400" dirty="0"/>
              <a:t>–</a:t>
            </a:r>
            <a:r>
              <a:rPr lang="en-US" sz="2400" dirty="0"/>
              <a:t> example from </a:t>
            </a:r>
            <a:r>
              <a:rPr lang="en-US" sz="2400" dirty="0" smtClean="0"/>
              <a:t>functions</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
        <p:nvSpPr>
          <p:cNvPr id="16" name="Rounded Rectangle 15"/>
          <p:cNvSpPr/>
          <p:nvPr/>
        </p:nvSpPr>
        <p:spPr>
          <a:xfrm>
            <a:off x="612000" y="1175752"/>
            <a:ext cx="3082491" cy="1374943"/>
          </a:xfrm>
          <a:prstGeom prst="roundRect">
            <a:avLst>
              <a:gd name="adj" fmla="val 972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following function is smooth, continues and infinite </a:t>
            </a:r>
            <a:r>
              <a:rPr lang="en-US" sz="2000" smtClean="0">
                <a:solidFill>
                  <a:schemeClr val="tx1"/>
                </a:solidFill>
              </a:rPr>
              <a:t>differentiable on the real axis</a:t>
            </a:r>
            <a:endParaRPr lang="en-US" sz="2000" dirty="0">
              <a:solidFill>
                <a:schemeClr val="tx1"/>
              </a:solidFill>
            </a:endParaRPr>
          </a:p>
        </p:txBody>
      </p:sp>
      <p:pic>
        <p:nvPicPr>
          <p:cNvPr id="17" name="Picture 16"/>
          <p:cNvPicPr>
            <a:picLocks noChangeAspect="1"/>
          </p:cNvPicPr>
          <p:nvPr/>
        </p:nvPicPr>
        <p:blipFill>
          <a:blip r:embed="rId4"/>
          <a:stretch>
            <a:fillRect/>
          </a:stretch>
        </p:blipFill>
        <p:spPr>
          <a:xfrm>
            <a:off x="4029910" y="1312490"/>
            <a:ext cx="1854200" cy="660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
        <p:nvSpPr>
          <p:cNvPr id="19" name="Rounded Rectangle 18"/>
          <p:cNvSpPr/>
          <p:nvPr/>
        </p:nvSpPr>
        <p:spPr>
          <a:xfrm>
            <a:off x="5606480" y="2969646"/>
            <a:ext cx="3082491" cy="1949659"/>
          </a:xfrm>
          <a:prstGeom prst="roundRect">
            <a:avLst>
              <a:gd name="adj" fmla="val 779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We can write the function as a sum of orthonormal functions</a:t>
            </a:r>
            <a:r>
              <a:rPr lang="en-US" sz="2000" i="1" dirty="0" smtClean="0">
                <a:solidFill>
                  <a:schemeClr val="tx1"/>
                </a:solidFill>
              </a:rPr>
              <a:t>:</a:t>
            </a:r>
            <a:endParaRPr lang="en-US" sz="2000" i="1" dirty="0">
              <a:solidFill>
                <a:schemeClr val="tx1"/>
              </a:solidFill>
            </a:endParaRPr>
          </a:p>
        </p:txBody>
      </p:sp>
      <p:pic>
        <p:nvPicPr>
          <p:cNvPr id="2" name="Picture 1"/>
          <p:cNvPicPr>
            <a:picLocks noChangeAspect="1"/>
          </p:cNvPicPr>
          <p:nvPr/>
        </p:nvPicPr>
        <p:blipFill>
          <a:blip r:embed="rId6"/>
          <a:stretch>
            <a:fillRect/>
          </a:stretch>
        </p:blipFill>
        <p:spPr>
          <a:xfrm>
            <a:off x="5687225" y="4003273"/>
            <a:ext cx="2921000" cy="850900"/>
          </a:xfrm>
          <a:prstGeom prst="rect">
            <a:avLst/>
          </a:prstGeom>
        </p:spPr>
      </p:pic>
      <p:sp>
        <p:nvSpPr>
          <p:cNvPr id="21" name="Rounded Rectangle 20"/>
          <p:cNvSpPr/>
          <p:nvPr/>
        </p:nvSpPr>
        <p:spPr>
          <a:xfrm>
            <a:off x="5625650" y="5073208"/>
            <a:ext cx="3082491" cy="1349433"/>
          </a:xfrm>
          <a:prstGeom prst="roundRect">
            <a:avLst>
              <a:gd name="adj" fmla="val 789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Truncate at </a:t>
            </a:r>
            <a:r>
              <a:rPr lang="en-US" sz="2000" i="1" dirty="0" smtClean="0">
                <a:solidFill>
                  <a:schemeClr val="tx1"/>
                </a:solidFill>
              </a:rPr>
              <a:t>n=1</a:t>
            </a:r>
            <a:endParaRPr lang="en-US" sz="2000" i="1" dirty="0">
              <a:solidFill>
                <a:schemeClr val="tx1"/>
              </a:solidFill>
            </a:endParaRPr>
          </a:p>
        </p:txBody>
      </p:sp>
      <p:pic>
        <p:nvPicPr>
          <p:cNvPr id="22" name="Picture 21"/>
          <p:cNvPicPr>
            <a:picLocks noChangeAspect="1"/>
          </p:cNvPicPr>
          <p:nvPr/>
        </p:nvPicPr>
        <p:blipFill>
          <a:blip r:embed="rId6"/>
          <a:stretch>
            <a:fillRect/>
          </a:stretch>
        </p:blipFill>
        <p:spPr>
          <a:xfrm>
            <a:off x="5706395" y="5527482"/>
            <a:ext cx="2921000" cy="8509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376" y="2961873"/>
            <a:ext cx="4572000" cy="2933700"/>
          </a:xfrm>
          <a:prstGeom prst="rect">
            <a:avLst/>
          </a:prstGeom>
        </p:spPr>
      </p:pic>
    </p:spTree>
    <p:extLst>
      <p:ext uri="{BB962C8B-B14F-4D97-AF65-F5344CB8AC3E}">
        <p14:creationId xmlns:p14="http://schemas.microsoft.com/office/powerpoint/2010/main" val="2138383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Fourier </a:t>
            </a:r>
            <a:r>
              <a:rPr lang="en-US" sz="2400" dirty="0" err="1" smtClean="0"/>
              <a:t>v.s</a:t>
            </a:r>
            <a:r>
              <a:rPr lang="en-US" sz="2400" dirty="0" smtClean="0"/>
              <a:t>. Taylor </a:t>
            </a:r>
            <a:r>
              <a:rPr lang="mr-IN" sz="2400" dirty="0"/>
              <a:t>–</a:t>
            </a:r>
            <a:r>
              <a:rPr lang="en-US" sz="2400" dirty="0"/>
              <a:t> example from </a:t>
            </a:r>
            <a:r>
              <a:rPr lang="en-US" sz="2400" dirty="0" smtClean="0"/>
              <a:t>functions</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
        <p:nvSpPr>
          <p:cNvPr id="16" name="Rounded Rectangle 15"/>
          <p:cNvSpPr/>
          <p:nvPr/>
        </p:nvSpPr>
        <p:spPr>
          <a:xfrm>
            <a:off x="612000" y="1175752"/>
            <a:ext cx="3082491" cy="1374943"/>
          </a:xfrm>
          <a:prstGeom prst="roundRect">
            <a:avLst>
              <a:gd name="adj" fmla="val 972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following function is smooth, continues and infinite </a:t>
            </a:r>
            <a:r>
              <a:rPr lang="en-US" sz="2000" smtClean="0">
                <a:solidFill>
                  <a:schemeClr val="tx1"/>
                </a:solidFill>
              </a:rPr>
              <a:t>differentiable on the real axis</a:t>
            </a:r>
            <a:endParaRPr lang="en-US" sz="2000" dirty="0">
              <a:solidFill>
                <a:schemeClr val="tx1"/>
              </a:solidFill>
            </a:endParaRPr>
          </a:p>
        </p:txBody>
      </p:sp>
      <p:pic>
        <p:nvPicPr>
          <p:cNvPr id="17" name="Picture 16"/>
          <p:cNvPicPr>
            <a:picLocks noChangeAspect="1"/>
          </p:cNvPicPr>
          <p:nvPr/>
        </p:nvPicPr>
        <p:blipFill>
          <a:blip r:embed="rId4"/>
          <a:stretch>
            <a:fillRect/>
          </a:stretch>
        </p:blipFill>
        <p:spPr>
          <a:xfrm>
            <a:off x="4029910" y="1312490"/>
            <a:ext cx="1854200" cy="660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
        <p:nvSpPr>
          <p:cNvPr id="19" name="Rounded Rectangle 18"/>
          <p:cNvSpPr/>
          <p:nvPr/>
        </p:nvSpPr>
        <p:spPr>
          <a:xfrm>
            <a:off x="5606480" y="2969646"/>
            <a:ext cx="3082491" cy="1949659"/>
          </a:xfrm>
          <a:prstGeom prst="roundRect">
            <a:avLst>
              <a:gd name="adj" fmla="val 779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We can write the function as a sum of orthonormal functions</a:t>
            </a:r>
            <a:r>
              <a:rPr lang="en-US" sz="2000" i="1" dirty="0" smtClean="0">
                <a:solidFill>
                  <a:schemeClr val="tx1"/>
                </a:solidFill>
              </a:rPr>
              <a:t>:</a:t>
            </a:r>
            <a:endParaRPr lang="en-US" sz="2000" i="1" dirty="0">
              <a:solidFill>
                <a:schemeClr val="tx1"/>
              </a:solidFill>
            </a:endParaRPr>
          </a:p>
        </p:txBody>
      </p:sp>
      <p:pic>
        <p:nvPicPr>
          <p:cNvPr id="2" name="Picture 1"/>
          <p:cNvPicPr>
            <a:picLocks noChangeAspect="1"/>
          </p:cNvPicPr>
          <p:nvPr/>
        </p:nvPicPr>
        <p:blipFill>
          <a:blip r:embed="rId6"/>
          <a:stretch>
            <a:fillRect/>
          </a:stretch>
        </p:blipFill>
        <p:spPr>
          <a:xfrm>
            <a:off x="5687225" y="4003273"/>
            <a:ext cx="2921000" cy="850900"/>
          </a:xfrm>
          <a:prstGeom prst="rect">
            <a:avLst/>
          </a:prstGeom>
        </p:spPr>
      </p:pic>
      <p:sp>
        <p:nvSpPr>
          <p:cNvPr id="21" name="Rounded Rectangle 20"/>
          <p:cNvSpPr/>
          <p:nvPr/>
        </p:nvSpPr>
        <p:spPr>
          <a:xfrm>
            <a:off x="5625650" y="5073208"/>
            <a:ext cx="3082491" cy="1349433"/>
          </a:xfrm>
          <a:prstGeom prst="roundRect">
            <a:avLst>
              <a:gd name="adj" fmla="val 789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Truncate at </a:t>
            </a:r>
            <a:r>
              <a:rPr lang="en-US" sz="2000" i="1" dirty="0" smtClean="0">
                <a:solidFill>
                  <a:schemeClr val="tx1"/>
                </a:solidFill>
              </a:rPr>
              <a:t>n=2</a:t>
            </a:r>
            <a:endParaRPr lang="en-US" sz="2000" i="1" dirty="0">
              <a:solidFill>
                <a:schemeClr val="tx1"/>
              </a:solidFill>
            </a:endParaRPr>
          </a:p>
        </p:txBody>
      </p:sp>
      <p:pic>
        <p:nvPicPr>
          <p:cNvPr id="22" name="Picture 21"/>
          <p:cNvPicPr>
            <a:picLocks noChangeAspect="1"/>
          </p:cNvPicPr>
          <p:nvPr/>
        </p:nvPicPr>
        <p:blipFill>
          <a:blip r:embed="rId6"/>
          <a:stretch>
            <a:fillRect/>
          </a:stretch>
        </p:blipFill>
        <p:spPr>
          <a:xfrm>
            <a:off x="5706395" y="5527482"/>
            <a:ext cx="2921000" cy="8509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376" y="2961873"/>
            <a:ext cx="4572000" cy="2933700"/>
          </a:xfrm>
          <a:prstGeom prst="rect">
            <a:avLst/>
          </a:prstGeom>
        </p:spPr>
      </p:pic>
    </p:spTree>
    <p:extLst>
      <p:ext uri="{BB962C8B-B14F-4D97-AF65-F5344CB8AC3E}">
        <p14:creationId xmlns:p14="http://schemas.microsoft.com/office/powerpoint/2010/main" val="13426213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Fourier </a:t>
            </a:r>
            <a:r>
              <a:rPr lang="en-US" sz="2400" dirty="0" err="1" smtClean="0"/>
              <a:t>v.s</a:t>
            </a:r>
            <a:r>
              <a:rPr lang="en-US" sz="2400" dirty="0" smtClean="0"/>
              <a:t>. Taylor </a:t>
            </a:r>
            <a:r>
              <a:rPr lang="mr-IN" sz="2400" dirty="0"/>
              <a:t>–</a:t>
            </a:r>
            <a:r>
              <a:rPr lang="en-US" sz="2400" dirty="0"/>
              <a:t> example from </a:t>
            </a:r>
            <a:r>
              <a:rPr lang="en-US" sz="2400" dirty="0" smtClean="0"/>
              <a:t>functions</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
        <p:nvSpPr>
          <p:cNvPr id="16" name="Rounded Rectangle 15"/>
          <p:cNvSpPr/>
          <p:nvPr/>
        </p:nvSpPr>
        <p:spPr>
          <a:xfrm>
            <a:off x="612000" y="1175752"/>
            <a:ext cx="3082491" cy="1374943"/>
          </a:xfrm>
          <a:prstGeom prst="roundRect">
            <a:avLst>
              <a:gd name="adj" fmla="val 972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following function is smooth, continues and infinite </a:t>
            </a:r>
            <a:r>
              <a:rPr lang="en-US" sz="2000" smtClean="0">
                <a:solidFill>
                  <a:schemeClr val="tx1"/>
                </a:solidFill>
              </a:rPr>
              <a:t>differentiable on the real axis</a:t>
            </a:r>
            <a:endParaRPr lang="en-US" sz="2000" dirty="0">
              <a:solidFill>
                <a:schemeClr val="tx1"/>
              </a:solidFill>
            </a:endParaRPr>
          </a:p>
        </p:txBody>
      </p:sp>
      <p:pic>
        <p:nvPicPr>
          <p:cNvPr id="17" name="Picture 16"/>
          <p:cNvPicPr>
            <a:picLocks noChangeAspect="1"/>
          </p:cNvPicPr>
          <p:nvPr/>
        </p:nvPicPr>
        <p:blipFill>
          <a:blip r:embed="rId4"/>
          <a:stretch>
            <a:fillRect/>
          </a:stretch>
        </p:blipFill>
        <p:spPr>
          <a:xfrm>
            <a:off x="4029910" y="1312490"/>
            <a:ext cx="1854200" cy="660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
        <p:nvSpPr>
          <p:cNvPr id="19" name="Rounded Rectangle 18"/>
          <p:cNvSpPr/>
          <p:nvPr/>
        </p:nvSpPr>
        <p:spPr>
          <a:xfrm>
            <a:off x="5606480" y="2969646"/>
            <a:ext cx="3082491" cy="1949659"/>
          </a:xfrm>
          <a:prstGeom prst="roundRect">
            <a:avLst>
              <a:gd name="adj" fmla="val 779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We can write the function as a sum of orthonormal functions</a:t>
            </a:r>
            <a:r>
              <a:rPr lang="en-US" sz="2000" i="1" dirty="0" smtClean="0">
                <a:solidFill>
                  <a:schemeClr val="tx1"/>
                </a:solidFill>
              </a:rPr>
              <a:t>:</a:t>
            </a:r>
            <a:endParaRPr lang="en-US" sz="2000" i="1" dirty="0">
              <a:solidFill>
                <a:schemeClr val="tx1"/>
              </a:solidFill>
            </a:endParaRPr>
          </a:p>
        </p:txBody>
      </p:sp>
      <p:pic>
        <p:nvPicPr>
          <p:cNvPr id="2" name="Picture 1"/>
          <p:cNvPicPr>
            <a:picLocks noChangeAspect="1"/>
          </p:cNvPicPr>
          <p:nvPr/>
        </p:nvPicPr>
        <p:blipFill>
          <a:blip r:embed="rId6"/>
          <a:stretch>
            <a:fillRect/>
          </a:stretch>
        </p:blipFill>
        <p:spPr>
          <a:xfrm>
            <a:off x="5687225" y="4003273"/>
            <a:ext cx="2921000" cy="850900"/>
          </a:xfrm>
          <a:prstGeom prst="rect">
            <a:avLst/>
          </a:prstGeom>
        </p:spPr>
      </p:pic>
      <p:sp>
        <p:nvSpPr>
          <p:cNvPr id="21" name="Rounded Rectangle 20"/>
          <p:cNvSpPr/>
          <p:nvPr/>
        </p:nvSpPr>
        <p:spPr>
          <a:xfrm>
            <a:off x="5625650" y="5073208"/>
            <a:ext cx="3082491" cy="1349433"/>
          </a:xfrm>
          <a:prstGeom prst="roundRect">
            <a:avLst>
              <a:gd name="adj" fmla="val 789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Truncate at </a:t>
            </a:r>
            <a:r>
              <a:rPr lang="en-US" sz="2000" i="1" dirty="0" smtClean="0">
                <a:solidFill>
                  <a:schemeClr val="tx1"/>
                </a:solidFill>
              </a:rPr>
              <a:t>n=3</a:t>
            </a:r>
            <a:endParaRPr lang="en-US" sz="2000" i="1" dirty="0">
              <a:solidFill>
                <a:schemeClr val="tx1"/>
              </a:solidFill>
            </a:endParaRPr>
          </a:p>
        </p:txBody>
      </p:sp>
      <p:pic>
        <p:nvPicPr>
          <p:cNvPr id="22" name="Picture 21"/>
          <p:cNvPicPr>
            <a:picLocks noChangeAspect="1"/>
          </p:cNvPicPr>
          <p:nvPr/>
        </p:nvPicPr>
        <p:blipFill>
          <a:blip r:embed="rId6"/>
          <a:stretch>
            <a:fillRect/>
          </a:stretch>
        </p:blipFill>
        <p:spPr>
          <a:xfrm>
            <a:off x="5706395" y="5527482"/>
            <a:ext cx="2921000" cy="8509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376" y="2961873"/>
            <a:ext cx="4572000" cy="2933700"/>
          </a:xfrm>
          <a:prstGeom prst="rect">
            <a:avLst/>
          </a:prstGeom>
        </p:spPr>
      </p:pic>
    </p:spTree>
    <p:extLst>
      <p:ext uri="{BB962C8B-B14F-4D97-AF65-F5344CB8AC3E}">
        <p14:creationId xmlns:p14="http://schemas.microsoft.com/office/powerpoint/2010/main" val="11474453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Fourier </a:t>
            </a:r>
            <a:r>
              <a:rPr lang="en-US" sz="2400" dirty="0" err="1" smtClean="0"/>
              <a:t>v.s</a:t>
            </a:r>
            <a:r>
              <a:rPr lang="en-US" sz="2400" dirty="0" smtClean="0"/>
              <a:t>. Taylor </a:t>
            </a:r>
            <a:r>
              <a:rPr lang="mr-IN" sz="2400" dirty="0"/>
              <a:t>–</a:t>
            </a:r>
            <a:r>
              <a:rPr lang="en-US" sz="2400" dirty="0"/>
              <a:t> example from </a:t>
            </a:r>
            <a:r>
              <a:rPr lang="en-US" sz="2400" dirty="0" smtClean="0"/>
              <a:t>functions</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
        <p:nvSpPr>
          <p:cNvPr id="16" name="Rounded Rectangle 15"/>
          <p:cNvSpPr/>
          <p:nvPr/>
        </p:nvSpPr>
        <p:spPr>
          <a:xfrm>
            <a:off x="612000" y="1175752"/>
            <a:ext cx="3082491" cy="1374943"/>
          </a:xfrm>
          <a:prstGeom prst="roundRect">
            <a:avLst>
              <a:gd name="adj" fmla="val 972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following function is smooth, continues and infinite </a:t>
            </a:r>
            <a:r>
              <a:rPr lang="en-US" sz="2000" smtClean="0">
                <a:solidFill>
                  <a:schemeClr val="tx1"/>
                </a:solidFill>
              </a:rPr>
              <a:t>differentiable on the real axis</a:t>
            </a:r>
            <a:endParaRPr lang="en-US" sz="2000" dirty="0">
              <a:solidFill>
                <a:schemeClr val="tx1"/>
              </a:solidFill>
            </a:endParaRPr>
          </a:p>
        </p:txBody>
      </p:sp>
      <p:pic>
        <p:nvPicPr>
          <p:cNvPr id="17" name="Picture 16"/>
          <p:cNvPicPr>
            <a:picLocks noChangeAspect="1"/>
          </p:cNvPicPr>
          <p:nvPr/>
        </p:nvPicPr>
        <p:blipFill>
          <a:blip r:embed="rId4"/>
          <a:stretch>
            <a:fillRect/>
          </a:stretch>
        </p:blipFill>
        <p:spPr>
          <a:xfrm>
            <a:off x="4029910" y="1312490"/>
            <a:ext cx="1854200" cy="660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
        <p:nvSpPr>
          <p:cNvPr id="19" name="Rounded Rectangle 18"/>
          <p:cNvSpPr/>
          <p:nvPr/>
        </p:nvSpPr>
        <p:spPr>
          <a:xfrm>
            <a:off x="5606480" y="2969646"/>
            <a:ext cx="3082491" cy="1949659"/>
          </a:xfrm>
          <a:prstGeom prst="roundRect">
            <a:avLst>
              <a:gd name="adj" fmla="val 779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We can write the function as a sum of orthonormal functions</a:t>
            </a:r>
            <a:r>
              <a:rPr lang="en-US" sz="2000" i="1" dirty="0" smtClean="0">
                <a:solidFill>
                  <a:schemeClr val="tx1"/>
                </a:solidFill>
              </a:rPr>
              <a:t>:</a:t>
            </a:r>
            <a:endParaRPr lang="en-US" sz="2000" i="1" dirty="0">
              <a:solidFill>
                <a:schemeClr val="tx1"/>
              </a:solidFill>
            </a:endParaRPr>
          </a:p>
        </p:txBody>
      </p:sp>
      <p:pic>
        <p:nvPicPr>
          <p:cNvPr id="2" name="Picture 1"/>
          <p:cNvPicPr>
            <a:picLocks noChangeAspect="1"/>
          </p:cNvPicPr>
          <p:nvPr/>
        </p:nvPicPr>
        <p:blipFill>
          <a:blip r:embed="rId6"/>
          <a:stretch>
            <a:fillRect/>
          </a:stretch>
        </p:blipFill>
        <p:spPr>
          <a:xfrm>
            <a:off x="5687225" y="4003273"/>
            <a:ext cx="2921000" cy="850900"/>
          </a:xfrm>
          <a:prstGeom prst="rect">
            <a:avLst/>
          </a:prstGeom>
        </p:spPr>
      </p:pic>
      <p:sp>
        <p:nvSpPr>
          <p:cNvPr id="21" name="Rounded Rectangle 20"/>
          <p:cNvSpPr/>
          <p:nvPr/>
        </p:nvSpPr>
        <p:spPr>
          <a:xfrm>
            <a:off x="5625650" y="5073208"/>
            <a:ext cx="3082491" cy="1349433"/>
          </a:xfrm>
          <a:prstGeom prst="roundRect">
            <a:avLst>
              <a:gd name="adj" fmla="val 789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Truncate at </a:t>
            </a:r>
            <a:r>
              <a:rPr lang="en-US" sz="2000" i="1" dirty="0" smtClean="0">
                <a:solidFill>
                  <a:schemeClr val="tx1"/>
                </a:solidFill>
              </a:rPr>
              <a:t>n=4</a:t>
            </a:r>
            <a:endParaRPr lang="en-US" sz="2000" i="1" dirty="0">
              <a:solidFill>
                <a:schemeClr val="tx1"/>
              </a:solidFill>
            </a:endParaRPr>
          </a:p>
        </p:txBody>
      </p:sp>
      <p:pic>
        <p:nvPicPr>
          <p:cNvPr id="22" name="Picture 21"/>
          <p:cNvPicPr>
            <a:picLocks noChangeAspect="1"/>
          </p:cNvPicPr>
          <p:nvPr/>
        </p:nvPicPr>
        <p:blipFill>
          <a:blip r:embed="rId6"/>
          <a:stretch>
            <a:fillRect/>
          </a:stretch>
        </p:blipFill>
        <p:spPr>
          <a:xfrm>
            <a:off x="5706395" y="5527482"/>
            <a:ext cx="2921000" cy="8509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376" y="2968495"/>
            <a:ext cx="4572000" cy="2933700"/>
          </a:xfrm>
          <a:prstGeom prst="rect">
            <a:avLst/>
          </a:prstGeom>
        </p:spPr>
      </p:pic>
    </p:spTree>
    <p:extLst>
      <p:ext uri="{BB962C8B-B14F-4D97-AF65-F5344CB8AC3E}">
        <p14:creationId xmlns:p14="http://schemas.microsoft.com/office/powerpoint/2010/main" val="15501426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p:cNvGrpSpPr/>
          <p:nvPr/>
        </p:nvGrpSpPr>
        <p:grpSpPr>
          <a:xfrm>
            <a:off x="-91407" y="2525441"/>
            <a:ext cx="2561994" cy="3662127"/>
            <a:chOff x="6265584" y="2525441"/>
            <a:chExt cx="2561994" cy="3662127"/>
          </a:xfrm>
        </p:grpSpPr>
        <p:sp>
          <p:nvSpPr>
            <p:cNvPr id="143" name="Pie 142"/>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4" name="Straight Connector 143"/>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6" name="Arc 145"/>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7" name="Straight Connector 146"/>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53"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54" name="TextBox 153"/>
            <p:cNvSpPr txBox="1"/>
            <p:nvPr/>
          </p:nvSpPr>
          <p:spPr>
            <a:xfrm>
              <a:off x="8404641" y="5418161"/>
              <a:ext cx="422937" cy="369332"/>
            </a:xfrm>
            <a:prstGeom prst="rect">
              <a:avLst/>
            </a:prstGeom>
            <a:noFill/>
          </p:spPr>
          <p:txBody>
            <a:bodyPr wrap="none" rtlCol="0">
              <a:spAutoFit/>
            </a:bodyPr>
            <a:lstStyle/>
            <a:p>
              <a:r>
                <a:rPr lang="en-US" dirty="0" smtClean="0"/>
                <a:t>3p</a:t>
              </a:r>
              <a:endParaRPr lang="en-US" dirty="0"/>
            </a:p>
          </p:txBody>
        </p:sp>
        <p:cxnSp>
          <p:nvCxnSpPr>
            <p:cNvPr id="155" name="Straight Arrow Connector 154"/>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157"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non-resonant Inelastic X-ray Scattering (IXS)</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Tree>
    <p:extLst>
      <p:ext uri="{BB962C8B-B14F-4D97-AF65-F5344CB8AC3E}">
        <p14:creationId xmlns:p14="http://schemas.microsoft.com/office/powerpoint/2010/main" val="153941796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Fourier </a:t>
            </a:r>
            <a:r>
              <a:rPr lang="en-US" sz="2400" dirty="0" err="1" smtClean="0"/>
              <a:t>v.s</a:t>
            </a:r>
            <a:r>
              <a:rPr lang="en-US" sz="2400" dirty="0" smtClean="0"/>
              <a:t>. Taylor </a:t>
            </a:r>
            <a:r>
              <a:rPr lang="mr-IN" sz="2400" dirty="0"/>
              <a:t>–</a:t>
            </a:r>
            <a:r>
              <a:rPr lang="en-US" sz="2400" dirty="0"/>
              <a:t> example from </a:t>
            </a:r>
            <a:r>
              <a:rPr lang="en-US" sz="2400" dirty="0" smtClean="0"/>
              <a:t>functions</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
        <p:nvSpPr>
          <p:cNvPr id="16" name="Rounded Rectangle 15"/>
          <p:cNvSpPr/>
          <p:nvPr/>
        </p:nvSpPr>
        <p:spPr>
          <a:xfrm>
            <a:off x="612000" y="1175752"/>
            <a:ext cx="3082491" cy="1374943"/>
          </a:xfrm>
          <a:prstGeom prst="roundRect">
            <a:avLst>
              <a:gd name="adj" fmla="val 972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following function is smooth, continues and infinite </a:t>
            </a:r>
            <a:r>
              <a:rPr lang="en-US" sz="2000" smtClean="0">
                <a:solidFill>
                  <a:schemeClr val="tx1"/>
                </a:solidFill>
              </a:rPr>
              <a:t>differentiable on the real axis</a:t>
            </a:r>
            <a:endParaRPr lang="en-US" sz="2000" dirty="0">
              <a:solidFill>
                <a:schemeClr val="tx1"/>
              </a:solidFill>
            </a:endParaRPr>
          </a:p>
        </p:txBody>
      </p:sp>
      <p:pic>
        <p:nvPicPr>
          <p:cNvPr id="17" name="Picture 16"/>
          <p:cNvPicPr>
            <a:picLocks noChangeAspect="1"/>
          </p:cNvPicPr>
          <p:nvPr/>
        </p:nvPicPr>
        <p:blipFill>
          <a:blip r:embed="rId4"/>
          <a:stretch>
            <a:fillRect/>
          </a:stretch>
        </p:blipFill>
        <p:spPr>
          <a:xfrm>
            <a:off x="4029910" y="1312490"/>
            <a:ext cx="1854200" cy="660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76" y="2969646"/>
            <a:ext cx="4572000" cy="2933700"/>
          </a:xfrm>
          <a:prstGeom prst="rect">
            <a:avLst/>
          </a:prstGeom>
        </p:spPr>
      </p:pic>
      <p:sp>
        <p:nvSpPr>
          <p:cNvPr id="19" name="Rounded Rectangle 18"/>
          <p:cNvSpPr/>
          <p:nvPr/>
        </p:nvSpPr>
        <p:spPr>
          <a:xfrm>
            <a:off x="5606480" y="2969646"/>
            <a:ext cx="3082491" cy="1949659"/>
          </a:xfrm>
          <a:prstGeom prst="roundRect">
            <a:avLst>
              <a:gd name="adj" fmla="val 779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We can write the function as a sum of orthonormal functions</a:t>
            </a:r>
            <a:r>
              <a:rPr lang="en-US" sz="2000" i="1" dirty="0" smtClean="0">
                <a:solidFill>
                  <a:schemeClr val="tx1"/>
                </a:solidFill>
              </a:rPr>
              <a:t>:</a:t>
            </a:r>
            <a:endParaRPr lang="en-US" sz="2000" i="1" dirty="0">
              <a:solidFill>
                <a:schemeClr val="tx1"/>
              </a:solidFill>
            </a:endParaRPr>
          </a:p>
        </p:txBody>
      </p:sp>
      <p:pic>
        <p:nvPicPr>
          <p:cNvPr id="2" name="Picture 1"/>
          <p:cNvPicPr>
            <a:picLocks noChangeAspect="1"/>
          </p:cNvPicPr>
          <p:nvPr/>
        </p:nvPicPr>
        <p:blipFill>
          <a:blip r:embed="rId6"/>
          <a:stretch>
            <a:fillRect/>
          </a:stretch>
        </p:blipFill>
        <p:spPr>
          <a:xfrm>
            <a:off x="5687225" y="4003273"/>
            <a:ext cx="2921000" cy="850900"/>
          </a:xfrm>
          <a:prstGeom prst="rect">
            <a:avLst/>
          </a:prstGeom>
        </p:spPr>
      </p:pic>
      <p:sp>
        <p:nvSpPr>
          <p:cNvPr id="21" name="Rounded Rectangle 20"/>
          <p:cNvSpPr/>
          <p:nvPr/>
        </p:nvSpPr>
        <p:spPr>
          <a:xfrm>
            <a:off x="5625650" y="5073208"/>
            <a:ext cx="3082491" cy="1349433"/>
          </a:xfrm>
          <a:prstGeom prst="roundRect">
            <a:avLst>
              <a:gd name="adj" fmla="val 789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Truncate at </a:t>
            </a:r>
            <a:r>
              <a:rPr lang="en-US" sz="2000" i="1" dirty="0" smtClean="0">
                <a:solidFill>
                  <a:schemeClr val="tx1"/>
                </a:solidFill>
              </a:rPr>
              <a:t>n=5</a:t>
            </a:r>
            <a:endParaRPr lang="en-US" sz="2000" i="1" dirty="0">
              <a:solidFill>
                <a:schemeClr val="tx1"/>
              </a:solidFill>
            </a:endParaRPr>
          </a:p>
        </p:txBody>
      </p:sp>
      <p:pic>
        <p:nvPicPr>
          <p:cNvPr id="22" name="Picture 21"/>
          <p:cNvPicPr>
            <a:picLocks noChangeAspect="1"/>
          </p:cNvPicPr>
          <p:nvPr/>
        </p:nvPicPr>
        <p:blipFill>
          <a:blip r:embed="rId6"/>
          <a:stretch>
            <a:fillRect/>
          </a:stretch>
        </p:blipFill>
        <p:spPr>
          <a:xfrm>
            <a:off x="5706395" y="5527482"/>
            <a:ext cx="2921000" cy="8509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376" y="2968495"/>
            <a:ext cx="4572000" cy="2933700"/>
          </a:xfrm>
          <a:prstGeom prst="rect">
            <a:avLst/>
          </a:prstGeom>
        </p:spPr>
      </p:pic>
    </p:spTree>
    <p:extLst>
      <p:ext uri="{BB962C8B-B14F-4D97-AF65-F5344CB8AC3E}">
        <p14:creationId xmlns:p14="http://schemas.microsoft.com/office/powerpoint/2010/main" val="8764972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 alternative expansion for operators</a:t>
            </a:r>
            <a:endParaRPr lang="en-US" sz="2400" dirty="0"/>
          </a:p>
        </p:txBody>
      </p:sp>
      <p:sp>
        <p:nvSpPr>
          <p:cNvPr id="11" name="Rounded Rectangle 10"/>
          <p:cNvSpPr/>
          <p:nvPr/>
        </p:nvSpPr>
        <p:spPr>
          <a:xfrm>
            <a:off x="612000" y="1175752"/>
            <a:ext cx="3940749"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smtClean="0">
                <a:solidFill>
                  <a:schemeClr val="tx1"/>
                </a:solidFill>
              </a:rPr>
              <a:t>Projection expansions for functions</a:t>
            </a:r>
            <a:endParaRPr lang="en-US" sz="2000" dirty="0">
              <a:solidFill>
                <a:schemeClr val="tx1"/>
              </a:solidFill>
            </a:endParaRPr>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
        <p:nvSpPr>
          <p:cNvPr id="9" name="Rounded Rectangle 8"/>
          <p:cNvSpPr/>
          <p:nvPr/>
        </p:nvSpPr>
        <p:spPr>
          <a:xfrm>
            <a:off x="611999" y="3509217"/>
            <a:ext cx="3940749"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Projection expansions </a:t>
            </a:r>
            <a:r>
              <a:rPr lang="en-US" sz="2000" smtClean="0">
                <a:solidFill>
                  <a:schemeClr val="tx1"/>
                </a:solidFill>
              </a:rPr>
              <a:t>for operators</a:t>
            </a:r>
            <a:endParaRPr lang="en-US" sz="2000" dirty="0">
              <a:solidFill>
                <a:schemeClr val="tx1"/>
              </a:solidFill>
            </a:endParaRPr>
          </a:p>
        </p:txBody>
      </p:sp>
      <p:pic>
        <p:nvPicPr>
          <p:cNvPr id="2" name="Picture 1"/>
          <p:cNvPicPr>
            <a:picLocks noChangeAspect="1"/>
          </p:cNvPicPr>
          <p:nvPr/>
        </p:nvPicPr>
        <p:blipFill>
          <a:blip r:embed="rId4"/>
          <a:stretch>
            <a:fillRect/>
          </a:stretch>
        </p:blipFill>
        <p:spPr>
          <a:xfrm>
            <a:off x="611999" y="1754840"/>
            <a:ext cx="2590800" cy="850900"/>
          </a:xfrm>
          <a:prstGeom prst="rect">
            <a:avLst/>
          </a:prstGeom>
        </p:spPr>
      </p:pic>
      <p:pic>
        <p:nvPicPr>
          <p:cNvPr id="3" name="Picture 2"/>
          <p:cNvPicPr>
            <a:picLocks noChangeAspect="1"/>
          </p:cNvPicPr>
          <p:nvPr/>
        </p:nvPicPr>
        <p:blipFill>
          <a:blip r:embed="rId5"/>
          <a:stretch>
            <a:fillRect/>
          </a:stretch>
        </p:blipFill>
        <p:spPr>
          <a:xfrm>
            <a:off x="4002106" y="1875290"/>
            <a:ext cx="2514600" cy="571500"/>
          </a:xfrm>
          <a:prstGeom prst="rect">
            <a:avLst/>
          </a:prstGeom>
        </p:spPr>
      </p:pic>
      <p:pic>
        <p:nvPicPr>
          <p:cNvPr id="4" name="Picture 3"/>
          <p:cNvPicPr>
            <a:picLocks noChangeAspect="1"/>
          </p:cNvPicPr>
          <p:nvPr/>
        </p:nvPicPr>
        <p:blipFill>
          <a:blip r:embed="rId6"/>
          <a:stretch>
            <a:fillRect/>
          </a:stretch>
        </p:blipFill>
        <p:spPr>
          <a:xfrm>
            <a:off x="3903175" y="2546255"/>
            <a:ext cx="2933700" cy="571500"/>
          </a:xfrm>
          <a:prstGeom prst="rect">
            <a:avLst/>
          </a:prstGeom>
        </p:spPr>
      </p:pic>
      <p:sp>
        <p:nvSpPr>
          <p:cNvPr id="5" name="TextBox 4"/>
          <p:cNvSpPr txBox="1"/>
          <p:nvPr/>
        </p:nvSpPr>
        <p:spPr>
          <a:xfrm>
            <a:off x="3301729" y="1995624"/>
            <a:ext cx="601447" cy="369332"/>
          </a:xfrm>
          <a:prstGeom prst="rect">
            <a:avLst/>
          </a:prstGeom>
          <a:noFill/>
        </p:spPr>
        <p:txBody>
          <a:bodyPr wrap="none" rtlCol="0">
            <a:spAutoFit/>
          </a:bodyPr>
          <a:lstStyle/>
          <a:p>
            <a:r>
              <a:rPr lang="en-US" dirty="0" smtClean="0"/>
              <a:t>with</a:t>
            </a:r>
            <a:endParaRPr lang="en-US" dirty="0"/>
          </a:p>
        </p:txBody>
      </p:sp>
      <p:sp>
        <p:nvSpPr>
          <p:cNvPr id="6" name="TextBox 5"/>
          <p:cNvSpPr txBox="1"/>
          <p:nvPr/>
        </p:nvSpPr>
        <p:spPr>
          <a:xfrm>
            <a:off x="3294353" y="2647339"/>
            <a:ext cx="308098" cy="369332"/>
          </a:xfrm>
          <a:prstGeom prst="rect">
            <a:avLst/>
          </a:prstGeom>
          <a:noFill/>
        </p:spPr>
        <p:txBody>
          <a:bodyPr wrap="none" rtlCol="0">
            <a:spAutoFit/>
          </a:bodyPr>
          <a:lstStyle/>
          <a:p>
            <a:r>
              <a:rPr lang="en-US" dirty="0" smtClean="0"/>
              <a:t>if</a:t>
            </a:r>
            <a:endParaRPr lang="en-US" dirty="0"/>
          </a:p>
        </p:txBody>
      </p:sp>
      <p:pic>
        <p:nvPicPr>
          <p:cNvPr id="12" name="Picture 11"/>
          <p:cNvPicPr>
            <a:picLocks noChangeAspect="1"/>
          </p:cNvPicPr>
          <p:nvPr/>
        </p:nvPicPr>
        <p:blipFill>
          <a:blip r:embed="rId7"/>
          <a:stretch>
            <a:fillRect/>
          </a:stretch>
        </p:blipFill>
        <p:spPr>
          <a:xfrm>
            <a:off x="4027504" y="3965847"/>
            <a:ext cx="3073400" cy="1193800"/>
          </a:xfrm>
          <a:prstGeom prst="rect">
            <a:avLst/>
          </a:prstGeom>
        </p:spPr>
      </p:pic>
      <p:pic>
        <p:nvPicPr>
          <p:cNvPr id="16" name="Picture 15"/>
          <p:cNvPicPr>
            <a:picLocks noChangeAspect="1"/>
          </p:cNvPicPr>
          <p:nvPr/>
        </p:nvPicPr>
        <p:blipFill>
          <a:blip r:embed="rId8"/>
          <a:stretch>
            <a:fillRect/>
          </a:stretch>
        </p:blipFill>
        <p:spPr>
          <a:xfrm>
            <a:off x="611999" y="4178478"/>
            <a:ext cx="2565400" cy="889000"/>
          </a:xfrm>
          <a:prstGeom prst="rect">
            <a:avLst/>
          </a:prstGeom>
        </p:spPr>
      </p:pic>
      <p:sp>
        <p:nvSpPr>
          <p:cNvPr id="18" name="TextBox 17"/>
          <p:cNvSpPr txBox="1"/>
          <p:nvPr/>
        </p:nvSpPr>
        <p:spPr>
          <a:xfrm>
            <a:off x="3301728" y="4378081"/>
            <a:ext cx="601447" cy="369332"/>
          </a:xfrm>
          <a:prstGeom prst="rect">
            <a:avLst/>
          </a:prstGeom>
          <a:noFill/>
        </p:spPr>
        <p:txBody>
          <a:bodyPr wrap="none" rtlCol="0">
            <a:spAutoFit/>
          </a:bodyPr>
          <a:lstStyle/>
          <a:p>
            <a:r>
              <a:rPr lang="en-US" dirty="0" smtClean="0"/>
              <a:t>with</a:t>
            </a:r>
            <a:endParaRPr lang="en-US" dirty="0"/>
          </a:p>
        </p:txBody>
      </p:sp>
      <p:sp>
        <p:nvSpPr>
          <p:cNvPr id="20" name="TextBox 19"/>
          <p:cNvSpPr txBox="1"/>
          <p:nvPr/>
        </p:nvSpPr>
        <p:spPr>
          <a:xfrm>
            <a:off x="3301728" y="5391906"/>
            <a:ext cx="308098" cy="369332"/>
          </a:xfrm>
          <a:prstGeom prst="rect">
            <a:avLst/>
          </a:prstGeom>
          <a:noFill/>
        </p:spPr>
        <p:txBody>
          <a:bodyPr wrap="none" rtlCol="0">
            <a:spAutoFit/>
          </a:bodyPr>
          <a:lstStyle/>
          <a:p>
            <a:r>
              <a:rPr lang="en-US" dirty="0" smtClean="0"/>
              <a:t>if</a:t>
            </a:r>
            <a:endParaRPr lang="en-US" dirty="0"/>
          </a:p>
        </p:txBody>
      </p:sp>
      <p:pic>
        <p:nvPicPr>
          <p:cNvPr id="17" name="Picture 16"/>
          <p:cNvPicPr>
            <a:picLocks noChangeAspect="1"/>
          </p:cNvPicPr>
          <p:nvPr/>
        </p:nvPicPr>
        <p:blipFill>
          <a:blip r:embed="rId9"/>
          <a:stretch>
            <a:fillRect/>
          </a:stretch>
        </p:blipFill>
        <p:spPr>
          <a:xfrm>
            <a:off x="3719401" y="5394948"/>
            <a:ext cx="1866900" cy="304800"/>
          </a:xfrm>
          <a:prstGeom prst="rect">
            <a:avLst/>
          </a:prstGeom>
        </p:spPr>
      </p:pic>
      <p:pic>
        <p:nvPicPr>
          <p:cNvPr id="21" name="Picture 20"/>
          <p:cNvPicPr>
            <a:picLocks noChangeAspect="1"/>
          </p:cNvPicPr>
          <p:nvPr/>
        </p:nvPicPr>
        <p:blipFill>
          <a:blip r:embed="rId10"/>
          <a:stretch>
            <a:fillRect/>
          </a:stretch>
        </p:blipFill>
        <p:spPr>
          <a:xfrm>
            <a:off x="3719401" y="5883616"/>
            <a:ext cx="2717800" cy="368300"/>
          </a:xfrm>
          <a:prstGeom prst="rect">
            <a:avLst/>
          </a:prstGeom>
        </p:spPr>
      </p:pic>
    </p:spTree>
    <p:extLst>
      <p:ext uri="{BB962C8B-B14F-4D97-AF65-F5344CB8AC3E}">
        <p14:creationId xmlns:p14="http://schemas.microsoft.com/office/powerpoint/2010/main" val="2860796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P spid="18" grpId="0"/>
      <p:bldP spid="2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 alternative expansion for operators</a:t>
            </a:r>
            <a:endParaRPr lang="en-US" sz="2400" dirty="0"/>
          </a:p>
        </p:txBody>
      </p:sp>
      <p:sp>
        <p:nvSpPr>
          <p:cNvPr id="11" name="Rounded Rectangle 10"/>
          <p:cNvSpPr/>
          <p:nvPr/>
        </p:nvSpPr>
        <p:spPr>
          <a:xfrm>
            <a:off x="612000" y="1175752"/>
            <a:ext cx="3940749"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Trivial example</a:t>
            </a:r>
            <a:endParaRPr lang="en-US" sz="2000" dirty="0">
              <a:solidFill>
                <a:schemeClr val="tx1"/>
              </a:solidFill>
            </a:endParaRPr>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pic>
        <p:nvPicPr>
          <p:cNvPr id="16" name="Picture 15"/>
          <p:cNvPicPr>
            <a:picLocks noChangeAspect="1"/>
          </p:cNvPicPr>
          <p:nvPr/>
        </p:nvPicPr>
        <p:blipFill>
          <a:blip r:embed="rId4"/>
          <a:stretch>
            <a:fillRect/>
          </a:stretch>
        </p:blipFill>
        <p:spPr>
          <a:xfrm>
            <a:off x="612000" y="1831671"/>
            <a:ext cx="2565400" cy="889000"/>
          </a:xfrm>
          <a:prstGeom prst="rect">
            <a:avLst/>
          </a:prstGeom>
        </p:spPr>
      </p:pic>
      <p:sp>
        <p:nvSpPr>
          <p:cNvPr id="18" name="TextBox 17"/>
          <p:cNvSpPr txBox="1"/>
          <p:nvPr/>
        </p:nvSpPr>
        <p:spPr>
          <a:xfrm>
            <a:off x="3301729" y="2031274"/>
            <a:ext cx="601447" cy="369332"/>
          </a:xfrm>
          <a:prstGeom prst="rect">
            <a:avLst/>
          </a:prstGeom>
          <a:noFill/>
        </p:spPr>
        <p:txBody>
          <a:bodyPr wrap="none" rtlCol="0">
            <a:spAutoFit/>
          </a:bodyPr>
          <a:lstStyle/>
          <a:p>
            <a:r>
              <a:rPr lang="en-US" dirty="0" smtClean="0"/>
              <a:t>with</a:t>
            </a:r>
            <a:endParaRPr lang="en-US" dirty="0"/>
          </a:p>
        </p:txBody>
      </p:sp>
      <p:pic>
        <p:nvPicPr>
          <p:cNvPr id="10" name="Picture 9"/>
          <p:cNvPicPr>
            <a:picLocks noChangeAspect="1"/>
          </p:cNvPicPr>
          <p:nvPr/>
        </p:nvPicPr>
        <p:blipFill>
          <a:blip r:embed="rId5"/>
          <a:stretch>
            <a:fillRect/>
          </a:stretch>
        </p:blipFill>
        <p:spPr>
          <a:xfrm>
            <a:off x="4027505" y="1930190"/>
            <a:ext cx="2082800" cy="571500"/>
          </a:xfrm>
          <a:prstGeom prst="rect">
            <a:avLst/>
          </a:prstGeom>
        </p:spPr>
      </p:pic>
      <p:pic>
        <p:nvPicPr>
          <p:cNvPr id="13" name="Picture 12"/>
          <p:cNvPicPr>
            <a:picLocks noChangeAspect="1"/>
          </p:cNvPicPr>
          <p:nvPr/>
        </p:nvPicPr>
        <p:blipFill>
          <a:blip r:embed="rId6"/>
          <a:stretch>
            <a:fillRect/>
          </a:stretch>
        </p:blipFill>
        <p:spPr>
          <a:xfrm>
            <a:off x="3435350" y="4028836"/>
            <a:ext cx="2273300" cy="571500"/>
          </a:xfrm>
          <a:prstGeom prst="rect">
            <a:avLst/>
          </a:prstGeom>
        </p:spPr>
      </p:pic>
      <p:sp>
        <p:nvSpPr>
          <p:cNvPr id="22" name="TextBox 21"/>
          <p:cNvSpPr txBox="1"/>
          <p:nvPr/>
        </p:nvSpPr>
        <p:spPr>
          <a:xfrm>
            <a:off x="3301728" y="2767314"/>
            <a:ext cx="538930" cy="369332"/>
          </a:xfrm>
          <a:prstGeom prst="rect">
            <a:avLst/>
          </a:prstGeom>
          <a:noFill/>
        </p:spPr>
        <p:txBody>
          <a:bodyPr wrap="none" rtlCol="0">
            <a:spAutoFit/>
          </a:bodyPr>
          <a:lstStyle/>
          <a:p>
            <a:r>
              <a:rPr lang="en-US" dirty="0" smtClean="0"/>
              <a:t>and</a:t>
            </a:r>
            <a:endParaRPr lang="en-US" dirty="0"/>
          </a:p>
        </p:txBody>
      </p:sp>
      <p:pic>
        <p:nvPicPr>
          <p:cNvPr id="14" name="Picture 13"/>
          <p:cNvPicPr>
            <a:picLocks noChangeAspect="1"/>
          </p:cNvPicPr>
          <p:nvPr/>
        </p:nvPicPr>
        <p:blipFill>
          <a:blip r:embed="rId7"/>
          <a:stretch>
            <a:fillRect/>
          </a:stretch>
        </p:blipFill>
        <p:spPr>
          <a:xfrm>
            <a:off x="4027505" y="2666230"/>
            <a:ext cx="406400" cy="571500"/>
          </a:xfrm>
          <a:prstGeom prst="rect">
            <a:avLst/>
          </a:prstGeom>
        </p:spPr>
      </p:pic>
      <p:sp>
        <p:nvSpPr>
          <p:cNvPr id="24" name="TextBox 23"/>
          <p:cNvSpPr txBox="1"/>
          <p:nvPr/>
        </p:nvSpPr>
        <p:spPr>
          <a:xfrm>
            <a:off x="4450501" y="2767314"/>
            <a:ext cx="2932149" cy="369332"/>
          </a:xfrm>
          <a:prstGeom prst="rect">
            <a:avLst/>
          </a:prstGeom>
          <a:noFill/>
        </p:spPr>
        <p:txBody>
          <a:bodyPr wrap="none" rtlCol="0">
            <a:spAutoFit/>
          </a:bodyPr>
          <a:lstStyle/>
          <a:p>
            <a:r>
              <a:rPr lang="en-US" dirty="0"/>
              <a:t>a</a:t>
            </a:r>
            <a:r>
              <a:rPr lang="en-US" dirty="0" smtClean="0"/>
              <a:t>n orthonormal complete set</a:t>
            </a:r>
            <a:endParaRPr lang="en-US" dirty="0"/>
          </a:p>
        </p:txBody>
      </p:sp>
      <p:sp>
        <p:nvSpPr>
          <p:cNvPr id="25" name="TextBox 24"/>
          <p:cNvSpPr txBox="1"/>
          <p:nvPr/>
        </p:nvSpPr>
        <p:spPr>
          <a:xfrm>
            <a:off x="3332987" y="3508961"/>
            <a:ext cx="962508" cy="369332"/>
          </a:xfrm>
          <a:prstGeom prst="rect">
            <a:avLst/>
          </a:prstGeom>
          <a:noFill/>
        </p:spPr>
        <p:txBody>
          <a:bodyPr wrap="none" rtlCol="0">
            <a:spAutoFit/>
          </a:bodyPr>
          <a:lstStyle/>
          <a:p>
            <a:r>
              <a:rPr lang="en-US" dirty="0"/>
              <a:t>w</a:t>
            </a:r>
            <a:r>
              <a:rPr lang="en-US" dirty="0" smtClean="0"/>
              <a:t>e have</a:t>
            </a:r>
            <a:endParaRPr lang="en-US" dirty="0"/>
          </a:p>
        </p:txBody>
      </p:sp>
      <p:sp>
        <p:nvSpPr>
          <p:cNvPr id="26" name="Rounded Rectangle 25"/>
          <p:cNvSpPr/>
          <p:nvPr/>
        </p:nvSpPr>
        <p:spPr>
          <a:xfrm>
            <a:off x="612001" y="4596181"/>
            <a:ext cx="2987848" cy="1101975"/>
          </a:xfrm>
          <a:prstGeom prst="roundRect">
            <a:avLst>
              <a:gd name="adj" fmla="val 13799"/>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trivial example </a:t>
            </a:r>
            <a:r>
              <a:rPr lang="en-US" sz="2000" smtClean="0">
                <a:solidFill>
                  <a:schemeClr val="tx1"/>
                </a:solidFill>
              </a:rPr>
              <a:t>needs exponentially many weird operators</a:t>
            </a:r>
            <a:endParaRPr lang="en-US" sz="2000" dirty="0">
              <a:solidFill>
                <a:schemeClr val="tx1"/>
              </a:solidFill>
            </a:endParaRPr>
          </a:p>
        </p:txBody>
      </p:sp>
      <p:sp>
        <p:nvSpPr>
          <p:cNvPr id="27" name="Rounded Rectangle 26"/>
          <p:cNvSpPr/>
          <p:nvPr/>
        </p:nvSpPr>
        <p:spPr>
          <a:xfrm>
            <a:off x="3782906" y="4913960"/>
            <a:ext cx="4831705" cy="1482071"/>
          </a:xfrm>
          <a:prstGeom prst="roundRect">
            <a:avLst>
              <a:gd name="adj" fmla="val 990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b="1" i="1" dirty="0" smtClean="0">
                <a:solidFill>
                  <a:schemeClr val="tx1"/>
                </a:solidFill>
              </a:rPr>
              <a:t>Alternative</a:t>
            </a:r>
            <a:r>
              <a:rPr lang="en-US" sz="2000" i="1" dirty="0" smtClean="0">
                <a:solidFill>
                  <a:schemeClr val="tx1"/>
                </a:solidFill>
              </a:rPr>
              <a:t>:</a:t>
            </a:r>
          </a:p>
          <a:p>
            <a:r>
              <a:rPr lang="en-US" sz="2000" i="1" dirty="0" err="1" smtClean="0">
                <a:solidFill>
                  <a:schemeClr val="tx1"/>
                </a:solidFill>
              </a:rPr>
              <a:t>O</a:t>
            </a:r>
            <a:r>
              <a:rPr lang="en-US" sz="2000" i="1" baseline="30000" dirty="0" err="1" smtClean="0">
                <a:solidFill>
                  <a:schemeClr val="tx1"/>
                </a:solidFill>
              </a:rPr>
              <a:t>m,n</a:t>
            </a:r>
            <a:r>
              <a:rPr lang="en-US" sz="2000" dirty="0" smtClean="0">
                <a:solidFill>
                  <a:schemeClr val="tx1"/>
                </a:solidFill>
              </a:rPr>
              <a:t> an operator that transforms exponentially many states that share property </a:t>
            </a:r>
            <a:r>
              <a:rPr lang="en-US" sz="2000" i="1" dirty="0" smtClean="0">
                <a:solidFill>
                  <a:schemeClr val="tx1"/>
                </a:solidFill>
              </a:rPr>
              <a:t>n</a:t>
            </a:r>
            <a:r>
              <a:rPr lang="en-US" sz="2000" dirty="0" smtClean="0">
                <a:solidFill>
                  <a:schemeClr val="tx1"/>
                </a:solidFill>
              </a:rPr>
              <a:t> into states that share property </a:t>
            </a:r>
            <a:r>
              <a:rPr lang="en-US" sz="2000" i="1" dirty="0" smtClean="0">
                <a:solidFill>
                  <a:schemeClr val="tx1"/>
                </a:solidFill>
              </a:rPr>
              <a:t>m</a:t>
            </a:r>
            <a:endParaRPr lang="en-US" sz="2000" i="1" dirty="0">
              <a:solidFill>
                <a:schemeClr val="tx1"/>
              </a:solidFill>
            </a:endParaRPr>
          </a:p>
        </p:txBody>
      </p:sp>
    </p:spTree>
    <p:extLst>
      <p:ext uri="{BB962C8B-B14F-4D97-AF65-F5344CB8AC3E}">
        <p14:creationId xmlns:p14="http://schemas.microsoft.com/office/powerpoint/2010/main" val="18665585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P spid="25" grpId="0"/>
      <p:bldP spid="26" grpId="0" animBg="1"/>
      <p:bldP spid="2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a:t>
            </a:r>
            <a:r>
              <a:rPr lang="en-US" sz="2400" dirty="0" smtClean="0"/>
              <a:t>xpansion of the RIXS operator </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
        <p:nvSpPr>
          <p:cNvPr id="17" name="Rounded Rectangle 16"/>
          <p:cNvSpPr/>
          <p:nvPr/>
        </p:nvSpPr>
        <p:spPr>
          <a:xfrm>
            <a:off x="612000" y="1175752"/>
            <a:ext cx="3082491"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Create a local (</a:t>
            </a:r>
            <a:r>
              <a:rPr lang="en-US" sz="2000" i="1" dirty="0" smtClean="0">
                <a:solidFill>
                  <a:schemeClr val="tx1"/>
                </a:solidFill>
              </a:rPr>
              <a:t>j</a:t>
            </a:r>
            <a:r>
              <a:rPr lang="en-US" sz="2000" dirty="0" smtClean="0">
                <a:solidFill>
                  <a:schemeClr val="tx1"/>
                </a:solidFill>
              </a:rPr>
              <a:t>) expansion</a:t>
            </a:r>
            <a:endParaRPr lang="en-US" sz="2000" dirty="0">
              <a:solidFill>
                <a:schemeClr val="tx1"/>
              </a:solidFill>
            </a:endParaRPr>
          </a:p>
        </p:txBody>
      </p:sp>
      <p:pic>
        <p:nvPicPr>
          <p:cNvPr id="2" name="Picture 1"/>
          <p:cNvPicPr>
            <a:picLocks noChangeAspect="1"/>
          </p:cNvPicPr>
          <p:nvPr/>
        </p:nvPicPr>
        <p:blipFill>
          <a:blip r:embed="rId4">
            <a:lum bright="70000" contrast="-70000"/>
          </a:blip>
          <a:stretch>
            <a:fillRect/>
          </a:stretch>
        </p:blipFill>
        <p:spPr>
          <a:xfrm>
            <a:off x="6526109" y="530426"/>
            <a:ext cx="660400" cy="368300"/>
          </a:xfrm>
          <a:prstGeom prst="rect">
            <a:avLst/>
          </a:prstGeom>
        </p:spPr>
      </p:pic>
      <p:grpSp>
        <p:nvGrpSpPr>
          <p:cNvPr id="3" name="Group 2"/>
          <p:cNvGrpSpPr/>
          <p:nvPr/>
        </p:nvGrpSpPr>
        <p:grpSpPr>
          <a:xfrm>
            <a:off x="4818012" y="1187172"/>
            <a:ext cx="3347969" cy="2978542"/>
            <a:chOff x="4721762" y="1187172"/>
            <a:chExt cx="3347969" cy="2978542"/>
          </a:xfrm>
        </p:grpSpPr>
        <p:sp>
          <p:nvSpPr>
            <p:cNvPr id="19" name="Rounded Rectangle 18"/>
            <p:cNvSpPr/>
            <p:nvPr/>
          </p:nvSpPr>
          <p:spPr>
            <a:xfrm>
              <a:off x="4721762" y="1187172"/>
              <a:ext cx="1863298" cy="470167"/>
            </a:xfrm>
            <a:prstGeom prst="roundRect">
              <a:avLst>
                <a:gd name="adj" fmla="val 1928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smtClean="0">
                  <a:solidFill>
                    <a:schemeClr val="tx1"/>
                  </a:solidFill>
                </a:rPr>
                <a:t>Lattice model</a:t>
              </a:r>
              <a:endParaRPr lang="en-US" sz="2000" dirty="0">
                <a:solidFill>
                  <a:schemeClr val="tx1"/>
                </a:solidFill>
              </a:endParaRPr>
            </a:p>
          </p:txBody>
        </p:sp>
        <p:sp>
          <p:nvSpPr>
            <p:cNvPr id="4" name="Oval 3"/>
            <p:cNvSpPr/>
            <p:nvPr/>
          </p:nvSpPr>
          <p:spPr>
            <a:xfrm>
              <a:off x="6169793" y="1857675"/>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678151" y="1857674"/>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186509" y="1857673"/>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694867" y="1857672"/>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671240" y="1857671"/>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174255" y="2346959"/>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682613" y="234695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190971" y="234695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699329" y="234695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5675702" y="2346955"/>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183880" y="2834500"/>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692238" y="2834499"/>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200596" y="283449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7708954" y="283449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685327" y="283449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6188342" y="3322040"/>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696700" y="3322039"/>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205058" y="332203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713416" y="332203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5689789" y="332203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183880" y="3809579"/>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692238" y="380957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200596" y="380957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708954" y="380957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685327" y="3809575"/>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700442" y="283449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5" name="Picture 54"/>
          <p:cNvPicPr>
            <a:picLocks noChangeAspect="1"/>
          </p:cNvPicPr>
          <p:nvPr/>
        </p:nvPicPr>
        <p:blipFill>
          <a:blip r:embed="rId5"/>
          <a:stretch>
            <a:fillRect/>
          </a:stretch>
        </p:blipFill>
        <p:spPr>
          <a:xfrm>
            <a:off x="646644" y="1934541"/>
            <a:ext cx="3759200" cy="673100"/>
          </a:xfrm>
          <a:prstGeom prst="rect">
            <a:avLst/>
          </a:prstGeom>
        </p:spPr>
      </p:pic>
      <p:pic>
        <p:nvPicPr>
          <p:cNvPr id="5" name="Picture 4"/>
          <p:cNvPicPr>
            <a:picLocks noChangeAspect="1"/>
          </p:cNvPicPr>
          <p:nvPr/>
        </p:nvPicPr>
        <p:blipFill>
          <a:blip r:embed="rId6"/>
          <a:stretch>
            <a:fillRect/>
          </a:stretch>
        </p:blipFill>
        <p:spPr>
          <a:xfrm>
            <a:off x="646644" y="2654697"/>
            <a:ext cx="5092700" cy="850900"/>
          </a:xfrm>
          <a:prstGeom prst="rect">
            <a:avLst/>
          </a:prstGeom>
        </p:spPr>
      </p:pic>
    </p:spTree>
    <p:extLst>
      <p:ext uri="{BB962C8B-B14F-4D97-AF65-F5344CB8AC3E}">
        <p14:creationId xmlns:p14="http://schemas.microsoft.com/office/powerpoint/2010/main" val="20396985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a:t>
            </a:r>
            <a:r>
              <a:rPr lang="en-US" sz="2400" dirty="0" smtClean="0"/>
              <a:t>xpansion of the RIXS operator </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
        <p:nvSpPr>
          <p:cNvPr id="19" name="Rounded Rectangle 18"/>
          <p:cNvSpPr/>
          <p:nvPr/>
        </p:nvSpPr>
        <p:spPr>
          <a:xfrm>
            <a:off x="4818012" y="1187172"/>
            <a:ext cx="1863298" cy="470167"/>
          </a:xfrm>
          <a:prstGeom prst="roundRect">
            <a:avLst>
              <a:gd name="adj" fmla="val 1928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smtClean="0">
                <a:solidFill>
                  <a:schemeClr val="tx1"/>
                </a:solidFill>
              </a:rPr>
              <a:t>Lattice model</a:t>
            </a:r>
            <a:endParaRPr lang="en-US" sz="2000" dirty="0">
              <a:solidFill>
                <a:schemeClr val="tx1"/>
              </a:solidFill>
            </a:endParaRPr>
          </a:p>
        </p:txBody>
      </p:sp>
      <p:pic>
        <p:nvPicPr>
          <p:cNvPr id="2" name="Picture 1"/>
          <p:cNvPicPr>
            <a:picLocks noChangeAspect="1"/>
          </p:cNvPicPr>
          <p:nvPr/>
        </p:nvPicPr>
        <p:blipFill>
          <a:blip r:embed="rId4">
            <a:lum bright="70000" contrast="-70000"/>
          </a:blip>
          <a:stretch>
            <a:fillRect/>
          </a:stretch>
        </p:blipFill>
        <p:spPr>
          <a:xfrm>
            <a:off x="6526109" y="530426"/>
            <a:ext cx="660400" cy="368300"/>
          </a:xfrm>
          <a:prstGeom prst="rect">
            <a:avLst/>
          </a:prstGeom>
        </p:spPr>
      </p:pic>
      <p:sp>
        <p:nvSpPr>
          <p:cNvPr id="4" name="Oval 3"/>
          <p:cNvSpPr/>
          <p:nvPr/>
        </p:nvSpPr>
        <p:spPr>
          <a:xfrm>
            <a:off x="6266043" y="1857675"/>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774401" y="1857674"/>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282759" y="1857673"/>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791117" y="1857672"/>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767490" y="1857671"/>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270505" y="2346959"/>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778863" y="234695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287221" y="234695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795579" y="234695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5771952" y="2346955"/>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280130" y="2834500"/>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788488" y="2834499"/>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296846" y="283449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7805204" y="283449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781577" y="283449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6284592" y="3322040"/>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792950" y="3322039"/>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301308" y="332203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809666" y="332203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5786039" y="332203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280130" y="3809579"/>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788488" y="380957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296846" y="380957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805204" y="380957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781577" y="3809575"/>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ounded Rectangle 52"/>
          <p:cNvSpPr/>
          <p:nvPr/>
        </p:nvSpPr>
        <p:spPr>
          <a:xfrm>
            <a:off x="6971589" y="2508141"/>
            <a:ext cx="757594" cy="470167"/>
          </a:xfrm>
          <a:prstGeom prst="roundRect">
            <a:avLst>
              <a:gd name="adj" fmla="val 19285"/>
            </a:avLst>
          </a:prstGeom>
          <a:gradFill>
            <a:gsLst>
              <a:gs pos="0">
                <a:schemeClr val="accent2">
                  <a:lumMod val="20000"/>
                  <a:lumOff val="80000"/>
                </a:schemeClr>
              </a:gs>
              <a:gs pos="100000">
                <a:schemeClr val="accent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Site </a:t>
            </a:r>
            <a:r>
              <a:rPr lang="en-US" sz="2000" i="1" dirty="0" smtClean="0">
                <a:solidFill>
                  <a:schemeClr val="tx1"/>
                </a:solidFill>
              </a:rPr>
              <a:t>j</a:t>
            </a:r>
            <a:endParaRPr lang="en-US" sz="2000" i="1" dirty="0">
              <a:solidFill>
                <a:schemeClr val="tx1"/>
              </a:solidFill>
            </a:endParaRPr>
          </a:p>
        </p:txBody>
      </p:sp>
      <p:sp>
        <p:nvSpPr>
          <p:cNvPr id="54" name="Rounded Rectangle 53"/>
          <p:cNvSpPr/>
          <p:nvPr/>
        </p:nvSpPr>
        <p:spPr>
          <a:xfrm>
            <a:off x="612000" y="1175752"/>
            <a:ext cx="3082491"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Create a local (</a:t>
            </a:r>
            <a:r>
              <a:rPr lang="en-US" sz="2000" i="1" dirty="0" smtClean="0">
                <a:solidFill>
                  <a:schemeClr val="tx1"/>
                </a:solidFill>
              </a:rPr>
              <a:t>j</a:t>
            </a:r>
            <a:r>
              <a:rPr lang="en-US" sz="2000" dirty="0" smtClean="0">
                <a:solidFill>
                  <a:schemeClr val="tx1"/>
                </a:solidFill>
              </a:rPr>
              <a:t>) expansion</a:t>
            </a:r>
            <a:endParaRPr lang="en-US" sz="2000" dirty="0">
              <a:solidFill>
                <a:schemeClr val="tx1"/>
              </a:solidFill>
            </a:endParaRPr>
          </a:p>
        </p:txBody>
      </p:sp>
      <p:pic>
        <p:nvPicPr>
          <p:cNvPr id="55" name="Picture 54"/>
          <p:cNvPicPr>
            <a:picLocks noChangeAspect="1"/>
          </p:cNvPicPr>
          <p:nvPr/>
        </p:nvPicPr>
        <p:blipFill>
          <a:blip r:embed="rId5"/>
          <a:stretch>
            <a:fillRect/>
          </a:stretch>
        </p:blipFill>
        <p:spPr>
          <a:xfrm>
            <a:off x="646644" y="1934541"/>
            <a:ext cx="3759200" cy="673100"/>
          </a:xfrm>
          <a:prstGeom prst="rect">
            <a:avLst/>
          </a:prstGeom>
        </p:spPr>
      </p:pic>
      <p:sp>
        <p:nvSpPr>
          <p:cNvPr id="57" name="Rounded Rectangle 56"/>
          <p:cNvSpPr/>
          <p:nvPr/>
        </p:nvSpPr>
        <p:spPr>
          <a:xfrm>
            <a:off x="597390" y="4392192"/>
            <a:ext cx="5206643" cy="470167"/>
          </a:xfrm>
          <a:prstGeom prst="roundRect">
            <a:avLst>
              <a:gd name="adj" fmla="val 1928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Level L=0 only include operators acting on site </a:t>
            </a:r>
            <a:r>
              <a:rPr lang="en-US" sz="2000" i="1" dirty="0" smtClean="0">
                <a:solidFill>
                  <a:schemeClr val="tx1"/>
                </a:solidFill>
              </a:rPr>
              <a:t>j</a:t>
            </a:r>
            <a:endParaRPr lang="en-US" sz="2000" i="1" dirty="0">
              <a:solidFill>
                <a:schemeClr val="tx1"/>
              </a:solidFill>
            </a:endParaRPr>
          </a:p>
        </p:txBody>
      </p:sp>
      <p:pic>
        <p:nvPicPr>
          <p:cNvPr id="58" name="Picture 57"/>
          <p:cNvPicPr>
            <a:picLocks noChangeAspect="1"/>
          </p:cNvPicPr>
          <p:nvPr/>
        </p:nvPicPr>
        <p:blipFill>
          <a:blip r:embed="rId6"/>
          <a:stretch>
            <a:fillRect/>
          </a:stretch>
        </p:blipFill>
        <p:spPr>
          <a:xfrm>
            <a:off x="646644" y="2654697"/>
            <a:ext cx="5092700" cy="850900"/>
          </a:xfrm>
          <a:prstGeom prst="rect">
            <a:avLst/>
          </a:prstGeom>
        </p:spPr>
      </p:pic>
    </p:spTree>
    <p:extLst>
      <p:ext uri="{BB962C8B-B14F-4D97-AF65-F5344CB8AC3E}">
        <p14:creationId xmlns:p14="http://schemas.microsoft.com/office/powerpoint/2010/main" val="4139039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a:t>
            </a:r>
            <a:r>
              <a:rPr lang="en-US" sz="2400" dirty="0" smtClean="0"/>
              <a:t>xpansion of the RIXS operator </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
        <p:nvSpPr>
          <p:cNvPr id="19" name="Rounded Rectangle 18"/>
          <p:cNvSpPr/>
          <p:nvPr/>
        </p:nvSpPr>
        <p:spPr>
          <a:xfrm>
            <a:off x="4818012" y="1187172"/>
            <a:ext cx="1863298" cy="470167"/>
          </a:xfrm>
          <a:prstGeom prst="roundRect">
            <a:avLst>
              <a:gd name="adj" fmla="val 1928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smtClean="0">
                <a:solidFill>
                  <a:schemeClr val="tx1"/>
                </a:solidFill>
              </a:rPr>
              <a:t>Lattice model</a:t>
            </a:r>
            <a:endParaRPr lang="en-US" sz="2000" dirty="0">
              <a:solidFill>
                <a:schemeClr val="tx1"/>
              </a:solidFill>
            </a:endParaRPr>
          </a:p>
        </p:txBody>
      </p:sp>
      <p:pic>
        <p:nvPicPr>
          <p:cNvPr id="2" name="Picture 1"/>
          <p:cNvPicPr>
            <a:picLocks noChangeAspect="1"/>
          </p:cNvPicPr>
          <p:nvPr/>
        </p:nvPicPr>
        <p:blipFill>
          <a:blip r:embed="rId4">
            <a:lum bright="70000" contrast="-70000"/>
          </a:blip>
          <a:stretch>
            <a:fillRect/>
          </a:stretch>
        </p:blipFill>
        <p:spPr>
          <a:xfrm>
            <a:off x="6526109" y="530426"/>
            <a:ext cx="660400" cy="368300"/>
          </a:xfrm>
          <a:prstGeom prst="rect">
            <a:avLst/>
          </a:prstGeom>
        </p:spPr>
      </p:pic>
      <p:sp>
        <p:nvSpPr>
          <p:cNvPr id="4" name="Oval 3"/>
          <p:cNvSpPr/>
          <p:nvPr/>
        </p:nvSpPr>
        <p:spPr>
          <a:xfrm>
            <a:off x="6266043" y="1857675"/>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774401" y="1857674"/>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282759" y="1857673"/>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791117" y="1857672"/>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767490" y="1857671"/>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270505" y="2346959"/>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778863" y="234695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287221" y="234695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795579" y="234695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5771952" y="2346955"/>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280130" y="2834500"/>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788488" y="2834499"/>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296846" y="283449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7805204" y="283449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781577" y="283449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6284592" y="3322040"/>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792950" y="3322039"/>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301308" y="332203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809666" y="332203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5786039" y="332203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280130" y="3809579"/>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788488" y="380957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296846" y="380957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805204" y="380957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781577" y="3809575"/>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a:off x="612000" y="1175752"/>
            <a:ext cx="3082491"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Create a local (</a:t>
            </a:r>
            <a:r>
              <a:rPr lang="en-US" sz="2000" i="1" dirty="0" smtClean="0">
                <a:solidFill>
                  <a:schemeClr val="tx1"/>
                </a:solidFill>
              </a:rPr>
              <a:t>j</a:t>
            </a:r>
            <a:r>
              <a:rPr lang="en-US" sz="2000" dirty="0" smtClean="0">
                <a:solidFill>
                  <a:schemeClr val="tx1"/>
                </a:solidFill>
              </a:rPr>
              <a:t>) expansion</a:t>
            </a:r>
            <a:endParaRPr lang="en-US" sz="2000" dirty="0">
              <a:solidFill>
                <a:schemeClr val="tx1"/>
              </a:solidFill>
            </a:endParaRPr>
          </a:p>
        </p:txBody>
      </p:sp>
      <p:pic>
        <p:nvPicPr>
          <p:cNvPr id="55" name="Picture 54"/>
          <p:cNvPicPr>
            <a:picLocks noChangeAspect="1"/>
          </p:cNvPicPr>
          <p:nvPr/>
        </p:nvPicPr>
        <p:blipFill>
          <a:blip r:embed="rId5"/>
          <a:stretch>
            <a:fillRect/>
          </a:stretch>
        </p:blipFill>
        <p:spPr>
          <a:xfrm>
            <a:off x="646644" y="1934541"/>
            <a:ext cx="3759200" cy="673100"/>
          </a:xfrm>
          <a:prstGeom prst="rect">
            <a:avLst/>
          </a:prstGeom>
        </p:spPr>
      </p:pic>
      <p:sp>
        <p:nvSpPr>
          <p:cNvPr id="57" name="Rounded Rectangle 56"/>
          <p:cNvSpPr/>
          <p:nvPr/>
        </p:nvSpPr>
        <p:spPr>
          <a:xfrm>
            <a:off x="597390" y="4392192"/>
            <a:ext cx="5572403" cy="470167"/>
          </a:xfrm>
          <a:prstGeom prst="roundRect">
            <a:avLst>
              <a:gd name="adj" fmla="val 1928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Level L=1 include operators acting on site </a:t>
            </a:r>
            <a:r>
              <a:rPr lang="en-US" sz="2000" i="1" dirty="0" smtClean="0">
                <a:solidFill>
                  <a:schemeClr val="tx1"/>
                </a:solidFill>
              </a:rPr>
              <a:t>j </a:t>
            </a:r>
            <a:r>
              <a:rPr lang="en-US" sz="2000" dirty="0" smtClean="0">
                <a:solidFill>
                  <a:schemeClr val="tx1"/>
                </a:solidFill>
              </a:rPr>
              <a:t>and</a:t>
            </a:r>
            <a:r>
              <a:rPr lang="en-US" sz="2000" i="1" dirty="0" smtClean="0">
                <a:solidFill>
                  <a:schemeClr val="tx1"/>
                </a:solidFill>
              </a:rPr>
              <a:t> </a:t>
            </a:r>
            <a:r>
              <a:rPr lang="en-US" sz="2000" i="1" dirty="0" err="1" smtClean="0">
                <a:solidFill>
                  <a:schemeClr val="tx1"/>
                </a:solidFill>
              </a:rPr>
              <a:t>n.n</a:t>
            </a:r>
            <a:r>
              <a:rPr lang="en-US" sz="2000" i="1" dirty="0" smtClean="0">
                <a:solidFill>
                  <a:schemeClr val="tx1"/>
                </a:solidFill>
              </a:rPr>
              <a:t>.</a:t>
            </a:r>
            <a:endParaRPr lang="en-US" sz="2000" i="1" dirty="0">
              <a:solidFill>
                <a:schemeClr val="tx1"/>
              </a:solidFill>
            </a:endParaRPr>
          </a:p>
        </p:txBody>
      </p:sp>
      <p:sp>
        <p:nvSpPr>
          <p:cNvPr id="3" name="TextBox 2"/>
          <p:cNvSpPr txBox="1"/>
          <p:nvPr/>
        </p:nvSpPr>
        <p:spPr>
          <a:xfrm>
            <a:off x="6871321" y="2809494"/>
            <a:ext cx="239168" cy="369332"/>
          </a:xfrm>
          <a:prstGeom prst="rect">
            <a:avLst/>
          </a:prstGeom>
          <a:noFill/>
        </p:spPr>
        <p:txBody>
          <a:bodyPr wrap="none" rtlCol="0">
            <a:spAutoFit/>
          </a:bodyPr>
          <a:lstStyle/>
          <a:p>
            <a:r>
              <a:rPr lang="en-US" i="1" smtClean="0"/>
              <a:t>j</a:t>
            </a:r>
            <a:endParaRPr lang="en-US" i="1"/>
          </a:p>
        </p:txBody>
      </p:sp>
      <p:sp>
        <p:nvSpPr>
          <p:cNvPr id="58" name="Oval 57"/>
          <p:cNvSpPr/>
          <p:nvPr/>
        </p:nvSpPr>
        <p:spPr>
          <a:xfrm>
            <a:off x="6778863" y="2346954"/>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7284377" y="2834496"/>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6792411" y="3322036"/>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6277466" y="2822691"/>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p:cNvPicPr>
            <a:picLocks noChangeAspect="1"/>
          </p:cNvPicPr>
          <p:nvPr/>
        </p:nvPicPr>
        <p:blipFill>
          <a:blip r:embed="rId6"/>
          <a:stretch>
            <a:fillRect/>
          </a:stretch>
        </p:blipFill>
        <p:spPr>
          <a:xfrm>
            <a:off x="646644" y="2654697"/>
            <a:ext cx="5092700" cy="850900"/>
          </a:xfrm>
          <a:prstGeom prst="rect">
            <a:avLst/>
          </a:prstGeom>
        </p:spPr>
      </p:pic>
      <p:pic>
        <p:nvPicPr>
          <p:cNvPr id="6" name="Picture 5"/>
          <p:cNvPicPr>
            <a:picLocks noChangeAspect="1"/>
          </p:cNvPicPr>
          <p:nvPr/>
        </p:nvPicPr>
        <p:blipFill>
          <a:blip r:embed="rId7"/>
          <a:stretch>
            <a:fillRect/>
          </a:stretch>
        </p:blipFill>
        <p:spPr>
          <a:xfrm>
            <a:off x="646644" y="4982606"/>
            <a:ext cx="5588000" cy="914400"/>
          </a:xfrm>
          <a:prstGeom prst="rect">
            <a:avLst/>
          </a:prstGeom>
        </p:spPr>
      </p:pic>
    </p:spTree>
    <p:extLst>
      <p:ext uri="{BB962C8B-B14F-4D97-AF65-F5344CB8AC3E}">
        <p14:creationId xmlns:p14="http://schemas.microsoft.com/office/powerpoint/2010/main" val="1862290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a:t>
            </a:r>
            <a:r>
              <a:rPr lang="en-US" sz="2400" dirty="0" smtClean="0"/>
              <a:t>xpansion of the RIXS operator </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
        <p:nvSpPr>
          <p:cNvPr id="19" name="Rounded Rectangle 18"/>
          <p:cNvSpPr/>
          <p:nvPr/>
        </p:nvSpPr>
        <p:spPr>
          <a:xfrm>
            <a:off x="4818012" y="1187172"/>
            <a:ext cx="1863298" cy="470167"/>
          </a:xfrm>
          <a:prstGeom prst="roundRect">
            <a:avLst>
              <a:gd name="adj" fmla="val 1928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smtClean="0">
                <a:solidFill>
                  <a:schemeClr val="tx1"/>
                </a:solidFill>
              </a:rPr>
              <a:t>Lattice model</a:t>
            </a:r>
            <a:endParaRPr lang="en-US" sz="2000" dirty="0">
              <a:solidFill>
                <a:schemeClr val="tx1"/>
              </a:solidFill>
            </a:endParaRPr>
          </a:p>
        </p:txBody>
      </p:sp>
      <p:pic>
        <p:nvPicPr>
          <p:cNvPr id="2" name="Picture 1"/>
          <p:cNvPicPr>
            <a:picLocks noChangeAspect="1"/>
          </p:cNvPicPr>
          <p:nvPr/>
        </p:nvPicPr>
        <p:blipFill>
          <a:blip r:embed="rId4">
            <a:lum bright="70000" contrast="-70000"/>
          </a:blip>
          <a:stretch>
            <a:fillRect/>
          </a:stretch>
        </p:blipFill>
        <p:spPr>
          <a:xfrm>
            <a:off x="6526109" y="530426"/>
            <a:ext cx="660400" cy="368300"/>
          </a:xfrm>
          <a:prstGeom prst="rect">
            <a:avLst/>
          </a:prstGeom>
        </p:spPr>
      </p:pic>
      <p:sp>
        <p:nvSpPr>
          <p:cNvPr id="4" name="Oval 3"/>
          <p:cNvSpPr/>
          <p:nvPr/>
        </p:nvSpPr>
        <p:spPr>
          <a:xfrm>
            <a:off x="6266043" y="1857675"/>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774401" y="1857674"/>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282759" y="1857673"/>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791117" y="1857672"/>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767490" y="1857671"/>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270505" y="2346959"/>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778863" y="234695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287221" y="234695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795579" y="234695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5771952" y="2346955"/>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280130" y="2834500"/>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788488" y="2834499"/>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296846" y="283449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7805204" y="283449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781577" y="283449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6284592" y="3322040"/>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792950" y="3322039"/>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301308" y="332203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809666" y="332203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5786039" y="332203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280130" y="3809579"/>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788488" y="380957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296846" y="380957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805204" y="380957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781577" y="3809575"/>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a:off x="612000" y="1175752"/>
            <a:ext cx="3082491"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Create a local (</a:t>
            </a:r>
            <a:r>
              <a:rPr lang="en-US" sz="2000" i="1" dirty="0" smtClean="0">
                <a:solidFill>
                  <a:schemeClr val="tx1"/>
                </a:solidFill>
              </a:rPr>
              <a:t>j</a:t>
            </a:r>
            <a:r>
              <a:rPr lang="en-US" sz="2000" dirty="0" smtClean="0">
                <a:solidFill>
                  <a:schemeClr val="tx1"/>
                </a:solidFill>
              </a:rPr>
              <a:t>) expansion</a:t>
            </a:r>
            <a:endParaRPr lang="en-US" sz="2000" dirty="0">
              <a:solidFill>
                <a:schemeClr val="tx1"/>
              </a:solidFill>
            </a:endParaRPr>
          </a:p>
        </p:txBody>
      </p:sp>
      <p:pic>
        <p:nvPicPr>
          <p:cNvPr id="55" name="Picture 54"/>
          <p:cNvPicPr>
            <a:picLocks noChangeAspect="1"/>
          </p:cNvPicPr>
          <p:nvPr/>
        </p:nvPicPr>
        <p:blipFill>
          <a:blip r:embed="rId5"/>
          <a:stretch>
            <a:fillRect/>
          </a:stretch>
        </p:blipFill>
        <p:spPr>
          <a:xfrm>
            <a:off x="646644" y="1934541"/>
            <a:ext cx="3759200" cy="673100"/>
          </a:xfrm>
          <a:prstGeom prst="rect">
            <a:avLst/>
          </a:prstGeom>
        </p:spPr>
      </p:pic>
      <p:sp>
        <p:nvSpPr>
          <p:cNvPr id="57" name="Rounded Rectangle 56"/>
          <p:cNvSpPr/>
          <p:nvPr/>
        </p:nvSpPr>
        <p:spPr>
          <a:xfrm>
            <a:off x="597390" y="4392192"/>
            <a:ext cx="6284673" cy="470167"/>
          </a:xfrm>
          <a:prstGeom prst="roundRect">
            <a:avLst>
              <a:gd name="adj" fmla="val 1928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Level L=2 include operators acting on site </a:t>
            </a:r>
            <a:r>
              <a:rPr lang="en-US" sz="2000" i="1" dirty="0" smtClean="0">
                <a:solidFill>
                  <a:schemeClr val="tx1"/>
                </a:solidFill>
              </a:rPr>
              <a:t>j, </a:t>
            </a:r>
            <a:r>
              <a:rPr lang="en-US" sz="2000" i="1" dirty="0" err="1" smtClean="0">
                <a:solidFill>
                  <a:schemeClr val="tx1"/>
                </a:solidFill>
              </a:rPr>
              <a:t>n.n</a:t>
            </a:r>
            <a:r>
              <a:rPr lang="en-US" sz="2000" i="1" dirty="0" smtClean="0">
                <a:solidFill>
                  <a:schemeClr val="tx1"/>
                </a:solidFill>
              </a:rPr>
              <a:t>. and </a:t>
            </a:r>
            <a:r>
              <a:rPr lang="en-US" sz="2000" i="1" dirty="0" err="1" smtClean="0">
                <a:solidFill>
                  <a:schemeClr val="tx1"/>
                </a:solidFill>
              </a:rPr>
              <a:t>n.n.n</a:t>
            </a:r>
            <a:r>
              <a:rPr lang="en-US" sz="2000" i="1" dirty="0" smtClean="0">
                <a:solidFill>
                  <a:schemeClr val="tx1"/>
                </a:solidFill>
              </a:rPr>
              <a:t>.</a:t>
            </a:r>
            <a:endParaRPr lang="en-US" sz="2000" i="1" dirty="0">
              <a:solidFill>
                <a:schemeClr val="tx1"/>
              </a:solidFill>
            </a:endParaRPr>
          </a:p>
        </p:txBody>
      </p:sp>
      <p:sp>
        <p:nvSpPr>
          <p:cNvPr id="3" name="TextBox 2"/>
          <p:cNvSpPr txBox="1"/>
          <p:nvPr/>
        </p:nvSpPr>
        <p:spPr>
          <a:xfrm>
            <a:off x="6871321" y="2809494"/>
            <a:ext cx="239168" cy="369332"/>
          </a:xfrm>
          <a:prstGeom prst="rect">
            <a:avLst/>
          </a:prstGeom>
          <a:noFill/>
        </p:spPr>
        <p:txBody>
          <a:bodyPr wrap="none" rtlCol="0">
            <a:spAutoFit/>
          </a:bodyPr>
          <a:lstStyle/>
          <a:p>
            <a:r>
              <a:rPr lang="en-US" i="1" smtClean="0"/>
              <a:t>j</a:t>
            </a:r>
            <a:endParaRPr lang="en-US" i="1"/>
          </a:p>
        </p:txBody>
      </p:sp>
      <p:sp>
        <p:nvSpPr>
          <p:cNvPr id="58" name="Oval 57"/>
          <p:cNvSpPr/>
          <p:nvPr/>
        </p:nvSpPr>
        <p:spPr>
          <a:xfrm>
            <a:off x="6778863" y="2346954"/>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7284377" y="2834496"/>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6792411" y="3322036"/>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6277466" y="2822691"/>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6266042" y="2340183"/>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7296845" y="2346954"/>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6275326" y="3321598"/>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7307176" y="3323268"/>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4" name="Picture 63"/>
          <p:cNvPicPr>
            <a:picLocks noChangeAspect="1"/>
          </p:cNvPicPr>
          <p:nvPr/>
        </p:nvPicPr>
        <p:blipFill>
          <a:blip r:embed="rId6"/>
          <a:stretch>
            <a:fillRect/>
          </a:stretch>
        </p:blipFill>
        <p:spPr>
          <a:xfrm>
            <a:off x="646644" y="2654697"/>
            <a:ext cx="5092700" cy="850900"/>
          </a:xfrm>
          <a:prstGeom prst="rect">
            <a:avLst/>
          </a:prstGeom>
        </p:spPr>
      </p:pic>
      <p:pic>
        <p:nvPicPr>
          <p:cNvPr id="65" name="Picture 64"/>
          <p:cNvPicPr>
            <a:picLocks noChangeAspect="1"/>
          </p:cNvPicPr>
          <p:nvPr/>
        </p:nvPicPr>
        <p:blipFill>
          <a:blip r:embed="rId7"/>
          <a:stretch>
            <a:fillRect/>
          </a:stretch>
        </p:blipFill>
        <p:spPr>
          <a:xfrm>
            <a:off x="646644" y="4982606"/>
            <a:ext cx="5588000" cy="914400"/>
          </a:xfrm>
          <a:prstGeom prst="rect">
            <a:avLst/>
          </a:prstGeom>
        </p:spPr>
      </p:pic>
    </p:spTree>
    <p:extLst>
      <p:ext uri="{BB962C8B-B14F-4D97-AF65-F5344CB8AC3E}">
        <p14:creationId xmlns:p14="http://schemas.microsoft.com/office/powerpoint/2010/main" val="5822617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a:t>
            </a:r>
            <a:r>
              <a:rPr lang="en-US" sz="2400" dirty="0" smtClean="0"/>
              <a:t>xpansion of the RIXS operator </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
        <p:nvSpPr>
          <p:cNvPr id="19" name="Rounded Rectangle 18"/>
          <p:cNvSpPr/>
          <p:nvPr/>
        </p:nvSpPr>
        <p:spPr>
          <a:xfrm>
            <a:off x="4818012" y="1187172"/>
            <a:ext cx="1863298" cy="470167"/>
          </a:xfrm>
          <a:prstGeom prst="roundRect">
            <a:avLst>
              <a:gd name="adj" fmla="val 1928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smtClean="0">
                <a:solidFill>
                  <a:schemeClr val="tx1"/>
                </a:solidFill>
              </a:rPr>
              <a:t>Lattice model</a:t>
            </a:r>
            <a:endParaRPr lang="en-US" sz="2000" dirty="0">
              <a:solidFill>
                <a:schemeClr val="tx1"/>
              </a:solidFill>
            </a:endParaRPr>
          </a:p>
        </p:txBody>
      </p:sp>
      <p:pic>
        <p:nvPicPr>
          <p:cNvPr id="2" name="Picture 1"/>
          <p:cNvPicPr>
            <a:picLocks noChangeAspect="1"/>
          </p:cNvPicPr>
          <p:nvPr/>
        </p:nvPicPr>
        <p:blipFill>
          <a:blip r:embed="rId4">
            <a:lum bright="70000" contrast="-70000"/>
          </a:blip>
          <a:stretch>
            <a:fillRect/>
          </a:stretch>
        </p:blipFill>
        <p:spPr>
          <a:xfrm>
            <a:off x="6526109" y="530426"/>
            <a:ext cx="660400" cy="368300"/>
          </a:xfrm>
          <a:prstGeom prst="rect">
            <a:avLst/>
          </a:prstGeom>
        </p:spPr>
      </p:pic>
      <p:sp>
        <p:nvSpPr>
          <p:cNvPr id="4" name="Oval 3"/>
          <p:cNvSpPr/>
          <p:nvPr/>
        </p:nvSpPr>
        <p:spPr>
          <a:xfrm>
            <a:off x="6266043" y="1857675"/>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774401" y="1857674"/>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282759" y="1857673"/>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791117" y="1857672"/>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767490" y="1857671"/>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270505" y="2346959"/>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778863" y="234695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287221" y="234695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795579" y="234695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5771952" y="2346955"/>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280130" y="2834500"/>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788488" y="2834499"/>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296846" y="283449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7805204" y="283449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781577" y="283449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6284592" y="3322040"/>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792950" y="3322039"/>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301308" y="332203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809666" y="332203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5786039" y="332203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280130" y="3809579"/>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788488" y="3809578"/>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296846" y="3809577"/>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805204" y="3809576"/>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781577" y="3809575"/>
            <a:ext cx="356315" cy="356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a:off x="612000" y="1175752"/>
            <a:ext cx="3082491"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Create a local (</a:t>
            </a:r>
            <a:r>
              <a:rPr lang="en-US" sz="2000" i="1" dirty="0" smtClean="0">
                <a:solidFill>
                  <a:schemeClr val="tx1"/>
                </a:solidFill>
              </a:rPr>
              <a:t>j</a:t>
            </a:r>
            <a:r>
              <a:rPr lang="en-US" sz="2000" dirty="0" smtClean="0">
                <a:solidFill>
                  <a:schemeClr val="tx1"/>
                </a:solidFill>
              </a:rPr>
              <a:t>) expansion</a:t>
            </a:r>
            <a:endParaRPr lang="en-US" sz="2000" dirty="0">
              <a:solidFill>
                <a:schemeClr val="tx1"/>
              </a:solidFill>
            </a:endParaRPr>
          </a:p>
        </p:txBody>
      </p:sp>
      <p:pic>
        <p:nvPicPr>
          <p:cNvPr id="55" name="Picture 54"/>
          <p:cNvPicPr>
            <a:picLocks noChangeAspect="1"/>
          </p:cNvPicPr>
          <p:nvPr/>
        </p:nvPicPr>
        <p:blipFill>
          <a:blip r:embed="rId5"/>
          <a:stretch>
            <a:fillRect/>
          </a:stretch>
        </p:blipFill>
        <p:spPr>
          <a:xfrm>
            <a:off x="646644" y="1934541"/>
            <a:ext cx="3759200" cy="673100"/>
          </a:xfrm>
          <a:prstGeom prst="rect">
            <a:avLst/>
          </a:prstGeom>
        </p:spPr>
      </p:pic>
      <p:sp>
        <p:nvSpPr>
          <p:cNvPr id="57" name="Rounded Rectangle 56"/>
          <p:cNvSpPr/>
          <p:nvPr/>
        </p:nvSpPr>
        <p:spPr>
          <a:xfrm>
            <a:off x="597390" y="4392192"/>
            <a:ext cx="7097477" cy="470167"/>
          </a:xfrm>
          <a:prstGeom prst="roundRect">
            <a:avLst>
              <a:gd name="adj" fmla="val 1928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Level L=3 include operators acting on site </a:t>
            </a:r>
            <a:r>
              <a:rPr lang="en-US" sz="2000" i="1" dirty="0" smtClean="0">
                <a:solidFill>
                  <a:schemeClr val="tx1"/>
                </a:solidFill>
              </a:rPr>
              <a:t>j, </a:t>
            </a:r>
            <a:r>
              <a:rPr lang="en-US" sz="2000" i="1" dirty="0" err="1" smtClean="0">
                <a:solidFill>
                  <a:schemeClr val="tx1"/>
                </a:solidFill>
              </a:rPr>
              <a:t>n.n</a:t>
            </a:r>
            <a:r>
              <a:rPr lang="en-US" sz="2000" i="1" dirty="0" smtClean="0">
                <a:solidFill>
                  <a:schemeClr val="tx1"/>
                </a:solidFill>
              </a:rPr>
              <a:t>., </a:t>
            </a:r>
            <a:r>
              <a:rPr lang="en-US" sz="2000" i="1" dirty="0" err="1" smtClean="0">
                <a:solidFill>
                  <a:schemeClr val="tx1"/>
                </a:solidFill>
              </a:rPr>
              <a:t>n.n.n</a:t>
            </a:r>
            <a:r>
              <a:rPr lang="en-US" sz="2000" i="1" dirty="0" smtClean="0">
                <a:solidFill>
                  <a:schemeClr val="tx1"/>
                </a:solidFill>
              </a:rPr>
              <a:t>. and </a:t>
            </a:r>
            <a:r>
              <a:rPr lang="en-US" sz="2000" i="1" dirty="0" err="1" smtClean="0">
                <a:solidFill>
                  <a:schemeClr val="tx1"/>
                </a:solidFill>
              </a:rPr>
              <a:t>n.n.n.n</a:t>
            </a:r>
            <a:r>
              <a:rPr lang="en-US" sz="2000" i="1" dirty="0" smtClean="0">
                <a:solidFill>
                  <a:schemeClr val="tx1"/>
                </a:solidFill>
              </a:rPr>
              <a:t>.</a:t>
            </a:r>
            <a:endParaRPr lang="en-US" sz="2000" i="1" dirty="0">
              <a:solidFill>
                <a:schemeClr val="tx1"/>
              </a:solidFill>
            </a:endParaRPr>
          </a:p>
        </p:txBody>
      </p:sp>
      <p:sp>
        <p:nvSpPr>
          <p:cNvPr id="3" name="TextBox 2"/>
          <p:cNvSpPr txBox="1"/>
          <p:nvPr/>
        </p:nvSpPr>
        <p:spPr>
          <a:xfrm>
            <a:off x="6871321" y="2809494"/>
            <a:ext cx="239168" cy="369332"/>
          </a:xfrm>
          <a:prstGeom prst="rect">
            <a:avLst/>
          </a:prstGeom>
          <a:noFill/>
        </p:spPr>
        <p:txBody>
          <a:bodyPr wrap="none" rtlCol="0">
            <a:spAutoFit/>
          </a:bodyPr>
          <a:lstStyle/>
          <a:p>
            <a:r>
              <a:rPr lang="en-US" i="1" smtClean="0"/>
              <a:t>j</a:t>
            </a:r>
            <a:endParaRPr lang="en-US" i="1"/>
          </a:p>
        </p:txBody>
      </p:sp>
      <p:sp>
        <p:nvSpPr>
          <p:cNvPr id="58" name="Oval 57"/>
          <p:cNvSpPr/>
          <p:nvPr/>
        </p:nvSpPr>
        <p:spPr>
          <a:xfrm>
            <a:off x="6778863" y="2346954"/>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7284377" y="2834496"/>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6792411" y="3322036"/>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6277466" y="2822691"/>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6266042" y="2340183"/>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7296845" y="2346954"/>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6275326" y="3321598"/>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7307176" y="3323268"/>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6788487" y="1865586"/>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5794046" y="2816092"/>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805204" y="2822691"/>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785909" y="3809574"/>
            <a:ext cx="356315" cy="356135"/>
          </a:xfrm>
          <a:prstGeom prst="ellipse">
            <a:avLst/>
          </a:prstGeom>
          <a:gradFill>
            <a:gsLst>
              <a:gs pos="0">
                <a:schemeClr val="accent2">
                  <a:lumMod val="60000"/>
                  <a:lumOff val="40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ounded Rectangle 67"/>
          <p:cNvSpPr/>
          <p:nvPr/>
        </p:nvSpPr>
        <p:spPr>
          <a:xfrm>
            <a:off x="7815614" y="5862564"/>
            <a:ext cx="625742" cy="470167"/>
          </a:xfrm>
          <a:prstGeom prst="roundRect">
            <a:avLst>
              <a:gd name="adj" fmla="val 1928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a:solidFill>
                  <a:schemeClr val="tx1"/>
                </a:solidFill>
              </a:rPr>
              <a:t>e</a:t>
            </a:r>
            <a:r>
              <a:rPr lang="en-US" sz="2000" smtClean="0">
                <a:solidFill>
                  <a:schemeClr val="tx1"/>
                </a:solidFill>
              </a:rPr>
              <a:t>tc.</a:t>
            </a:r>
            <a:endParaRPr lang="en-US" sz="2000" dirty="0">
              <a:solidFill>
                <a:schemeClr val="tx1"/>
              </a:solidFill>
            </a:endParaRPr>
          </a:p>
        </p:txBody>
      </p:sp>
      <p:pic>
        <p:nvPicPr>
          <p:cNvPr id="69" name="Picture 68"/>
          <p:cNvPicPr>
            <a:picLocks noChangeAspect="1"/>
          </p:cNvPicPr>
          <p:nvPr/>
        </p:nvPicPr>
        <p:blipFill>
          <a:blip r:embed="rId6"/>
          <a:stretch>
            <a:fillRect/>
          </a:stretch>
        </p:blipFill>
        <p:spPr>
          <a:xfrm>
            <a:off x="646644" y="2654697"/>
            <a:ext cx="5092700" cy="850900"/>
          </a:xfrm>
          <a:prstGeom prst="rect">
            <a:avLst/>
          </a:prstGeom>
        </p:spPr>
      </p:pic>
      <p:pic>
        <p:nvPicPr>
          <p:cNvPr id="70" name="Picture 69"/>
          <p:cNvPicPr>
            <a:picLocks noChangeAspect="1"/>
          </p:cNvPicPr>
          <p:nvPr/>
        </p:nvPicPr>
        <p:blipFill>
          <a:blip r:embed="rId7"/>
          <a:stretch>
            <a:fillRect/>
          </a:stretch>
        </p:blipFill>
        <p:spPr>
          <a:xfrm>
            <a:off x="646644" y="4982606"/>
            <a:ext cx="5588000" cy="914400"/>
          </a:xfrm>
          <a:prstGeom prst="rect">
            <a:avLst/>
          </a:prstGeom>
        </p:spPr>
      </p:pic>
    </p:spTree>
    <p:extLst>
      <p:ext uri="{BB962C8B-B14F-4D97-AF65-F5344CB8AC3E}">
        <p14:creationId xmlns:p14="http://schemas.microsoft.com/office/powerpoint/2010/main" val="2361858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a:t>
            </a:r>
            <a:r>
              <a:rPr lang="en-US" sz="2400" dirty="0" smtClean="0"/>
              <a:t>xpansion of the RIXS operator </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pic>
        <p:nvPicPr>
          <p:cNvPr id="2" name="Picture 1"/>
          <p:cNvPicPr>
            <a:picLocks noChangeAspect="1"/>
          </p:cNvPicPr>
          <p:nvPr/>
        </p:nvPicPr>
        <p:blipFill>
          <a:blip r:embed="rId4">
            <a:lum bright="70000" contrast="-70000"/>
          </a:blip>
          <a:stretch>
            <a:fillRect/>
          </a:stretch>
        </p:blipFill>
        <p:spPr>
          <a:xfrm>
            <a:off x="6526109" y="530426"/>
            <a:ext cx="660400" cy="368300"/>
          </a:xfrm>
          <a:prstGeom prst="rect">
            <a:avLst/>
          </a:prstGeom>
        </p:spPr>
      </p:pic>
      <p:sp>
        <p:nvSpPr>
          <p:cNvPr id="54" name="Rounded Rectangle 53"/>
          <p:cNvSpPr/>
          <p:nvPr/>
        </p:nvSpPr>
        <p:spPr>
          <a:xfrm>
            <a:off x="612000" y="1175752"/>
            <a:ext cx="6298939"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Convergence of this series is guaranteed by linear algebra!</a:t>
            </a:r>
            <a:endParaRPr lang="en-US" sz="2000" dirty="0">
              <a:solidFill>
                <a:schemeClr val="tx1"/>
              </a:solidFill>
            </a:endParaRPr>
          </a:p>
        </p:txBody>
      </p:sp>
      <p:pic>
        <p:nvPicPr>
          <p:cNvPr id="55" name="Picture 54"/>
          <p:cNvPicPr>
            <a:picLocks noChangeAspect="1"/>
          </p:cNvPicPr>
          <p:nvPr/>
        </p:nvPicPr>
        <p:blipFill>
          <a:blip r:embed="rId5"/>
          <a:stretch>
            <a:fillRect/>
          </a:stretch>
        </p:blipFill>
        <p:spPr>
          <a:xfrm>
            <a:off x="646644" y="1934541"/>
            <a:ext cx="3759200" cy="673100"/>
          </a:xfrm>
          <a:prstGeom prst="rect">
            <a:avLst/>
          </a:prstGeom>
        </p:spPr>
      </p:pic>
      <p:pic>
        <p:nvPicPr>
          <p:cNvPr id="69" name="Picture 68"/>
          <p:cNvPicPr>
            <a:picLocks noChangeAspect="1"/>
          </p:cNvPicPr>
          <p:nvPr/>
        </p:nvPicPr>
        <p:blipFill>
          <a:blip r:embed="rId6"/>
          <a:stretch>
            <a:fillRect/>
          </a:stretch>
        </p:blipFill>
        <p:spPr>
          <a:xfrm>
            <a:off x="646644" y="2820600"/>
            <a:ext cx="5588000" cy="914400"/>
          </a:xfrm>
          <a:prstGeom prst="rect">
            <a:avLst/>
          </a:prstGeom>
        </p:spPr>
      </p:pic>
      <p:sp>
        <p:nvSpPr>
          <p:cNvPr id="70" name="Rounded Rectangle 69"/>
          <p:cNvSpPr/>
          <p:nvPr/>
        </p:nvSpPr>
        <p:spPr>
          <a:xfrm>
            <a:off x="611999" y="3947959"/>
            <a:ext cx="928043"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smtClean="0">
                <a:solidFill>
                  <a:schemeClr val="tx1"/>
                </a:solidFill>
              </a:rPr>
              <a:t>define</a:t>
            </a:r>
            <a:endParaRPr lang="en-US" sz="2000" dirty="0">
              <a:solidFill>
                <a:schemeClr val="tx1"/>
              </a:solidFill>
            </a:endParaRPr>
          </a:p>
        </p:txBody>
      </p:sp>
      <p:pic>
        <p:nvPicPr>
          <p:cNvPr id="6" name="Picture 5"/>
          <p:cNvPicPr>
            <a:picLocks noChangeAspect="1"/>
          </p:cNvPicPr>
          <p:nvPr/>
        </p:nvPicPr>
        <p:blipFill>
          <a:blip r:embed="rId7"/>
          <a:stretch>
            <a:fillRect/>
          </a:stretch>
        </p:blipFill>
        <p:spPr>
          <a:xfrm>
            <a:off x="1805669" y="4049826"/>
            <a:ext cx="1955800" cy="368300"/>
          </a:xfrm>
          <a:prstGeom prst="rect">
            <a:avLst/>
          </a:prstGeom>
        </p:spPr>
      </p:pic>
      <p:pic>
        <p:nvPicPr>
          <p:cNvPr id="9" name="Picture 8"/>
          <p:cNvPicPr>
            <a:picLocks noChangeAspect="1"/>
          </p:cNvPicPr>
          <p:nvPr/>
        </p:nvPicPr>
        <p:blipFill>
          <a:blip r:embed="rId8"/>
          <a:stretch>
            <a:fillRect/>
          </a:stretch>
        </p:blipFill>
        <p:spPr>
          <a:xfrm>
            <a:off x="2514092" y="4560431"/>
            <a:ext cx="2413000" cy="698500"/>
          </a:xfrm>
          <a:prstGeom prst="rect">
            <a:avLst/>
          </a:prstGeom>
        </p:spPr>
      </p:pic>
      <p:pic>
        <p:nvPicPr>
          <p:cNvPr id="10" name="Picture 9"/>
          <p:cNvPicPr>
            <a:picLocks noChangeAspect="1"/>
          </p:cNvPicPr>
          <p:nvPr/>
        </p:nvPicPr>
        <p:blipFill>
          <a:blip r:embed="rId9"/>
          <a:stretch>
            <a:fillRect/>
          </a:stretch>
        </p:blipFill>
        <p:spPr>
          <a:xfrm>
            <a:off x="2514092" y="5361860"/>
            <a:ext cx="1828800" cy="647700"/>
          </a:xfrm>
          <a:prstGeom prst="rect">
            <a:avLst/>
          </a:prstGeom>
        </p:spPr>
      </p:pic>
    </p:spTree>
    <p:extLst>
      <p:ext uri="{BB962C8B-B14F-4D97-AF65-F5344CB8AC3E}">
        <p14:creationId xmlns:p14="http://schemas.microsoft.com/office/powerpoint/2010/main" val="17768899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a:t>
            </a:r>
            <a:r>
              <a:rPr lang="en-US" sz="2400" dirty="0" smtClean="0"/>
              <a:t>xpansion of the RIXS operator </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pic>
        <p:nvPicPr>
          <p:cNvPr id="2" name="Picture 1"/>
          <p:cNvPicPr>
            <a:picLocks noChangeAspect="1"/>
          </p:cNvPicPr>
          <p:nvPr/>
        </p:nvPicPr>
        <p:blipFill>
          <a:blip r:embed="rId4">
            <a:lum bright="70000" contrast="-70000"/>
          </a:blip>
          <a:stretch>
            <a:fillRect/>
          </a:stretch>
        </p:blipFill>
        <p:spPr>
          <a:xfrm>
            <a:off x="6526109" y="530426"/>
            <a:ext cx="660400" cy="368300"/>
          </a:xfrm>
          <a:prstGeom prst="rect">
            <a:avLst/>
          </a:prstGeom>
        </p:spPr>
      </p:pic>
      <p:sp>
        <p:nvSpPr>
          <p:cNvPr id="54" name="Rounded Rectangle 53"/>
          <p:cNvSpPr/>
          <p:nvPr/>
        </p:nvSpPr>
        <p:spPr>
          <a:xfrm>
            <a:off x="612000" y="1175752"/>
            <a:ext cx="6298939"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Convergence of this series is guaranteed by linear algebra!</a:t>
            </a:r>
            <a:endParaRPr lang="en-US" sz="2000" dirty="0">
              <a:solidFill>
                <a:schemeClr val="tx1"/>
              </a:solidFill>
            </a:endParaRPr>
          </a:p>
        </p:txBody>
      </p:sp>
      <p:pic>
        <p:nvPicPr>
          <p:cNvPr id="55" name="Picture 54"/>
          <p:cNvPicPr>
            <a:picLocks noChangeAspect="1"/>
          </p:cNvPicPr>
          <p:nvPr/>
        </p:nvPicPr>
        <p:blipFill>
          <a:blip r:embed="rId5"/>
          <a:stretch>
            <a:fillRect/>
          </a:stretch>
        </p:blipFill>
        <p:spPr>
          <a:xfrm>
            <a:off x="646644" y="1934541"/>
            <a:ext cx="3759200" cy="673100"/>
          </a:xfrm>
          <a:prstGeom prst="rect">
            <a:avLst/>
          </a:prstGeom>
        </p:spPr>
      </p:pic>
      <p:pic>
        <p:nvPicPr>
          <p:cNvPr id="69" name="Picture 68"/>
          <p:cNvPicPr>
            <a:picLocks noChangeAspect="1"/>
          </p:cNvPicPr>
          <p:nvPr/>
        </p:nvPicPr>
        <p:blipFill>
          <a:blip r:embed="rId6"/>
          <a:stretch>
            <a:fillRect/>
          </a:stretch>
        </p:blipFill>
        <p:spPr>
          <a:xfrm>
            <a:off x="646644" y="2820600"/>
            <a:ext cx="5588000" cy="914400"/>
          </a:xfrm>
          <a:prstGeom prst="rect">
            <a:avLst/>
          </a:prstGeom>
        </p:spPr>
      </p:pic>
      <p:sp>
        <p:nvSpPr>
          <p:cNvPr id="70" name="Rounded Rectangle 69"/>
          <p:cNvSpPr/>
          <p:nvPr/>
        </p:nvSpPr>
        <p:spPr>
          <a:xfrm>
            <a:off x="611999" y="3947959"/>
            <a:ext cx="3257357"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As RIXS </a:t>
            </a:r>
            <a:r>
              <a:rPr lang="en-US" sz="2000" smtClean="0">
                <a:solidFill>
                  <a:schemeClr val="tx1"/>
                </a:solidFill>
              </a:rPr>
              <a:t>intensity is bounded:</a:t>
            </a:r>
            <a:endParaRPr lang="en-US" sz="2000" dirty="0">
              <a:solidFill>
                <a:schemeClr val="tx1"/>
              </a:solidFill>
            </a:endParaRPr>
          </a:p>
        </p:txBody>
      </p:sp>
      <p:pic>
        <p:nvPicPr>
          <p:cNvPr id="3" name="Picture 2"/>
          <p:cNvPicPr>
            <a:picLocks noChangeAspect="1"/>
          </p:cNvPicPr>
          <p:nvPr/>
        </p:nvPicPr>
        <p:blipFill>
          <a:blip r:embed="rId7"/>
          <a:stretch>
            <a:fillRect/>
          </a:stretch>
        </p:blipFill>
        <p:spPr>
          <a:xfrm>
            <a:off x="4134585" y="4073419"/>
            <a:ext cx="1625600" cy="317500"/>
          </a:xfrm>
          <a:prstGeom prst="rect">
            <a:avLst/>
          </a:prstGeom>
        </p:spPr>
      </p:pic>
      <p:pic>
        <p:nvPicPr>
          <p:cNvPr id="11" name="Picture 10"/>
          <p:cNvPicPr>
            <a:picLocks noChangeAspect="1"/>
          </p:cNvPicPr>
          <p:nvPr/>
        </p:nvPicPr>
        <p:blipFill>
          <a:blip r:embed="rId8"/>
          <a:stretch>
            <a:fillRect/>
          </a:stretch>
        </p:blipFill>
        <p:spPr>
          <a:xfrm>
            <a:off x="4134585" y="4579481"/>
            <a:ext cx="1917700" cy="660400"/>
          </a:xfrm>
          <a:prstGeom prst="rect">
            <a:avLst/>
          </a:prstGeom>
        </p:spPr>
      </p:pic>
      <p:sp>
        <p:nvSpPr>
          <p:cNvPr id="18" name="Rounded Rectangle 17"/>
          <p:cNvSpPr/>
          <p:nvPr/>
        </p:nvSpPr>
        <p:spPr>
          <a:xfrm>
            <a:off x="4131506" y="5428443"/>
            <a:ext cx="3790086" cy="960283"/>
          </a:xfrm>
          <a:prstGeom prst="roundRect">
            <a:avLst>
              <a:gd name="adj" fmla="val 174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Sufficient condition to guarantee absolute convergence of series</a:t>
            </a:r>
            <a:endParaRPr lang="en-US" sz="2000" dirty="0">
              <a:solidFill>
                <a:schemeClr val="tx1"/>
              </a:solidFill>
            </a:endParaRPr>
          </a:p>
        </p:txBody>
      </p:sp>
    </p:spTree>
    <p:extLst>
      <p:ext uri="{BB962C8B-B14F-4D97-AF65-F5344CB8AC3E}">
        <p14:creationId xmlns:p14="http://schemas.microsoft.com/office/powerpoint/2010/main" val="14320441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mpton overview high q.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8400" y="1244600"/>
            <a:ext cx="4673600" cy="49657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Compton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p:cNvPicPr>
            <a:picLocks noChangeAspect="1"/>
          </p:cNvPicPr>
          <p:nvPr/>
        </p:nvPicPr>
        <p:blipFill>
          <a:blip r:embed="rId4"/>
          <a:stretch>
            <a:fillRect/>
          </a:stretch>
        </p:blipFill>
        <p:spPr>
          <a:xfrm>
            <a:off x="612000" y="1257300"/>
            <a:ext cx="2057400" cy="2882900"/>
          </a:xfrm>
          <a:prstGeom prst="rect">
            <a:avLst/>
          </a:prstGeom>
        </p:spPr>
      </p:pic>
      <p:sp>
        <p:nvSpPr>
          <p:cNvPr id="4" name="TextBox 3"/>
          <p:cNvSpPr txBox="1"/>
          <p:nvPr/>
        </p:nvSpPr>
        <p:spPr>
          <a:xfrm>
            <a:off x="612000" y="5943600"/>
            <a:ext cx="3131161" cy="369332"/>
          </a:xfrm>
          <a:prstGeom prst="rect">
            <a:avLst/>
          </a:prstGeom>
          <a:noFill/>
        </p:spPr>
        <p:txBody>
          <a:bodyPr wrap="none" rtlCol="0">
            <a:spAutoFit/>
          </a:bodyPr>
          <a:lstStyle/>
          <a:p>
            <a:r>
              <a:rPr lang="en-US" dirty="0" smtClean="0"/>
              <a:t>The Nobel Prize in Physics 1927</a:t>
            </a:r>
            <a:endParaRPr lang="en-US" dirty="0"/>
          </a:p>
        </p:txBody>
      </p:sp>
      <p:sp>
        <p:nvSpPr>
          <p:cNvPr id="10" name="TextBox 9"/>
          <p:cNvSpPr txBox="1"/>
          <p:nvPr/>
        </p:nvSpPr>
        <p:spPr>
          <a:xfrm>
            <a:off x="6742257" y="6128266"/>
            <a:ext cx="1967543" cy="338554"/>
          </a:xfrm>
          <a:prstGeom prst="rect">
            <a:avLst/>
          </a:prstGeom>
          <a:noFill/>
        </p:spPr>
        <p:txBody>
          <a:bodyPr wrap="none" rtlCol="0">
            <a:spAutoFit/>
          </a:bodyPr>
          <a:lstStyle/>
          <a:p>
            <a:r>
              <a:rPr lang="en-US" sz="1600" dirty="0" smtClean="0"/>
              <a:t>Data R. Gordon </a:t>
            </a:r>
            <a:r>
              <a:rPr lang="en-US" sz="1600" i="1" dirty="0" smtClean="0"/>
              <a:t>et al.</a:t>
            </a:r>
            <a:endParaRPr lang="en-US" sz="1600" i="1" dirty="0"/>
          </a:p>
        </p:txBody>
      </p:sp>
      <p:sp>
        <p:nvSpPr>
          <p:cNvPr id="11" name="TextBox 10"/>
          <p:cNvSpPr txBox="1"/>
          <p:nvPr/>
        </p:nvSpPr>
        <p:spPr>
          <a:xfrm>
            <a:off x="4216400" y="1333500"/>
            <a:ext cx="653432" cy="369332"/>
          </a:xfrm>
          <a:prstGeom prst="rect">
            <a:avLst/>
          </a:prstGeom>
          <a:noFill/>
        </p:spPr>
        <p:txBody>
          <a:bodyPr wrap="none" rtlCol="0">
            <a:spAutoFit/>
          </a:bodyPr>
          <a:lstStyle/>
          <a:p>
            <a:r>
              <a:rPr lang="en-US" dirty="0" smtClean="0"/>
              <a:t>CeO</a:t>
            </a:r>
            <a:r>
              <a:rPr lang="en-US" baseline="-25000" dirty="0" smtClean="0"/>
              <a:t>2</a:t>
            </a:r>
            <a:endParaRPr lang="en-US" baseline="-25000" dirty="0"/>
          </a:p>
        </p:txBody>
      </p:sp>
    </p:spTree>
    <p:extLst>
      <p:ext uri="{BB962C8B-B14F-4D97-AF65-F5344CB8AC3E}">
        <p14:creationId xmlns:p14="http://schemas.microsoft.com/office/powerpoint/2010/main" val="107630143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for doped Hubbard model</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pic>
        <p:nvPicPr>
          <p:cNvPr id="10" name="Picture 9"/>
          <p:cNvPicPr>
            <a:picLocks noChangeAspect="1"/>
          </p:cNvPicPr>
          <p:nvPr/>
        </p:nvPicPr>
        <p:blipFill>
          <a:blip r:embed="rId4"/>
          <a:stretch>
            <a:fillRect/>
          </a:stretch>
        </p:blipFill>
        <p:spPr>
          <a:xfrm>
            <a:off x="704396" y="1003218"/>
            <a:ext cx="5588000" cy="914400"/>
          </a:xfrm>
          <a:prstGeom prst="rect">
            <a:avLst/>
          </a:prstGeom>
        </p:spPr>
      </p:pic>
      <p:pic>
        <p:nvPicPr>
          <p:cNvPr id="12" name="Picture 11"/>
          <p:cNvPicPr>
            <a:picLocks noChangeAspect="1"/>
          </p:cNvPicPr>
          <p:nvPr/>
        </p:nvPicPr>
        <p:blipFill>
          <a:blip r:embed="rId5"/>
          <a:stretch>
            <a:fillRect/>
          </a:stretch>
        </p:blipFill>
        <p:spPr>
          <a:xfrm>
            <a:off x="5317289" y="1702004"/>
            <a:ext cx="3073400" cy="1193800"/>
          </a:xfrm>
          <a:prstGeom prst="rect">
            <a:avLst/>
          </a:prstGeom>
        </p:spPr>
      </p:pic>
      <p:sp>
        <p:nvSpPr>
          <p:cNvPr id="13" name="TextBox 12"/>
          <p:cNvSpPr txBox="1"/>
          <p:nvPr/>
        </p:nvSpPr>
        <p:spPr>
          <a:xfrm>
            <a:off x="4427884" y="2144388"/>
            <a:ext cx="601447" cy="369332"/>
          </a:xfrm>
          <a:prstGeom prst="rect">
            <a:avLst/>
          </a:prstGeom>
          <a:noFill/>
        </p:spPr>
        <p:txBody>
          <a:bodyPr wrap="none" rtlCol="0">
            <a:spAutoFit/>
          </a:bodyPr>
          <a:lstStyle/>
          <a:p>
            <a:r>
              <a:rPr lang="en-US" dirty="0" smtClean="0"/>
              <a:t>with</a:t>
            </a:r>
            <a:endParaRPr lang="en-US" dirty="0"/>
          </a:p>
        </p:txBody>
      </p:sp>
      <p:sp>
        <p:nvSpPr>
          <p:cNvPr id="14" name="Rounded Rectangle 13"/>
          <p:cNvSpPr/>
          <p:nvPr/>
        </p:nvSpPr>
        <p:spPr>
          <a:xfrm>
            <a:off x="704396" y="2953358"/>
            <a:ext cx="7686293"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As a first step we need to create all possible </a:t>
            </a:r>
            <a:r>
              <a:rPr lang="en-US" sz="2000" i="1" dirty="0" err="1" smtClean="0">
                <a:solidFill>
                  <a:schemeClr val="tx1"/>
                </a:solidFill>
              </a:rPr>
              <a:t>O</a:t>
            </a:r>
            <a:r>
              <a:rPr lang="en-US" sz="2000" i="1" baseline="-25000" dirty="0" err="1" smtClean="0">
                <a:solidFill>
                  <a:schemeClr val="tx1"/>
                </a:solidFill>
              </a:rPr>
              <a:t>m,n</a:t>
            </a:r>
            <a:endParaRPr lang="en-US" sz="2000" i="1" baseline="-25000" dirty="0">
              <a:solidFill>
                <a:schemeClr val="tx1"/>
              </a:solidFill>
            </a:endParaRPr>
          </a:p>
        </p:txBody>
      </p:sp>
      <p:sp>
        <p:nvSpPr>
          <p:cNvPr id="16" name="Rounded Rectangle 15"/>
          <p:cNvSpPr/>
          <p:nvPr/>
        </p:nvSpPr>
        <p:spPr>
          <a:xfrm>
            <a:off x="728590" y="3596404"/>
            <a:ext cx="7662099"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For L=0 we only look at local operators</a:t>
            </a:r>
            <a:endParaRPr lang="en-US" sz="2000" i="1" baseline="-25000" dirty="0">
              <a:solidFill>
                <a:schemeClr val="tx1"/>
              </a:solidFill>
            </a:endParaRPr>
          </a:p>
        </p:txBody>
      </p:sp>
      <p:grpSp>
        <p:nvGrpSpPr>
          <p:cNvPr id="4" name="Group 3"/>
          <p:cNvGrpSpPr/>
          <p:nvPr/>
        </p:nvGrpSpPr>
        <p:grpSpPr>
          <a:xfrm>
            <a:off x="728589" y="4254841"/>
            <a:ext cx="7662100" cy="470167"/>
            <a:chOff x="728589" y="4254841"/>
            <a:chExt cx="7662100" cy="470167"/>
          </a:xfrm>
        </p:grpSpPr>
        <p:sp>
          <p:nvSpPr>
            <p:cNvPr id="17" name="Rounded Rectangle 16"/>
            <p:cNvSpPr/>
            <p:nvPr/>
          </p:nvSpPr>
          <p:spPr>
            <a:xfrm>
              <a:off x="728589" y="4254841"/>
              <a:ext cx="7662100"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local </a:t>
              </a:r>
              <a:r>
                <a:rPr lang="en-US" sz="2000" dirty="0" err="1" smtClean="0">
                  <a:solidFill>
                    <a:schemeClr val="tx1"/>
                  </a:solidFill>
                </a:rPr>
                <a:t>Fock</a:t>
              </a:r>
              <a:r>
                <a:rPr lang="en-US" sz="2000" dirty="0" smtClean="0">
                  <a:solidFill>
                    <a:schemeClr val="tx1"/>
                  </a:solidFill>
                </a:rPr>
                <a:t> space is given by 4 states</a:t>
              </a:r>
              <a:endParaRPr lang="en-US" sz="2000" i="1" baseline="-25000" dirty="0">
                <a:solidFill>
                  <a:schemeClr val="tx1"/>
                </a:solidFill>
              </a:endParaRPr>
            </a:p>
          </p:txBody>
        </p:sp>
        <p:pic>
          <p:nvPicPr>
            <p:cNvPr id="2" name="Picture 1"/>
            <p:cNvPicPr>
              <a:picLocks noChangeAspect="1"/>
            </p:cNvPicPr>
            <p:nvPr/>
          </p:nvPicPr>
          <p:blipFill>
            <a:blip r:embed="rId6"/>
            <a:stretch>
              <a:fillRect/>
            </a:stretch>
          </p:blipFill>
          <p:spPr>
            <a:xfrm>
              <a:off x="5933305" y="4345504"/>
              <a:ext cx="2324100" cy="317500"/>
            </a:xfrm>
            <a:prstGeom prst="rect">
              <a:avLst/>
            </a:prstGeom>
          </p:spPr>
        </p:pic>
      </p:grpSp>
      <p:sp>
        <p:nvSpPr>
          <p:cNvPr id="18" name="Rounded Rectangle 17"/>
          <p:cNvSpPr/>
          <p:nvPr/>
        </p:nvSpPr>
        <p:spPr>
          <a:xfrm>
            <a:off x="740950" y="4917137"/>
            <a:ext cx="2300633" cy="1364217"/>
          </a:xfrm>
          <a:prstGeom prst="roundRect">
            <a:avLst>
              <a:gd name="adj" fmla="val 1188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Operators on that basis as </a:t>
            </a:r>
          </a:p>
          <a:p>
            <a:r>
              <a:rPr lang="en-US" sz="2000" dirty="0" smtClean="0">
                <a:solidFill>
                  <a:schemeClr val="tx1"/>
                </a:solidFill>
              </a:rPr>
              <a:t>4 by 4 matrices</a:t>
            </a:r>
            <a:endParaRPr lang="en-US" sz="2000" i="1" baseline="-25000" dirty="0">
              <a:solidFill>
                <a:schemeClr val="tx1"/>
              </a:solidFill>
            </a:endParaRPr>
          </a:p>
        </p:txBody>
      </p:sp>
      <p:pic>
        <p:nvPicPr>
          <p:cNvPr id="3" name="Picture 2"/>
          <p:cNvPicPr>
            <a:picLocks noChangeAspect="1"/>
          </p:cNvPicPr>
          <p:nvPr/>
        </p:nvPicPr>
        <p:blipFill>
          <a:blip r:embed="rId7"/>
          <a:stretch>
            <a:fillRect/>
          </a:stretch>
        </p:blipFill>
        <p:spPr>
          <a:xfrm>
            <a:off x="3120189" y="4904404"/>
            <a:ext cx="5270500" cy="1473200"/>
          </a:xfrm>
          <a:prstGeom prst="rect">
            <a:avLst/>
          </a:prstGeom>
        </p:spPr>
      </p:pic>
    </p:spTree>
    <p:extLst>
      <p:ext uri="{BB962C8B-B14F-4D97-AF65-F5344CB8AC3E}">
        <p14:creationId xmlns:p14="http://schemas.microsoft.com/office/powerpoint/2010/main" val="2009960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6" grpId="0" animBg="1"/>
      <p:bldP spid="1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612000" y="1169396"/>
            <a:ext cx="7662099"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For L=1 we look at </a:t>
            </a:r>
            <a:r>
              <a:rPr lang="en-US" sz="2000" smtClean="0">
                <a:solidFill>
                  <a:schemeClr val="tx1"/>
                </a:solidFill>
              </a:rPr>
              <a:t>two sites</a:t>
            </a:r>
            <a:endParaRPr lang="en-US" sz="2000" i="1" baseline="-25000" dirty="0">
              <a:solidFill>
                <a:schemeClr val="tx1"/>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for doped Hubbard model</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
        <p:nvSpPr>
          <p:cNvPr id="18" name="Rounded Rectangle 17"/>
          <p:cNvSpPr/>
          <p:nvPr/>
        </p:nvSpPr>
        <p:spPr>
          <a:xfrm>
            <a:off x="611999" y="3396504"/>
            <a:ext cx="7662100" cy="428682"/>
          </a:xfrm>
          <a:prstGeom prst="roundRect">
            <a:avLst>
              <a:gd name="adj" fmla="val 2984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Resulting in 16</a:t>
            </a:r>
            <a:r>
              <a:rPr lang="en-US" sz="2000" baseline="30000" dirty="0" smtClean="0">
                <a:solidFill>
                  <a:schemeClr val="tx1"/>
                </a:solidFill>
              </a:rPr>
              <a:t>2</a:t>
            </a:r>
            <a:r>
              <a:rPr lang="en-US" sz="2000" dirty="0" smtClean="0">
                <a:solidFill>
                  <a:schemeClr val="tx1"/>
                </a:solidFill>
              </a:rPr>
              <a:t>=256 operators</a:t>
            </a:r>
            <a:endParaRPr lang="en-US" sz="2000" i="1" baseline="-25000" dirty="0">
              <a:solidFill>
                <a:schemeClr val="tx1"/>
              </a:solidFill>
            </a:endParaRPr>
          </a:p>
        </p:txBody>
      </p:sp>
      <p:grpSp>
        <p:nvGrpSpPr>
          <p:cNvPr id="24" name="Group 23"/>
          <p:cNvGrpSpPr/>
          <p:nvPr/>
        </p:nvGrpSpPr>
        <p:grpSpPr>
          <a:xfrm>
            <a:off x="611999" y="1818959"/>
            <a:ext cx="7662100" cy="1427600"/>
            <a:chOff x="611999" y="1818959"/>
            <a:chExt cx="7662100" cy="1427600"/>
          </a:xfrm>
        </p:grpSpPr>
        <p:sp>
          <p:nvSpPr>
            <p:cNvPr id="17" name="Rounded Rectangle 16"/>
            <p:cNvSpPr/>
            <p:nvPr/>
          </p:nvSpPr>
          <p:spPr>
            <a:xfrm>
              <a:off x="611999" y="1818959"/>
              <a:ext cx="7662100" cy="1427600"/>
            </a:xfrm>
            <a:prstGeom prst="roundRect">
              <a:avLst>
                <a:gd name="adj" fmla="val 1131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a:t>
              </a:r>
              <a:r>
                <a:rPr lang="en-US" sz="2000" dirty="0" err="1" smtClean="0">
                  <a:solidFill>
                    <a:schemeClr val="tx1"/>
                  </a:solidFill>
                </a:rPr>
                <a:t>Fock</a:t>
              </a:r>
              <a:r>
                <a:rPr lang="en-US" sz="2000" dirty="0" smtClean="0">
                  <a:solidFill>
                    <a:schemeClr val="tx1"/>
                  </a:solidFill>
                </a:rPr>
                <a:t> space is given by 16 states</a:t>
              </a:r>
              <a:endParaRPr lang="en-US" sz="2000" i="1" baseline="-25000" dirty="0">
                <a:solidFill>
                  <a:schemeClr val="tx1"/>
                </a:solidFill>
              </a:endParaRPr>
            </a:p>
          </p:txBody>
        </p:sp>
        <p:pic>
          <p:nvPicPr>
            <p:cNvPr id="6" name="Picture 5"/>
            <p:cNvPicPr>
              <a:picLocks noChangeAspect="1"/>
            </p:cNvPicPr>
            <p:nvPr/>
          </p:nvPicPr>
          <p:blipFill>
            <a:blip r:embed="rId4"/>
            <a:stretch>
              <a:fillRect/>
            </a:stretch>
          </p:blipFill>
          <p:spPr>
            <a:xfrm>
              <a:off x="625289" y="2429733"/>
              <a:ext cx="6324600" cy="317500"/>
            </a:xfrm>
            <a:prstGeom prst="rect">
              <a:avLst/>
            </a:prstGeom>
          </p:spPr>
        </p:pic>
        <p:pic>
          <p:nvPicPr>
            <p:cNvPr id="9" name="Picture 8"/>
            <p:cNvPicPr>
              <a:picLocks noChangeAspect="1"/>
            </p:cNvPicPr>
            <p:nvPr/>
          </p:nvPicPr>
          <p:blipFill>
            <a:blip r:embed="rId5"/>
            <a:stretch>
              <a:fillRect/>
            </a:stretch>
          </p:blipFill>
          <p:spPr>
            <a:xfrm>
              <a:off x="1797099" y="2818169"/>
              <a:ext cx="6477000" cy="317500"/>
            </a:xfrm>
            <a:prstGeom prst="rect">
              <a:avLst/>
            </a:prstGeom>
          </p:spPr>
        </p:pic>
      </p:grpSp>
      <p:pic>
        <p:nvPicPr>
          <p:cNvPr id="11" name="Picture 10"/>
          <p:cNvPicPr>
            <a:picLocks noChangeAspect="1"/>
          </p:cNvPicPr>
          <p:nvPr/>
        </p:nvPicPr>
        <p:blipFill>
          <a:blip r:embed="rId6"/>
          <a:stretch>
            <a:fillRect/>
          </a:stretch>
        </p:blipFill>
        <p:spPr>
          <a:xfrm>
            <a:off x="628699" y="4069822"/>
            <a:ext cx="2336800" cy="330200"/>
          </a:xfrm>
          <a:prstGeom prst="rect">
            <a:avLst/>
          </a:prstGeom>
        </p:spPr>
      </p:pic>
      <p:pic>
        <p:nvPicPr>
          <p:cNvPr id="19" name="Picture 18"/>
          <p:cNvPicPr>
            <a:picLocks noChangeAspect="1"/>
          </p:cNvPicPr>
          <p:nvPr/>
        </p:nvPicPr>
        <p:blipFill>
          <a:blip r:embed="rId7"/>
          <a:stretch>
            <a:fillRect/>
          </a:stretch>
        </p:blipFill>
        <p:spPr>
          <a:xfrm>
            <a:off x="611999" y="4542804"/>
            <a:ext cx="2273300" cy="330200"/>
          </a:xfrm>
          <a:prstGeom prst="rect">
            <a:avLst/>
          </a:prstGeom>
        </p:spPr>
      </p:pic>
      <p:pic>
        <p:nvPicPr>
          <p:cNvPr id="20" name="Picture 19"/>
          <p:cNvPicPr>
            <a:picLocks noChangeAspect="1"/>
          </p:cNvPicPr>
          <p:nvPr/>
        </p:nvPicPr>
        <p:blipFill>
          <a:blip r:embed="rId8"/>
          <a:stretch>
            <a:fillRect/>
          </a:stretch>
        </p:blipFill>
        <p:spPr>
          <a:xfrm>
            <a:off x="625289" y="5511402"/>
            <a:ext cx="2451100" cy="330200"/>
          </a:xfrm>
          <a:prstGeom prst="rect">
            <a:avLst/>
          </a:prstGeom>
        </p:spPr>
      </p:pic>
      <p:pic>
        <p:nvPicPr>
          <p:cNvPr id="22" name="Picture 21"/>
          <p:cNvPicPr>
            <a:picLocks noChangeAspect="1"/>
          </p:cNvPicPr>
          <p:nvPr/>
        </p:nvPicPr>
        <p:blipFill>
          <a:blip r:embed="rId9"/>
          <a:stretch>
            <a:fillRect/>
          </a:stretch>
        </p:blipFill>
        <p:spPr>
          <a:xfrm>
            <a:off x="644540" y="5152720"/>
            <a:ext cx="215900" cy="50800"/>
          </a:xfrm>
          <a:prstGeom prst="rect">
            <a:avLst/>
          </a:prstGeom>
        </p:spPr>
      </p:pic>
    </p:spTree>
    <p:extLst>
      <p:ext uri="{BB962C8B-B14F-4D97-AF65-F5344CB8AC3E}">
        <p14:creationId xmlns:p14="http://schemas.microsoft.com/office/powerpoint/2010/main" val="2301090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612000" y="1169396"/>
            <a:ext cx="7662099" cy="765282"/>
          </a:xfrm>
          <a:prstGeom prst="roundRect">
            <a:avLst>
              <a:gd name="adj" fmla="val 16944"/>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We can get back to more </a:t>
            </a:r>
            <a:r>
              <a:rPr lang="en-US" sz="2000" smtClean="0">
                <a:solidFill>
                  <a:schemeClr val="tx1"/>
                </a:solidFill>
              </a:rPr>
              <a:t>familiar representations </a:t>
            </a:r>
            <a:r>
              <a:rPr lang="en-US" sz="2000" dirty="0" smtClean="0">
                <a:solidFill>
                  <a:schemeClr val="tx1"/>
                </a:solidFill>
              </a:rPr>
              <a:t>by linear combing these operators (</a:t>
            </a:r>
            <a:r>
              <a:rPr lang="en-US" sz="2000" smtClean="0">
                <a:solidFill>
                  <a:schemeClr val="tx1"/>
                </a:solidFill>
              </a:rPr>
              <a:t>unitary transformation)</a:t>
            </a:r>
            <a:endParaRPr lang="en-US" sz="2000" i="1" baseline="-25000" dirty="0">
              <a:solidFill>
                <a:schemeClr val="tx1"/>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for doped Hubbard model</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grpSp>
        <p:nvGrpSpPr>
          <p:cNvPr id="5" name="Group 4"/>
          <p:cNvGrpSpPr/>
          <p:nvPr/>
        </p:nvGrpSpPr>
        <p:grpSpPr>
          <a:xfrm>
            <a:off x="611999" y="2149888"/>
            <a:ext cx="7662099" cy="4209054"/>
            <a:chOff x="611999" y="2149888"/>
            <a:chExt cx="7662099" cy="4209054"/>
          </a:xfrm>
        </p:grpSpPr>
        <p:pic>
          <p:nvPicPr>
            <p:cNvPr id="2" name="Picture 1"/>
            <p:cNvPicPr>
              <a:picLocks noChangeAspect="1"/>
            </p:cNvPicPr>
            <p:nvPr/>
          </p:nvPicPr>
          <p:blipFill>
            <a:blip r:embed="rId4"/>
            <a:stretch>
              <a:fillRect/>
            </a:stretch>
          </p:blipFill>
          <p:spPr>
            <a:xfrm>
              <a:off x="611999" y="2723162"/>
              <a:ext cx="6616700" cy="1866900"/>
            </a:xfrm>
            <a:prstGeom prst="rect">
              <a:avLst/>
            </a:prstGeom>
          </p:spPr>
        </p:pic>
        <p:sp>
          <p:nvSpPr>
            <p:cNvPr id="21" name="Rounded Rectangle 20"/>
            <p:cNvSpPr/>
            <p:nvPr/>
          </p:nvSpPr>
          <p:spPr>
            <a:xfrm>
              <a:off x="611999" y="2149888"/>
              <a:ext cx="7662099"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For L=0 (only keeping the particle number conserving operators)</a:t>
              </a:r>
              <a:endParaRPr lang="en-US" sz="2000" i="1" baseline="-25000" dirty="0">
                <a:solidFill>
                  <a:schemeClr val="tx1"/>
                </a:solidFill>
              </a:endParaRPr>
            </a:p>
          </p:txBody>
        </p:sp>
        <p:pic>
          <p:nvPicPr>
            <p:cNvPr id="4" name="Picture 3"/>
            <p:cNvPicPr>
              <a:picLocks noChangeAspect="1"/>
            </p:cNvPicPr>
            <p:nvPr/>
          </p:nvPicPr>
          <p:blipFill>
            <a:blip r:embed="rId5"/>
            <a:stretch>
              <a:fillRect/>
            </a:stretch>
          </p:blipFill>
          <p:spPr>
            <a:xfrm>
              <a:off x="4308909" y="4631742"/>
              <a:ext cx="3048000" cy="1727200"/>
            </a:xfrm>
            <a:prstGeom prst="rect">
              <a:avLst/>
            </a:prstGeom>
          </p:spPr>
        </p:pic>
      </p:grpSp>
    </p:spTree>
    <p:extLst>
      <p:ext uri="{BB962C8B-B14F-4D97-AF65-F5344CB8AC3E}">
        <p14:creationId xmlns:p14="http://schemas.microsoft.com/office/powerpoint/2010/main" val="7241045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3434"/>
            <a:ext cx="9144000" cy="3893188"/>
          </a:xfrm>
          <a:prstGeom prst="rect">
            <a:avLst/>
          </a:prstGeom>
        </p:spPr>
      </p:pic>
      <p:sp>
        <p:nvSpPr>
          <p:cNvPr id="16" name="Rounded Rectangle 15"/>
          <p:cNvSpPr/>
          <p:nvPr/>
        </p:nvSpPr>
        <p:spPr>
          <a:xfrm>
            <a:off x="612000" y="1169396"/>
            <a:ext cx="7662099" cy="765282"/>
          </a:xfrm>
          <a:prstGeom prst="roundRect">
            <a:avLst>
              <a:gd name="adj" fmla="val 16944"/>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We can get back to more </a:t>
            </a:r>
            <a:r>
              <a:rPr lang="en-US" sz="2000" smtClean="0">
                <a:solidFill>
                  <a:schemeClr val="tx1"/>
                </a:solidFill>
              </a:rPr>
              <a:t>familiar representations </a:t>
            </a:r>
            <a:r>
              <a:rPr lang="en-US" sz="2000" dirty="0" smtClean="0">
                <a:solidFill>
                  <a:schemeClr val="tx1"/>
                </a:solidFill>
              </a:rPr>
              <a:t>by linear combing these operators (</a:t>
            </a:r>
            <a:r>
              <a:rPr lang="en-US" sz="2000" smtClean="0">
                <a:solidFill>
                  <a:schemeClr val="tx1"/>
                </a:solidFill>
              </a:rPr>
              <a:t>unitary transformation)</a:t>
            </a:r>
            <a:endParaRPr lang="en-US" sz="2000" i="1" baseline="-25000" dirty="0">
              <a:solidFill>
                <a:schemeClr val="tx1"/>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for doped Hubbard model</a:t>
            </a:r>
            <a:endParaRPr lang="en-US" sz="2400" dirty="0"/>
          </a:p>
        </p:txBody>
      </p:sp>
      <p:sp>
        <p:nvSpPr>
          <p:cNvPr id="15" name="Oval 14"/>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signet.pdf"/>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
        <p:nvSpPr>
          <p:cNvPr id="21" name="Rounded Rectangle 20"/>
          <p:cNvSpPr/>
          <p:nvPr/>
        </p:nvSpPr>
        <p:spPr>
          <a:xfrm>
            <a:off x="611999" y="2149888"/>
            <a:ext cx="7662099" cy="470167"/>
          </a:xfrm>
          <a:prstGeom prst="roundRect">
            <a:avLst>
              <a:gd name="adj" fmla="val 295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For L=1 (only keeping the particle number conserving operators)</a:t>
            </a:r>
            <a:endParaRPr lang="en-US" sz="2000" i="1" baseline="-25000" dirty="0">
              <a:solidFill>
                <a:schemeClr val="tx1"/>
              </a:solidFill>
            </a:endParaRPr>
          </a:p>
        </p:txBody>
      </p:sp>
    </p:spTree>
    <p:extLst>
      <p:ext uri="{BB962C8B-B14F-4D97-AF65-F5344CB8AC3E}">
        <p14:creationId xmlns:p14="http://schemas.microsoft.com/office/powerpoint/2010/main" val="14616406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RIXS – effective operator – spin excitations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8" name="Rounded Rectangle 37"/>
          <p:cNvSpPr/>
          <p:nvPr/>
        </p:nvSpPr>
        <p:spPr>
          <a:xfrm>
            <a:off x="4996271" y="1597481"/>
            <a:ext cx="3614290"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800" dirty="0">
              <a:solidFill>
                <a:schemeClr val="tx1"/>
              </a:solidFill>
              <a:latin typeface="Symbol" charset="2"/>
              <a:cs typeface="Symbol" charset="2"/>
            </a:endParaRPr>
          </a:p>
        </p:txBody>
      </p:sp>
      <p:pic>
        <p:nvPicPr>
          <p:cNvPr id="4" name="Picture 3"/>
          <p:cNvPicPr>
            <a:picLocks noChangeAspect="1"/>
          </p:cNvPicPr>
          <p:nvPr/>
        </p:nvPicPr>
        <p:blipFill>
          <a:blip r:embed="rId2"/>
          <a:stretch>
            <a:fillRect/>
          </a:stretch>
        </p:blipFill>
        <p:spPr>
          <a:xfrm>
            <a:off x="5377249" y="1692105"/>
            <a:ext cx="2915920" cy="364490"/>
          </a:xfrm>
          <a:prstGeom prst="rect">
            <a:avLst/>
          </a:prstGeom>
        </p:spPr>
      </p:pic>
      <p:sp>
        <p:nvSpPr>
          <p:cNvPr id="12" name="Rounded Rectangle 11"/>
          <p:cNvSpPr/>
          <p:nvPr/>
        </p:nvSpPr>
        <p:spPr>
          <a:xfrm>
            <a:off x="2199851" y="2985775"/>
            <a:ext cx="5228425"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Effective operator for spin excitations only</a:t>
            </a:r>
            <a:endParaRPr lang="en-US" sz="2000" dirty="0">
              <a:solidFill>
                <a:schemeClr val="tx1"/>
              </a:solidFill>
            </a:endParaRPr>
          </a:p>
        </p:txBody>
      </p:sp>
      <p:pic>
        <p:nvPicPr>
          <p:cNvPr id="13" name="Picture 12"/>
          <p:cNvPicPr>
            <a:picLocks noChangeAspect="1"/>
          </p:cNvPicPr>
          <p:nvPr/>
        </p:nvPicPr>
        <p:blipFill>
          <a:blip r:embed="rId3"/>
          <a:stretch>
            <a:fillRect/>
          </a:stretch>
        </p:blipFill>
        <p:spPr>
          <a:xfrm>
            <a:off x="506161" y="1057813"/>
            <a:ext cx="4018280" cy="737870"/>
          </a:xfrm>
          <a:prstGeom prst="rect">
            <a:avLst/>
          </a:prstGeom>
        </p:spPr>
      </p:pic>
      <p:pic>
        <p:nvPicPr>
          <p:cNvPr id="2" name="Picture 1"/>
          <p:cNvPicPr>
            <a:picLocks noChangeAspect="1"/>
          </p:cNvPicPr>
          <p:nvPr/>
        </p:nvPicPr>
        <p:blipFill>
          <a:blip r:embed="rId4"/>
          <a:stretch>
            <a:fillRect/>
          </a:stretch>
        </p:blipFill>
        <p:spPr>
          <a:xfrm>
            <a:off x="506161" y="4399950"/>
            <a:ext cx="4852886" cy="730159"/>
          </a:xfrm>
          <a:prstGeom prst="rect">
            <a:avLst/>
          </a:prstGeom>
        </p:spPr>
      </p:pic>
      <p:pic>
        <p:nvPicPr>
          <p:cNvPr id="3" name="Picture 2"/>
          <p:cNvPicPr>
            <a:picLocks noChangeAspect="1"/>
          </p:cNvPicPr>
          <p:nvPr/>
        </p:nvPicPr>
        <p:blipFill>
          <a:blip r:embed="rId5"/>
          <a:stretch>
            <a:fillRect/>
          </a:stretch>
        </p:blipFill>
        <p:spPr>
          <a:xfrm>
            <a:off x="1317879" y="5169085"/>
            <a:ext cx="7292682" cy="810298"/>
          </a:xfrm>
          <a:prstGeom prst="rect">
            <a:avLst/>
          </a:prstGeom>
        </p:spPr>
      </p:pic>
    </p:spTree>
    <p:extLst>
      <p:ext uri="{BB962C8B-B14F-4D97-AF65-F5344CB8AC3E}">
        <p14:creationId xmlns:p14="http://schemas.microsoft.com/office/powerpoint/2010/main" val="138307099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RIXS – effective operator – spin excitations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ounded Rectangle 11"/>
          <p:cNvSpPr/>
          <p:nvPr/>
        </p:nvSpPr>
        <p:spPr>
          <a:xfrm>
            <a:off x="612000" y="2979126"/>
            <a:ext cx="5228425" cy="537281"/>
          </a:xfrm>
          <a:prstGeom prst="roundRect">
            <a:avLst>
              <a:gd name="adj" fmla="val 17238"/>
            </a:avLst>
          </a:prstGeom>
          <a:gradFill>
            <a:gsLst>
              <a:gs pos="0">
                <a:schemeClr val="accent2">
                  <a:lumMod val="20000"/>
                  <a:lumOff val="80000"/>
                </a:schemeClr>
              </a:gs>
              <a:gs pos="100000">
                <a:schemeClr val="accent2">
                  <a:lumMod val="60000"/>
                  <a:lumOff val="40000"/>
                </a:schemeClr>
              </a:gs>
            </a:gsLst>
            <a:lin ang="2700000" scaled="0"/>
          </a:gradFill>
          <a:ln>
            <a:noFill/>
          </a:ln>
          <a:effectLst>
            <a:outerShdw blurRad="40000" dist="63500" dir="2700000" rotWithShape="0">
              <a:schemeClr val="accent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Need to calculate x-ray absorption spectra </a:t>
            </a:r>
            <a:endParaRPr lang="en-US" sz="2000" dirty="0">
              <a:solidFill>
                <a:schemeClr val="tx1"/>
              </a:solidFill>
            </a:endParaRPr>
          </a:p>
        </p:txBody>
      </p:sp>
      <p:pic>
        <p:nvPicPr>
          <p:cNvPr id="2" name="Picture 1"/>
          <p:cNvPicPr>
            <a:picLocks noChangeAspect="1"/>
          </p:cNvPicPr>
          <p:nvPr/>
        </p:nvPicPr>
        <p:blipFill>
          <a:blip r:embed="rId2"/>
          <a:stretch>
            <a:fillRect/>
          </a:stretch>
        </p:blipFill>
        <p:spPr>
          <a:xfrm>
            <a:off x="506161" y="4399950"/>
            <a:ext cx="4852886" cy="730159"/>
          </a:xfrm>
          <a:prstGeom prst="rect">
            <a:avLst/>
          </a:prstGeom>
        </p:spPr>
      </p:pic>
      <p:pic>
        <p:nvPicPr>
          <p:cNvPr id="3" name="Picture 2"/>
          <p:cNvPicPr>
            <a:picLocks noChangeAspect="1"/>
          </p:cNvPicPr>
          <p:nvPr/>
        </p:nvPicPr>
        <p:blipFill>
          <a:blip r:embed="rId3"/>
          <a:stretch>
            <a:fillRect/>
          </a:stretch>
        </p:blipFill>
        <p:spPr>
          <a:xfrm>
            <a:off x="1317879" y="5169085"/>
            <a:ext cx="7292682" cy="810298"/>
          </a:xfrm>
          <a:prstGeom prst="rect">
            <a:avLst/>
          </a:prstGeom>
        </p:spPr>
      </p:pic>
      <p:sp>
        <p:nvSpPr>
          <p:cNvPr id="11" name="Rounded Rectangle 10"/>
          <p:cNvSpPr/>
          <p:nvPr/>
        </p:nvSpPr>
        <p:spPr>
          <a:xfrm>
            <a:off x="3382136" y="3675456"/>
            <a:ext cx="5228425"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 and spin susceptibilities</a:t>
            </a:r>
            <a:endParaRPr lang="en-US" sz="2000" dirty="0">
              <a:solidFill>
                <a:schemeClr val="tx1"/>
              </a:solidFill>
            </a:endParaRPr>
          </a:p>
        </p:txBody>
      </p:sp>
    </p:spTree>
    <p:extLst>
      <p:ext uri="{BB962C8B-B14F-4D97-AF65-F5344CB8AC3E}">
        <p14:creationId xmlns:p14="http://schemas.microsoft.com/office/powerpoint/2010/main" val="359633358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3200" y="1043892"/>
            <a:ext cx="8328800" cy="3731308"/>
            <a:chOff x="203200" y="1107392"/>
            <a:chExt cx="8328800" cy="3286809"/>
          </a:xfrm>
        </p:grpSpPr>
        <p:grpSp>
          <p:nvGrpSpPr>
            <p:cNvPr id="25" name="Group 24"/>
            <p:cNvGrpSpPr/>
            <p:nvPr/>
          </p:nvGrpSpPr>
          <p:grpSpPr>
            <a:xfrm>
              <a:off x="292100" y="1107392"/>
              <a:ext cx="8239900" cy="3197908"/>
              <a:chOff x="292100" y="1107392"/>
              <a:chExt cx="8252600" cy="5292807"/>
            </a:xfrm>
          </p:grpSpPr>
          <p:pic>
            <p:nvPicPr>
              <p:cNvPr id="26" name="Picture 25" descr="Haverkort_16.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2100" y="1107392"/>
                <a:ext cx="8252600" cy="5292807"/>
              </a:xfrm>
              <a:prstGeom prst="rect">
                <a:avLst/>
              </a:prstGeom>
            </p:spPr>
          </p:pic>
          <p:sp>
            <p:nvSpPr>
              <p:cNvPr id="27" name="Rectangle 26"/>
              <p:cNvSpPr/>
              <p:nvPr/>
            </p:nvSpPr>
            <p:spPr>
              <a:xfrm>
                <a:off x="2476500" y="1219200"/>
                <a:ext cx="5918200" cy="1739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572900" y="2959100"/>
                <a:ext cx="2504300" cy="1562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Rectangle 28"/>
            <p:cNvSpPr/>
            <p:nvPr/>
          </p:nvSpPr>
          <p:spPr>
            <a:xfrm>
              <a:off x="637400" y="4016941"/>
              <a:ext cx="7770230" cy="37726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03200" y="1443096"/>
              <a:ext cx="383400" cy="197320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RIXS – effective operator – spin excitations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ounded Rectangle 11"/>
          <p:cNvSpPr/>
          <p:nvPr/>
        </p:nvSpPr>
        <p:spPr>
          <a:xfrm>
            <a:off x="3128405" y="1239226"/>
            <a:ext cx="5228425" cy="537281"/>
          </a:xfrm>
          <a:prstGeom prst="roundRect">
            <a:avLst>
              <a:gd name="adj" fmla="val 17238"/>
            </a:avLst>
          </a:prstGeom>
          <a:gradFill>
            <a:gsLst>
              <a:gs pos="0">
                <a:schemeClr val="accent2">
                  <a:lumMod val="20000"/>
                  <a:lumOff val="80000"/>
                </a:schemeClr>
              </a:gs>
              <a:gs pos="100000">
                <a:schemeClr val="accent2">
                  <a:lumMod val="60000"/>
                  <a:lumOff val="40000"/>
                </a:schemeClr>
              </a:gs>
            </a:gsLst>
            <a:lin ang="2700000" scaled="0"/>
          </a:gradFill>
          <a:ln>
            <a:noFill/>
          </a:ln>
          <a:effectLst>
            <a:outerShdw blurRad="40000" dist="63500" dir="2700000" rotWithShape="0">
              <a:schemeClr val="accent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Need to calculate x-ray absorption spectra </a:t>
            </a:r>
            <a:endParaRPr lang="en-US" sz="2000" dirty="0">
              <a:solidFill>
                <a:schemeClr val="tx1"/>
              </a:solidFill>
            </a:endParaRPr>
          </a:p>
        </p:txBody>
      </p:sp>
      <p:pic>
        <p:nvPicPr>
          <p:cNvPr id="2" name="Picture 1"/>
          <p:cNvPicPr>
            <a:picLocks noChangeAspect="1"/>
          </p:cNvPicPr>
          <p:nvPr/>
        </p:nvPicPr>
        <p:blipFill>
          <a:blip r:embed="rId3"/>
          <a:stretch>
            <a:fillRect/>
          </a:stretch>
        </p:blipFill>
        <p:spPr>
          <a:xfrm>
            <a:off x="506161" y="4399950"/>
            <a:ext cx="4852886" cy="730159"/>
          </a:xfrm>
          <a:prstGeom prst="rect">
            <a:avLst/>
          </a:prstGeom>
        </p:spPr>
      </p:pic>
      <p:pic>
        <p:nvPicPr>
          <p:cNvPr id="3" name="Picture 2"/>
          <p:cNvPicPr>
            <a:picLocks noChangeAspect="1"/>
          </p:cNvPicPr>
          <p:nvPr/>
        </p:nvPicPr>
        <p:blipFill>
          <a:blip r:embed="rId4"/>
          <a:stretch>
            <a:fillRect/>
          </a:stretch>
        </p:blipFill>
        <p:spPr>
          <a:xfrm>
            <a:off x="1317879" y="5169085"/>
            <a:ext cx="7292682" cy="810298"/>
          </a:xfrm>
          <a:prstGeom prst="rect">
            <a:avLst/>
          </a:prstGeom>
        </p:spPr>
      </p:pic>
      <p:sp>
        <p:nvSpPr>
          <p:cNvPr id="31" name="TextBox 30"/>
          <p:cNvSpPr txBox="1"/>
          <p:nvPr/>
        </p:nvSpPr>
        <p:spPr>
          <a:xfrm>
            <a:off x="792417" y="1235343"/>
            <a:ext cx="1264777" cy="646331"/>
          </a:xfrm>
          <a:prstGeom prst="rect">
            <a:avLst/>
          </a:prstGeom>
          <a:noFill/>
        </p:spPr>
        <p:txBody>
          <a:bodyPr wrap="none" rtlCol="0">
            <a:spAutoFit/>
          </a:bodyPr>
          <a:lstStyle/>
          <a:p>
            <a:r>
              <a:rPr lang="en-US" dirty="0" smtClean="0">
                <a:solidFill>
                  <a:srgbClr val="0000FF"/>
                </a:solidFill>
              </a:rPr>
              <a:t>Theory</a:t>
            </a:r>
          </a:p>
          <a:p>
            <a:r>
              <a:rPr lang="en-US" dirty="0" smtClean="0">
                <a:solidFill>
                  <a:srgbClr val="FF0000"/>
                </a:solidFill>
              </a:rPr>
              <a:t>Experiment</a:t>
            </a:r>
            <a:endParaRPr lang="en-US" dirty="0">
              <a:solidFill>
                <a:srgbClr val="FF0000"/>
              </a:solidFill>
            </a:endParaRPr>
          </a:p>
        </p:txBody>
      </p:sp>
      <p:sp>
        <p:nvSpPr>
          <p:cNvPr id="4" name="TextBox 3"/>
          <p:cNvSpPr txBox="1"/>
          <p:nvPr/>
        </p:nvSpPr>
        <p:spPr>
          <a:xfrm>
            <a:off x="695579" y="2785290"/>
            <a:ext cx="1244600" cy="769441"/>
          </a:xfrm>
          <a:prstGeom prst="rect">
            <a:avLst/>
          </a:prstGeom>
          <a:noFill/>
        </p:spPr>
        <p:txBody>
          <a:bodyPr wrap="square" rtlCol="0">
            <a:spAutoFit/>
          </a:bodyPr>
          <a:lstStyle/>
          <a:p>
            <a:r>
              <a:rPr lang="en-US" sz="4400" dirty="0" smtClean="0">
                <a:solidFill>
                  <a:srgbClr val="FF0000"/>
                </a:solidFill>
                <a:latin typeface="Symbol" charset="2"/>
                <a:cs typeface="Symbol" charset="2"/>
              </a:rPr>
              <a:t>s</a:t>
            </a:r>
            <a:r>
              <a:rPr lang="en-US" sz="4400" baseline="30000" dirty="0" smtClean="0">
                <a:solidFill>
                  <a:srgbClr val="FF0000"/>
                </a:solidFill>
              </a:rPr>
              <a:t>(0)</a:t>
            </a:r>
            <a:r>
              <a:rPr lang="en-US" sz="4400" dirty="0" smtClean="0">
                <a:solidFill>
                  <a:srgbClr val="FF0000"/>
                </a:solidFill>
              </a:rPr>
              <a:t>=</a:t>
            </a:r>
            <a:endParaRPr lang="en-US" sz="4400" dirty="0">
              <a:solidFill>
                <a:srgbClr val="FF0000"/>
              </a:solidFill>
            </a:endParaRPr>
          </a:p>
        </p:txBody>
      </p:sp>
    </p:spTree>
    <p:extLst>
      <p:ext uri="{BB962C8B-B14F-4D97-AF65-F5344CB8AC3E}">
        <p14:creationId xmlns:p14="http://schemas.microsoft.com/office/powerpoint/2010/main" val="68324893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verkort_16b.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6875" y="1111250"/>
            <a:ext cx="5410200" cy="44386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Predicted RIXS spectra with cross polarized light</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ounded Rectangle 8"/>
          <p:cNvSpPr/>
          <p:nvPr/>
        </p:nvSpPr>
        <p:spPr>
          <a:xfrm>
            <a:off x="1798650" y="5745556"/>
            <a:ext cx="5228425" cy="53728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spin susceptibility, same as neutron scattering</a:t>
            </a:r>
            <a:endParaRPr lang="en-US" sz="2000" dirty="0">
              <a:solidFill>
                <a:schemeClr val="tx1"/>
              </a:solidFill>
            </a:endParaRPr>
          </a:p>
        </p:txBody>
      </p:sp>
    </p:spTree>
    <p:extLst>
      <p:ext uri="{BB962C8B-B14F-4D97-AF65-F5344CB8AC3E}">
        <p14:creationId xmlns:p14="http://schemas.microsoft.com/office/powerpoint/2010/main" val="71810414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General polarization: RIXS is a mixture of 1 and 2 spin </a:t>
            </a:r>
            <a:r>
              <a:rPr lang="en-US" sz="2400" i="1" dirty="0" smtClean="0"/>
              <a:t>flips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1" name="Picture 10" descr="Haverkort_16a.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6875" y="1111250"/>
            <a:ext cx="5410200" cy="4438650"/>
          </a:xfrm>
          <a:prstGeom prst="rect">
            <a:avLst/>
          </a:prstGeom>
        </p:spPr>
      </p:pic>
      <p:pic>
        <p:nvPicPr>
          <p:cNvPr id="13" name="Picture 12"/>
          <p:cNvPicPr>
            <a:picLocks noChangeAspect="1"/>
          </p:cNvPicPr>
          <p:nvPr/>
        </p:nvPicPr>
        <p:blipFill>
          <a:blip r:embed="rId3"/>
          <a:stretch>
            <a:fillRect/>
          </a:stretch>
        </p:blipFill>
        <p:spPr>
          <a:xfrm>
            <a:off x="256400" y="5834379"/>
            <a:ext cx="3460750" cy="520700"/>
          </a:xfrm>
          <a:prstGeom prst="rect">
            <a:avLst/>
          </a:prstGeom>
        </p:spPr>
      </p:pic>
      <p:pic>
        <p:nvPicPr>
          <p:cNvPr id="14" name="Picture 13"/>
          <p:cNvPicPr>
            <a:picLocks noChangeAspect="1"/>
          </p:cNvPicPr>
          <p:nvPr/>
        </p:nvPicPr>
        <p:blipFill>
          <a:blip r:embed="rId4"/>
          <a:stretch>
            <a:fillRect/>
          </a:stretch>
        </p:blipFill>
        <p:spPr>
          <a:xfrm>
            <a:off x="3765550" y="5834379"/>
            <a:ext cx="5200650" cy="577850"/>
          </a:xfrm>
          <a:prstGeom prst="rect">
            <a:avLst/>
          </a:prstGeom>
        </p:spPr>
      </p:pic>
    </p:spTree>
    <p:extLst>
      <p:ext uri="{BB962C8B-B14F-4D97-AF65-F5344CB8AC3E}">
        <p14:creationId xmlns:p14="http://schemas.microsoft.com/office/powerpoint/2010/main" val="358268073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289" b="58571"/>
          <a:stretch/>
        </p:blipFill>
        <p:spPr>
          <a:xfrm>
            <a:off x="0" y="1384300"/>
            <a:ext cx="9144000" cy="16891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Spin excitations in 1-dimension</a:t>
            </a:r>
            <a:endParaRPr lang="en-US" sz="2400" i="1"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41429" b="45992"/>
          <a:stretch/>
        </p:blipFill>
        <p:spPr>
          <a:xfrm>
            <a:off x="0" y="3073400"/>
            <a:ext cx="9144000" cy="812800"/>
          </a:xfrm>
          <a:prstGeom prst="rect">
            <a:avLst/>
          </a:prstGeom>
        </p:spPr>
      </p:pic>
      <p:pic>
        <p:nvPicPr>
          <p:cNvPr id="6" name="Picture 5"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54008" b="33806"/>
          <a:stretch/>
        </p:blipFill>
        <p:spPr>
          <a:xfrm>
            <a:off x="0" y="3886200"/>
            <a:ext cx="9144000" cy="787400"/>
          </a:xfrm>
          <a:prstGeom prst="rect">
            <a:avLst/>
          </a:prstGeom>
        </p:spPr>
      </p:pic>
      <p:pic>
        <p:nvPicPr>
          <p:cNvPr id="7" name="Picture 6"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66194" b="21620"/>
          <a:stretch/>
        </p:blipFill>
        <p:spPr>
          <a:xfrm>
            <a:off x="0" y="4673600"/>
            <a:ext cx="9144000" cy="787400"/>
          </a:xfrm>
          <a:prstGeom prst="rect">
            <a:avLst/>
          </a:prstGeom>
        </p:spPr>
      </p:pic>
      <p:pic>
        <p:nvPicPr>
          <p:cNvPr id="8" name="Picture 7"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78380" b="9238"/>
          <a:stretch/>
        </p:blipFill>
        <p:spPr>
          <a:xfrm>
            <a:off x="0" y="5461000"/>
            <a:ext cx="9144000" cy="800100"/>
          </a:xfrm>
          <a:prstGeom prst="rect">
            <a:avLst/>
          </a:prstGeom>
        </p:spPr>
      </p:pic>
    </p:spTree>
    <p:extLst>
      <p:ext uri="{BB962C8B-B14F-4D97-AF65-F5344CB8AC3E}">
        <p14:creationId xmlns:p14="http://schemas.microsoft.com/office/powerpoint/2010/main" val="25695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mpton overview mid q.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8400" y="1244600"/>
            <a:ext cx="4673600" cy="49657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Compton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p:cNvPicPr>
            <a:picLocks noChangeAspect="1"/>
          </p:cNvPicPr>
          <p:nvPr/>
        </p:nvPicPr>
        <p:blipFill>
          <a:blip r:embed="rId4"/>
          <a:stretch>
            <a:fillRect/>
          </a:stretch>
        </p:blipFill>
        <p:spPr>
          <a:xfrm>
            <a:off x="612000" y="1257300"/>
            <a:ext cx="2057400" cy="2882900"/>
          </a:xfrm>
          <a:prstGeom prst="rect">
            <a:avLst/>
          </a:prstGeom>
        </p:spPr>
      </p:pic>
      <p:sp>
        <p:nvSpPr>
          <p:cNvPr id="4" name="TextBox 3"/>
          <p:cNvSpPr txBox="1"/>
          <p:nvPr/>
        </p:nvSpPr>
        <p:spPr>
          <a:xfrm>
            <a:off x="612000" y="5943600"/>
            <a:ext cx="3131161" cy="369332"/>
          </a:xfrm>
          <a:prstGeom prst="rect">
            <a:avLst/>
          </a:prstGeom>
          <a:noFill/>
        </p:spPr>
        <p:txBody>
          <a:bodyPr wrap="none" rtlCol="0">
            <a:spAutoFit/>
          </a:bodyPr>
          <a:lstStyle/>
          <a:p>
            <a:r>
              <a:rPr lang="en-US" dirty="0" smtClean="0"/>
              <a:t>The Nobel Prize in Physics 1927</a:t>
            </a:r>
            <a:endParaRPr lang="en-US" dirty="0"/>
          </a:p>
        </p:txBody>
      </p:sp>
      <p:sp>
        <p:nvSpPr>
          <p:cNvPr id="10" name="TextBox 9"/>
          <p:cNvSpPr txBox="1"/>
          <p:nvPr/>
        </p:nvSpPr>
        <p:spPr>
          <a:xfrm>
            <a:off x="6742257" y="6128266"/>
            <a:ext cx="1967543" cy="338554"/>
          </a:xfrm>
          <a:prstGeom prst="rect">
            <a:avLst/>
          </a:prstGeom>
          <a:noFill/>
        </p:spPr>
        <p:txBody>
          <a:bodyPr wrap="none" rtlCol="0">
            <a:spAutoFit/>
          </a:bodyPr>
          <a:lstStyle/>
          <a:p>
            <a:r>
              <a:rPr lang="en-US" sz="1600" dirty="0" smtClean="0"/>
              <a:t>Data R. Gordon </a:t>
            </a:r>
            <a:r>
              <a:rPr lang="en-US" sz="1600" i="1" dirty="0" smtClean="0"/>
              <a:t>et al.</a:t>
            </a:r>
            <a:endParaRPr lang="en-US" sz="1600" i="1" dirty="0"/>
          </a:p>
        </p:txBody>
      </p:sp>
      <p:sp>
        <p:nvSpPr>
          <p:cNvPr id="2" name="TextBox 1"/>
          <p:cNvSpPr txBox="1"/>
          <p:nvPr/>
        </p:nvSpPr>
        <p:spPr>
          <a:xfrm>
            <a:off x="4216400" y="1333500"/>
            <a:ext cx="653432" cy="369332"/>
          </a:xfrm>
          <a:prstGeom prst="rect">
            <a:avLst/>
          </a:prstGeom>
          <a:noFill/>
        </p:spPr>
        <p:txBody>
          <a:bodyPr wrap="none" rtlCol="0">
            <a:spAutoFit/>
          </a:bodyPr>
          <a:lstStyle/>
          <a:p>
            <a:r>
              <a:rPr lang="en-US" dirty="0" smtClean="0"/>
              <a:t>CeO</a:t>
            </a:r>
            <a:r>
              <a:rPr lang="en-US" baseline="-25000" dirty="0" smtClean="0"/>
              <a:t>2</a:t>
            </a:r>
            <a:endParaRPr lang="en-US" baseline="-25000" dirty="0"/>
          </a:p>
        </p:txBody>
      </p:sp>
    </p:spTree>
    <p:extLst>
      <p:ext uri="{BB962C8B-B14F-4D97-AF65-F5344CB8AC3E}">
        <p14:creationId xmlns:p14="http://schemas.microsoft.com/office/powerpoint/2010/main" val="187290689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2-12-10 at 16.24.17 .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4795" y="990000"/>
            <a:ext cx="8610769" cy="542651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Spin excitations in 1 dimension – Sr</a:t>
            </a:r>
            <a:r>
              <a:rPr lang="en-US" sz="2400" baseline="-25000" dirty="0" smtClean="0"/>
              <a:t>2</a:t>
            </a:r>
            <a:r>
              <a:rPr lang="en-US" sz="2400" dirty="0" smtClean="0"/>
              <a:t>CuO</a:t>
            </a:r>
            <a:r>
              <a:rPr lang="en-US" sz="2400" baseline="-25000" dirty="0" smtClean="0"/>
              <a:t>3</a:t>
            </a:r>
            <a:endParaRPr lang="en-US" sz="2400" i="1" baseline="-25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156089" y="1056639"/>
            <a:ext cx="625473"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28849" y="1056639"/>
            <a:ext cx="303941"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88627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Dispersing orbitals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156089" y="1056639"/>
            <a:ext cx="625473"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28849" y="1056639"/>
            <a:ext cx="303941"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Haverkort_16b.pdf"/>
          <p:cNvPicPr>
            <a:picLocks noChangeAspect="1"/>
          </p:cNvPicPr>
          <p:nvPr/>
        </p:nvPicPr>
        <p:blipFill rotWithShape="1">
          <a:blip r:embed="rId2" cstate="screen">
            <a:extLst>
              <a:ext uri="{28A0092B-C50C-407E-A947-70E740481C1C}">
                <a14:useLocalDpi xmlns:a14="http://schemas.microsoft.com/office/drawing/2010/main"/>
              </a:ext>
            </a:extLst>
          </a:blip>
          <a:srcRect l="3227" t="3256" r="1831" b="1887"/>
          <a:stretch/>
        </p:blipFill>
        <p:spPr>
          <a:xfrm>
            <a:off x="292099" y="1037165"/>
            <a:ext cx="7067607" cy="5366635"/>
          </a:xfrm>
          <a:prstGeom prst="rect">
            <a:avLst/>
          </a:prstGeom>
        </p:spPr>
      </p:pic>
      <p:sp>
        <p:nvSpPr>
          <p:cNvPr id="2" name="TextBox 1"/>
          <p:cNvSpPr txBox="1"/>
          <p:nvPr/>
        </p:nvSpPr>
        <p:spPr>
          <a:xfrm>
            <a:off x="5184671" y="1899967"/>
            <a:ext cx="903763" cy="369332"/>
          </a:xfrm>
          <a:prstGeom prst="rect">
            <a:avLst/>
          </a:prstGeom>
          <a:noFill/>
        </p:spPr>
        <p:txBody>
          <a:bodyPr wrap="none" rtlCol="0">
            <a:spAutoFit/>
          </a:bodyPr>
          <a:lstStyle/>
          <a:p>
            <a:r>
              <a:rPr lang="en-US" dirty="0" err="1" smtClean="0"/>
              <a:t>spinons</a:t>
            </a:r>
            <a:endParaRPr lang="en-US" dirty="0"/>
          </a:p>
        </p:txBody>
      </p:sp>
      <p:sp>
        <p:nvSpPr>
          <p:cNvPr id="3" name="TextBox 2"/>
          <p:cNvSpPr txBox="1"/>
          <p:nvPr/>
        </p:nvSpPr>
        <p:spPr>
          <a:xfrm>
            <a:off x="1921340" y="1356824"/>
            <a:ext cx="971728" cy="369332"/>
          </a:xfrm>
          <a:prstGeom prst="rect">
            <a:avLst/>
          </a:prstGeom>
          <a:noFill/>
        </p:spPr>
        <p:txBody>
          <a:bodyPr wrap="none" rtlCol="0">
            <a:spAutoFit/>
          </a:bodyPr>
          <a:lstStyle/>
          <a:p>
            <a:r>
              <a:rPr lang="en-US" dirty="0" err="1" smtClean="0"/>
              <a:t>orbitons</a:t>
            </a:r>
            <a:endParaRPr lang="en-US" dirty="0"/>
          </a:p>
        </p:txBody>
      </p:sp>
    </p:spTree>
    <p:extLst>
      <p:ext uri="{BB962C8B-B14F-4D97-AF65-F5344CB8AC3E}">
        <p14:creationId xmlns:p14="http://schemas.microsoft.com/office/powerpoint/2010/main" val="69468788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Dispersing orbitals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156089" y="1056639"/>
            <a:ext cx="625473"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28849" y="1056639"/>
            <a:ext cx="303941"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plGr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013979"/>
            <a:ext cx="9144000" cy="1088136"/>
          </a:xfrm>
          <a:prstGeom prst="rect">
            <a:avLst/>
          </a:prstGeom>
        </p:spPr>
      </p:pic>
      <p:pic>
        <p:nvPicPr>
          <p:cNvPr id="3" name="Picture 2" descr="plEx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70395"/>
            <a:ext cx="9144000" cy="1243584"/>
          </a:xfrm>
          <a:prstGeom prst="rect">
            <a:avLst/>
          </a:prstGeom>
        </p:spPr>
      </p:pic>
      <p:pic>
        <p:nvPicPr>
          <p:cNvPr id="16" name="Picture 15" descr="plOrb.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78035"/>
            <a:ext cx="9144000" cy="1810512"/>
          </a:xfrm>
          <a:prstGeom prst="rect">
            <a:avLst/>
          </a:prstGeom>
        </p:spPr>
      </p:pic>
    </p:spTree>
    <p:extLst>
      <p:ext uri="{BB962C8B-B14F-4D97-AF65-F5344CB8AC3E}">
        <p14:creationId xmlns:p14="http://schemas.microsoft.com/office/powerpoint/2010/main" val="336190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Dispersing orbitals</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156089" y="1056639"/>
            <a:ext cx="625473"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28849" y="1056639"/>
            <a:ext cx="303941" cy="4848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plGr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013979"/>
            <a:ext cx="9144000" cy="1088136"/>
          </a:xfrm>
          <a:prstGeom prst="rect">
            <a:avLst/>
          </a:prstGeom>
        </p:spPr>
      </p:pic>
      <p:pic>
        <p:nvPicPr>
          <p:cNvPr id="5" name="Picture 4" descr="plOrb.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78035"/>
            <a:ext cx="9144000" cy="1810512"/>
          </a:xfrm>
          <a:prstGeom prst="rect">
            <a:avLst/>
          </a:prstGeom>
        </p:spPr>
      </p:pic>
      <p:pic>
        <p:nvPicPr>
          <p:cNvPr id="11" name="Picture 10" descr="Screen Shot 2012-12-06 at 21.34.42 .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6089" y="1038077"/>
            <a:ext cx="3982879" cy="5365723"/>
          </a:xfrm>
          <a:prstGeom prst="rect">
            <a:avLst/>
          </a:prstGeom>
        </p:spPr>
      </p:pic>
    </p:spTree>
    <p:extLst>
      <p:ext uri="{BB962C8B-B14F-4D97-AF65-F5344CB8AC3E}">
        <p14:creationId xmlns:p14="http://schemas.microsoft.com/office/powerpoint/2010/main" val="36308175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Additional literature</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ounded Rectangle 11"/>
          <p:cNvSpPr/>
          <p:nvPr/>
        </p:nvSpPr>
        <p:spPr>
          <a:xfrm>
            <a:off x="925382" y="1173600"/>
            <a:ext cx="7325500" cy="8584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smtClean="0">
                <a:solidFill>
                  <a:schemeClr val="tx1"/>
                </a:solidFill>
              </a:rPr>
              <a:t>Core level spectroscopy of Solids</a:t>
            </a:r>
          </a:p>
          <a:p>
            <a:r>
              <a:rPr lang="en-US" sz="2000" dirty="0" smtClean="0">
                <a:solidFill>
                  <a:schemeClr val="tx1"/>
                </a:solidFill>
              </a:rPr>
              <a:t>Frank M. F. de Groot and Akio </a:t>
            </a:r>
            <a:r>
              <a:rPr lang="en-US" sz="2000" dirty="0" err="1" smtClean="0">
                <a:solidFill>
                  <a:schemeClr val="tx1"/>
                </a:solidFill>
              </a:rPr>
              <a:t>Kotani</a:t>
            </a:r>
            <a:endParaRPr lang="en-US" sz="2000" dirty="0" smtClean="0">
              <a:solidFill>
                <a:schemeClr val="tx1"/>
              </a:solidFill>
            </a:endParaRPr>
          </a:p>
          <a:p>
            <a:endParaRPr lang="en-US" sz="2000" dirty="0" smtClean="0">
              <a:solidFill>
                <a:schemeClr val="tx1"/>
              </a:solidFill>
            </a:endParaRPr>
          </a:p>
        </p:txBody>
      </p:sp>
      <p:sp>
        <p:nvSpPr>
          <p:cNvPr id="16" name="Rounded Rectangle 15"/>
          <p:cNvSpPr/>
          <p:nvPr/>
        </p:nvSpPr>
        <p:spPr>
          <a:xfrm>
            <a:off x="925382" y="2251367"/>
            <a:ext cx="7325500" cy="8584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a:solidFill>
                  <a:schemeClr val="tx1"/>
                </a:solidFill>
              </a:rPr>
              <a:t>NEXAFS Spectroscopy</a:t>
            </a:r>
          </a:p>
          <a:p>
            <a:r>
              <a:rPr lang="en-US" sz="2000" dirty="0">
                <a:solidFill>
                  <a:schemeClr val="tx1"/>
                </a:solidFill>
              </a:rPr>
              <a:t>Joachim </a:t>
            </a:r>
            <a:r>
              <a:rPr lang="en-US" sz="2000" dirty="0" err="1">
                <a:solidFill>
                  <a:schemeClr val="tx1"/>
                </a:solidFill>
              </a:rPr>
              <a:t>Stöhr</a:t>
            </a:r>
            <a:endParaRPr lang="en-US" sz="2000" dirty="0">
              <a:solidFill>
                <a:schemeClr val="tx1"/>
              </a:solidFill>
            </a:endParaRPr>
          </a:p>
        </p:txBody>
      </p:sp>
      <p:sp>
        <p:nvSpPr>
          <p:cNvPr id="17" name="Rounded Rectangle 16"/>
          <p:cNvSpPr/>
          <p:nvPr/>
        </p:nvSpPr>
        <p:spPr>
          <a:xfrm>
            <a:off x="925382" y="4230834"/>
            <a:ext cx="7325500" cy="8584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a:solidFill>
                  <a:schemeClr val="tx1"/>
                </a:solidFill>
              </a:rPr>
              <a:t>Introduction to ligand field </a:t>
            </a:r>
            <a:r>
              <a:rPr lang="en-US" sz="2000" i="1" dirty="0" smtClean="0">
                <a:solidFill>
                  <a:schemeClr val="tx1"/>
                </a:solidFill>
              </a:rPr>
              <a:t>theory </a:t>
            </a:r>
            <a:r>
              <a:rPr lang="en-US" sz="2000" dirty="0" smtClean="0">
                <a:solidFill>
                  <a:schemeClr val="tx1"/>
                </a:solidFill>
              </a:rPr>
              <a:t>(chapter 1 – 6)</a:t>
            </a:r>
            <a:r>
              <a:rPr lang="en-US" sz="2000" i="1" dirty="0" smtClean="0">
                <a:solidFill>
                  <a:schemeClr val="tx1"/>
                </a:solidFill>
              </a:rPr>
              <a:t> </a:t>
            </a:r>
            <a:endParaRPr lang="en-US" sz="2000" i="1" dirty="0">
              <a:solidFill>
                <a:schemeClr val="tx1"/>
              </a:solidFill>
            </a:endParaRPr>
          </a:p>
          <a:p>
            <a:r>
              <a:rPr lang="en-US" sz="2000" dirty="0">
                <a:solidFill>
                  <a:schemeClr val="tx1"/>
                </a:solidFill>
              </a:rPr>
              <a:t>Carl Johan </a:t>
            </a:r>
            <a:r>
              <a:rPr lang="en-US" sz="2000" dirty="0" err="1">
                <a:solidFill>
                  <a:schemeClr val="tx1"/>
                </a:solidFill>
              </a:rPr>
              <a:t>Ballhausen</a:t>
            </a:r>
            <a:r>
              <a:rPr lang="en-US" sz="2000" dirty="0">
                <a:solidFill>
                  <a:schemeClr val="tx1"/>
                </a:solidFill>
              </a:rPr>
              <a:t> (1962)</a:t>
            </a:r>
          </a:p>
        </p:txBody>
      </p:sp>
      <p:sp>
        <p:nvSpPr>
          <p:cNvPr id="18" name="Rounded Rectangle 17"/>
          <p:cNvSpPr/>
          <p:nvPr/>
        </p:nvSpPr>
        <p:spPr>
          <a:xfrm>
            <a:off x="925382" y="5308600"/>
            <a:ext cx="7325500" cy="8584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smtClean="0">
                <a:solidFill>
                  <a:schemeClr val="tx1"/>
                </a:solidFill>
              </a:rPr>
              <a:t>Physical Chemistry </a:t>
            </a:r>
            <a:r>
              <a:rPr lang="en-US" sz="2000" dirty="0" smtClean="0">
                <a:solidFill>
                  <a:schemeClr val="tx1"/>
                </a:solidFill>
              </a:rPr>
              <a:t>(chapter 13 – 18, (10 – 15) edition 5 (8))</a:t>
            </a:r>
            <a:endParaRPr lang="en-US" sz="2000" i="1" dirty="0">
              <a:solidFill>
                <a:schemeClr val="tx1"/>
              </a:solidFill>
            </a:endParaRPr>
          </a:p>
          <a:p>
            <a:r>
              <a:rPr lang="en-US" sz="2000" dirty="0" smtClean="0">
                <a:solidFill>
                  <a:schemeClr val="tx1"/>
                </a:solidFill>
              </a:rPr>
              <a:t>Peter Atkins (2006)</a:t>
            </a:r>
            <a:endParaRPr lang="en-US" sz="2000" dirty="0">
              <a:solidFill>
                <a:schemeClr val="tx1"/>
              </a:solidFill>
            </a:endParaRPr>
          </a:p>
        </p:txBody>
      </p:sp>
    </p:spTree>
    <p:extLst>
      <p:ext uri="{BB962C8B-B14F-4D97-AF65-F5344CB8AC3E}">
        <p14:creationId xmlns:p14="http://schemas.microsoft.com/office/powerpoint/2010/main" val="22047635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Compton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p:cNvPicPr>
            <a:picLocks noChangeAspect="1"/>
          </p:cNvPicPr>
          <p:nvPr/>
        </p:nvPicPr>
        <p:blipFill>
          <a:blip r:embed="rId3"/>
          <a:stretch>
            <a:fillRect/>
          </a:stretch>
        </p:blipFill>
        <p:spPr>
          <a:xfrm>
            <a:off x="612000" y="1257300"/>
            <a:ext cx="2057400" cy="2882900"/>
          </a:xfrm>
          <a:prstGeom prst="rect">
            <a:avLst/>
          </a:prstGeom>
        </p:spPr>
      </p:pic>
      <p:sp>
        <p:nvSpPr>
          <p:cNvPr id="4" name="TextBox 3"/>
          <p:cNvSpPr txBox="1"/>
          <p:nvPr/>
        </p:nvSpPr>
        <p:spPr>
          <a:xfrm>
            <a:off x="612000" y="5943600"/>
            <a:ext cx="3131161" cy="369332"/>
          </a:xfrm>
          <a:prstGeom prst="rect">
            <a:avLst/>
          </a:prstGeom>
          <a:noFill/>
        </p:spPr>
        <p:txBody>
          <a:bodyPr wrap="none" rtlCol="0">
            <a:spAutoFit/>
          </a:bodyPr>
          <a:lstStyle/>
          <a:p>
            <a:r>
              <a:rPr lang="en-US" dirty="0" smtClean="0"/>
              <a:t>The Nobel Prize in Physics 1927</a:t>
            </a:r>
            <a:endParaRPr lang="en-US" dirty="0"/>
          </a:p>
        </p:txBody>
      </p:sp>
      <p:pic>
        <p:nvPicPr>
          <p:cNvPr id="5" name="Picture 4" descr="compton overview low q.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58400" y="1257300"/>
            <a:ext cx="4673600" cy="4953000"/>
          </a:xfrm>
          <a:prstGeom prst="rect">
            <a:avLst/>
          </a:prstGeom>
        </p:spPr>
      </p:pic>
      <p:sp>
        <p:nvSpPr>
          <p:cNvPr id="10" name="TextBox 9"/>
          <p:cNvSpPr txBox="1"/>
          <p:nvPr/>
        </p:nvSpPr>
        <p:spPr>
          <a:xfrm>
            <a:off x="6742257" y="6128266"/>
            <a:ext cx="1967543" cy="338554"/>
          </a:xfrm>
          <a:prstGeom prst="rect">
            <a:avLst/>
          </a:prstGeom>
          <a:noFill/>
        </p:spPr>
        <p:txBody>
          <a:bodyPr wrap="none" rtlCol="0">
            <a:spAutoFit/>
          </a:bodyPr>
          <a:lstStyle/>
          <a:p>
            <a:r>
              <a:rPr lang="en-US" sz="1600" dirty="0" smtClean="0"/>
              <a:t>Data R. Gordon </a:t>
            </a:r>
            <a:r>
              <a:rPr lang="en-US" sz="1600" i="1" dirty="0" smtClean="0"/>
              <a:t>et al.</a:t>
            </a:r>
            <a:endParaRPr lang="en-US" sz="1600" i="1" dirty="0"/>
          </a:p>
        </p:txBody>
      </p:sp>
      <p:sp>
        <p:nvSpPr>
          <p:cNvPr id="11" name="TextBox 10"/>
          <p:cNvSpPr txBox="1"/>
          <p:nvPr/>
        </p:nvSpPr>
        <p:spPr>
          <a:xfrm>
            <a:off x="4216400" y="1333500"/>
            <a:ext cx="653432" cy="369332"/>
          </a:xfrm>
          <a:prstGeom prst="rect">
            <a:avLst/>
          </a:prstGeom>
          <a:noFill/>
        </p:spPr>
        <p:txBody>
          <a:bodyPr wrap="none" rtlCol="0">
            <a:spAutoFit/>
          </a:bodyPr>
          <a:lstStyle/>
          <a:p>
            <a:r>
              <a:rPr lang="en-US" dirty="0" smtClean="0"/>
              <a:t>CeO</a:t>
            </a:r>
            <a:r>
              <a:rPr lang="en-US" baseline="-25000" dirty="0" smtClean="0"/>
              <a:t>2</a:t>
            </a:r>
            <a:endParaRPr lang="en-US" baseline="-25000" dirty="0"/>
          </a:p>
        </p:txBody>
      </p:sp>
    </p:spTree>
    <p:extLst>
      <p:ext uri="{BB962C8B-B14F-4D97-AF65-F5344CB8AC3E}">
        <p14:creationId xmlns:p14="http://schemas.microsoft.com/office/powerpoint/2010/main" val="504331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ignet.pdf"/>
          <p:cNvPicPr>
            <a:picLocks noChangeAspect="1"/>
          </p:cNvPicPr>
          <p:nvPr/>
        </p:nvPicPr>
        <p:blipFill>
          <a:blip r:embed="rId2">
            <a:duotone>
              <a:schemeClr val="accent2">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842999" y="387694"/>
            <a:ext cx="8114246" cy="8114246"/>
          </a:xfrm>
          <a:prstGeom prst="rect">
            <a:avLst/>
          </a:prstGeom>
        </p:spPr>
      </p:pic>
      <p:sp>
        <p:nvSpPr>
          <p:cNvPr id="4" name="Rounded Rectangle 3"/>
          <p:cNvSpPr/>
          <p:nvPr/>
        </p:nvSpPr>
        <p:spPr>
          <a:xfrm>
            <a:off x="612000" y="387694"/>
            <a:ext cx="7920000" cy="180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a:t>Core level spectroscopy </a:t>
            </a:r>
            <a:endParaRPr lang="en-CA" sz="2400" dirty="0" smtClean="0"/>
          </a:p>
          <a:p>
            <a:pPr algn="ctr"/>
            <a:r>
              <a:rPr lang="en-CA" sz="2400" dirty="0" smtClean="0"/>
              <a:t>of </a:t>
            </a:r>
            <a:r>
              <a:rPr lang="en-CA" sz="2400" dirty="0"/>
              <a:t>transition metal and rare earth compounds</a:t>
            </a:r>
            <a:r>
              <a:rPr lang="en-GB" sz="2400" dirty="0"/>
              <a:t> </a:t>
            </a:r>
            <a:endParaRPr lang="en-GB" sz="2400" dirty="0" smtClean="0"/>
          </a:p>
          <a:p>
            <a:pPr algn="ctr"/>
            <a:r>
              <a:rPr lang="en-GB" sz="2400" baseline="-25000" dirty="0"/>
              <a:t>http://</a:t>
            </a:r>
            <a:r>
              <a:rPr lang="en-GB" sz="2400" baseline="-25000" dirty="0" err="1"/>
              <a:t>www.thphys.uni-heidelberg.de</a:t>
            </a:r>
            <a:r>
              <a:rPr lang="en-GB" sz="2400" baseline="-25000" dirty="0"/>
              <a:t>/~</a:t>
            </a:r>
            <a:r>
              <a:rPr lang="en-GB" sz="2400" baseline="-25000" dirty="0" err="1" smtClean="0"/>
              <a:t>haverkort</a:t>
            </a:r>
            <a:r>
              <a:rPr lang="en-GB" sz="2400" baseline="-25000" dirty="0" smtClean="0"/>
              <a:t>/teaching/</a:t>
            </a:r>
            <a:endParaRPr lang="en-US" sz="2400" baseline="-25000" dirty="0" smtClean="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612000" y="2680092"/>
            <a:ext cx="7920000" cy="1200329"/>
          </a:xfrm>
          <a:prstGeom prst="rect">
            <a:avLst/>
          </a:prstGeom>
          <a:noFill/>
        </p:spPr>
        <p:txBody>
          <a:bodyPr wrap="square" rtlCol="0">
            <a:spAutoFit/>
          </a:bodyPr>
          <a:lstStyle/>
          <a:p>
            <a:pPr algn="ctr"/>
            <a:r>
              <a:rPr lang="en-US" b="1" dirty="0" smtClean="0">
                <a:solidFill>
                  <a:schemeClr val="tx2"/>
                </a:solidFill>
              </a:rPr>
              <a:t>Maurits W. Haverkort</a:t>
            </a:r>
          </a:p>
          <a:p>
            <a:pPr algn="ctr"/>
            <a:r>
              <a:rPr lang="en-CA" i="1" dirty="0"/>
              <a:t>Institute </a:t>
            </a:r>
            <a:r>
              <a:rPr lang="en-CA" i="1" dirty="0" smtClean="0"/>
              <a:t>for theoretical </a:t>
            </a:r>
            <a:r>
              <a:rPr lang="en-CA" i="1" dirty="0"/>
              <a:t>physics, Heidelberg University, Heidelberg, </a:t>
            </a:r>
            <a:r>
              <a:rPr lang="en-CA" i="1" dirty="0" smtClean="0"/>
              <a:t>Germany</a:t>
            </a:r>
          </a:p>
          <a:p>
            <a:pPr algn="ctr"/>
            <a:r>
              <a:rPr lang="en-GB" dirty="0" smtClean="0"/>
              <a:t> </a:t>
            </a:r>
            <a:endParaRPr lang="en-US" i="1" dirty="0" smtClean="0">
              <a:solidFill>
                <a:schemeClr val="tx2"/>
              </a:solidFill>
            </a:endParaRPr>
          </a:p>
          <a:p>
            <a:pPr algn="ctr"/>
            <a:r>
              <a:rPr lang="en-US" i="1" dirty="0" err="1" smtClean="0">
                <a:solidFill>
                  <a:schemeClr val="tx2"/>
                </a:solidFill>
              </a:rPr>
              <a:t>M.W.Haverkort@thphys.uni-heidelberg.de</a:t>
            </a:r>
            <a:endParaRPr lang="en-US" i="1" dirty="0" smtClean="0">
              <a:solidFill>
                <a:schemeClr val="tx2"/>
              </a:solidFill>
            </a:endParaRPr>
          </a:p>
        </p:txBody>
      </p:sp>
      <p:sp>
        <p:nvSpPr>
          <p:cNvPr id="8" name="Oval 7"/>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ignet.pdf"/>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Tree>
    <p:extLst>
      <p:ext uri="{BB962C8B-B14F-4D97-AF65-F5344CB8AC3E}">
        <p14:creationId xmlns:p14="http://schemas.microsoft.com/office/powerpoint/2010/main" val="92261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Compton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p:cNvPicPr>
            <a:picLocks noChangeAspect="1"/>
          </p:cNvPicPr>
          <p:nvPr/>
        </p:nvPicPr>
        <p:blipFill>
          <a:blip r:embed="rId3"/>
          <a:stretch>
            <a:fillRect/>
          </a:stretch>
        </p:blipFill>
        <p:spPr>
          <a:xfrm>
            <a:off x="612000" y="1257300"/>
            <a:ext cx="2057400" cy="2882900"/>
          </a:xfrm>
          <a:prstGeom prst="rect">
            <a:avLst/>
          </a:prstGeom>
        </p:spPr>
      </p:pic>
      <p:sp>
        <p:nvSpPr>
          <p:cNvPr id="4" name="TextBox 3"/>
          <p:cNvSpPr txBox="1"/>
          <p:nvPr/>
        </p:nvSpPr>
        <p:spPr>
          <a:xfrm>
            <a:off x="612000" y="5943600"/>
            <a:ext cx="3131161" cy="369332"/>
          </a:xfrm>
          <a:prstGeom prst="rect">
            <a:avLst/>
          </a:prstGeom>
          <a:noFill/>
        </p:spPr>
        <p:txBody>
          <a:bodyPr wrap="none" rtlCol="0">
            <a:spAutoFit/>
          </a:bodyPr>
          <a:lstStyle/>
          <a:p>
            <a:r>
              <a:rPr lang="en-US" dirty="0" smtClean="0"/>
              <a:t>The Nobel Prize in Physics 1927</a:t>
            </a:r>
            <a:endParaRPr lang="en-US" dirty="0"/>
          </a:p>
        </p:txBody>
      </p:sp>
      <p:pic>
        <p:nvPicPr>
          <p:cNvPr id="5" name="Picture 4" descr="compton overview low q.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58400" y="1257300"/>
            <a:ext cx="4673600" cy="4953000"/>
          </a:xfrm>
          <a:prstGeom prst="rect">
            <a:avLst/>
          </a:prstGeom>
        </p:spPr>
      </p:pic>
      <p:sp>
        <p:nvSpPr>
          <p:cNvPr id="10" name="TextBox 9"/>
          <p:cNvSpPr txBox="1"/>
          <p:nvPr/>
        </p:nvSpPr>
        <p:spPr>
          <a:xfrm>
            <a:off x="6742257" y="6128266"/>
            <a:ext cx="1967543" cy="338554"/>
          </a:xfrm>
          <a:prstGeom prst="rect">
            <a:avLst/>
          </a:prstGeom>
          <a:noFill/>
        </p:spPr>
        <p:txBody>
          <a:bodyPr wrap="none" rtlCol="0">
            <a:spAutoFit/>
          </a:bodyPr>
          <a:lstStyle/>
          <a:p>
            <a:r>
              <a:rPr lang="en-US" sz="1600" dirty="0" smtClean="0"/>
              <a:t>Data R. Gordon </a:t>
            </a:r>
            <a:r>
              <a:rPr lang="en-US" sz="1600" i="1" dirty="0" smtClean="0"/>
              <a:t>et al.</a:t>
            </a:r>
            <a:endParaRPr lang="en-US" sz="1600" i="1" dirty="0"/>
          </a:p>
        </p:txBody>
      </p:sp>
      <p:sp>
        <p:nvSpPr>
          <p:cNvPr id="11" name="TextBox 10"/>
          <p:cNvSpPr txBox="1"/>
          <p:nvPr/>
        </p:nvSpPr>
        <p:spPr>
          <a:xfrm>
            <a:off x="4216400" y="1333500"/>
            <a:ext cx="653432" cy="369332"/>
          </a:xfrm>
          <a:prstGeom prst="rect">
            <a:avLst/>
          </a:prstGeom>
          <a:noFill/>
        </p:spPr>
        <p:txBody>
          <a:bodyPr wrap="none" rtlCol="0">
            <a:spAutoFit/>
          </a:bodyPr>
          <a:lstStyle/>
          <a:p>
            <a:r>
              <a:rPr lang="en-US" dirty="0" smtClean="0"/>
              <a:t>CeO</a:t>
            </a:r>
            <a:r>
              <a:rPr lang="en-US" baseline="-25000" dirty="0" smtClean="0"/>
              <a:t>2</a:t>
            </a:r>
            <a:endParaRPr lang="en-US" baseline="-25000" dirty="0"/>
          </a:p>
        </p:txBody>
      </p:sp>
      <p:cxnSp>
        <p:nvCxnSpPr>
          <p:cNvPr id="8" name="Straight Arrow Connector 7"/>
          <p:cNvCxnSpPr/>
          <p:nvPr/>
        </p:nvCxnSpPr>
        <p:spPr>
          <a:xfrm>
            <a:off x="4530783" y="2832951"/>
            <a:ext cx="0" cy="2417777"/>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640694" y="2832951"/>
            <a:ext cx="2030874" cy="646331"/>
          </a:xfrm>
          <a:prstGeom prst="rect">
            <a:avLst/>
          </a:prstGeom>
          <a:noFill/>
        </p:spPr>
        <p:txBody>
          <a:bodyPr wrap="none" rtlCol="0">
            <a:spAutoFit/>
          </a:bodyPr>
          <a:lstStyle/>
          <a:p>
            <a:r>
              <a:rPr lang="en-US" dirty="0" smtClean="0"/>
              <a:t>Resonances</a:t>
            </a:r>
          </a:p>
          <a:p>
            <a:r>
              <a:rPr lang="en-US" dirty="0" smtClean="0"/>
              <a:t>(4d to 4f excitation)</a:t>
            </a:r>
            <a:endParaRPr lang="en-US" dirty="0"/>
          </a:p>
        </p:txBody>
      </p:sp>
    </p:spTree>
    <p:extLst>
      <p:ext uri="{BB962C8B-B14F-4D97-AF65-F5344CB8AC3E}">
        <p14:creationId xmlns:p14="http://schemas.microsoft.com/office/powerpoint/2010/main" val="288571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mpton overview mid q.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8400" y="1244600"/>
            <a:ext cx="4673600" cy="49657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Compton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p:cNvPicPr>
            <a:picLocks noChangeAspect="1"/>
          </p:cNvPicPr>
          <p:nvPr/>
        </p:nvPicPr>
        <p:blipFill>
          <a:blip r:embed="rId4"/>
          <a:stretch>
            <a:fillRect/>
          </a:stretch>
        </p:blipFill>
        <p:spPr>
          <a:xfrm>
            <a:off x="612000" y="1257300"/>
            <a:ext cx="2057400" cy="2882900"/>
          </a:xfrm>
          <a:prstGeom prst="rect">
            <a:avLst/>
          </a:prstGeom>
        </p:spPr>
      </p:pic>
      <p:sp>
        <p:nvSpPr>
          <p:cNvPr id="4" name="TextBox 3"/>
          <p:cNvSpPr txBox="1"/>
          <p:nvPr/>
        </p:nvSpPr>
        <p:spPr>
          <a:xfrm>
            <a:off x="612000" y="5943600"/>
            <a:ext cx="3131161" cy="369332"/>
          </a:xfrm>
          <a:prstGeom prst="rect">
            <a:avLst/>
          </a:prstGeom>
          <a:noFill/>
        </p:spPr>
        <p:txBody>
          <a:bodyPr wrap="none" rtlCol="0">
            <a:spAutoFit/>
          </a:bodyPr>
          <a:lstStyle/>
          <a:p>
            <a:r>
              <a:rPr lang="en-US" dirty="0" smtClean="0"/>
              <a:t>The Nobel Prize in Physics 1927</a:t>
            </a:r>
            <a:endParaRPr lang="en-US" dirty="0"/>
          </a:p>
        </p:txBody>
      </p:sp>
      <p:sp>
        <p:nvSpPr>
          <p:cNvPr id="10" name="TextBox 9"/>
          <p:cNvSpPr txBox="1"/>
          <p:nvPr/>
        </p:nvSpPr>
        <p:spPr>
          <a:xfrm>
            <a:off x="6742257" y="6128266"/>
            <a:ext cx="1967543" cy="338554"/>
          </a:xfrm>
          <a:prstGeom prst="rect">
            <a:avLst/>
          </a:prstGeom>
          <a:noFill/>
        </p:spPr>
        <p:txBody>
          <a:bodyPr wrap="none" rtlCol="0">
            <a:spAutoFit/>
          </a:bodyPr>
          <a:lstStyle/>
          <a:p>
            <a:r>
              <a:rPr lang="en-US" sz="1600" dirty="0" smtClean="0"/>
              <a:t>Data R. Gordon </a:t>
            </a:r>
            <a:r>
              <a:rPr lang="en-US" sz="1600" i="1" dirty="0" smtClean="0"/>
              <a:t>et al.</a:t>
            </a:r>
            <a:endParaRPr lang="en-US" sz="1600" i="1" dirty="0"/>
          </a:p>
        </p:txBody>
      </p:sp>
      <p:sp>
        <p:nvSpPr>
          <p:cNvPr id="2" name="TextBox 1"/>
          <p:cNvSpPr txBox="1"/>
          <p:nvPr/>
        </p:nvSpPr>
        <p:spPr>
          <a:xfrm>
            <a:off x="4216400" y="1333500"/>
            <a:ext cx="653432" cy="369332"/>
          </a:xfrm>
          <a:prstGeom prst="rect">
            <a:avLst/>
          </a:prstGeom>
          <a:noFill/>
        </p:spPr>
        <p:txBody>
          <a:bodyPr wrap="none" rtlCol="0">
            <a:spAutoFit/>
          </a:bodyPr>
          <a:lstStyle/>
          <a:p>
            <a:r>
              <a:rPr lang="en-US" dirty="0" smtClean="0"/>
              <a:t>CeO</a:t>
            </a:r>
            <a:r>
              <a:rPr lang="en-US" baseline="-25000" dirty="0" smtClean="0"/>
              <a:t>2</a:t>
            </a:r>
            <a:endParaRPr lang="en-US" baseline="-25000" dirty="0"/>
          </a:p>
        </p:txBody>
      </p:sp>
      <p:cxnSp>
        <p:nvCxnSpPr>
          <p:cNvPr id="9" name="Straight Arrow Connector 8"/>
          <p:cNvCxnSpPr/>
          <p:nvPr/>
        </p:nvCxnSpPr>
        <p:spPr>
          <a:xfrm flipV="1">
            <a:off x="4530783" y="2930639"/>
            <a:ext cx="0" cy="142868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640694" y="2832951"/>
            <a:ext cx="2030874" cy="923330"/>
          </a:xfrm>
          <a:prstGeom prst="rect">
            <a:avLst/>
          </a:prstGeom>
          <a:noFill/>
        </p:spPr>
        <p:txBody>
          <a:bodyPr wrap="none" rtlCol="0">
            <a:spAutoFit/>
          </a:bodyPr>
          <a:lstStyle/>
          <a:p>
            <a:r>
              <a:rPr lang="en-US" dirty="0" smtClean="0"/>
              <a:t>Resonances</a:t>
            </a:r>
          </a:p>
          <a:p>
            <a:r>
              <a:rPr lang="en-US" dirty="0"/>
              <a:t>(4d to 4f excitation)</a:t>
            </a:r>
          </a:p>
          <a:p>
            <a:endParaRPr lang="en-US" dirty="0"/>
          </a:p>
        </p:txBody>
      </p:sp>
    </p:spTree>
    <p:extLst>
      <p:ext uri="{BB962C8B-B14F-4D97-AF65-F5344CB8AC3E}">
        <p14:creationId xmlns:p14="http://schemas.microsoft.com/office/powerpoint/2010/main" val="12423428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mpton overview high q.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8400" y="1244600"/>
            <a:ext cx="4673600" cy="49657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Compton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p:cNvPicPr>
            <a:picLocks noChangeAspect="1"/>
          </p:cNvPicPr>
          <p:nvPr/>
        </p:nvPicPr>
        <p:blipFill>
          <a:blip r:embed="rId4"/>
          <a:stretch>
            <a:fillRect/>
          </a:stretch>
        </p:blipFill>
        <p:spPr>
          <a:xfrm>
            <a:off x="612000" y="1257300"/>
            <a:ext cx="2057400" cy="2882900"/>
          </a:xfrm>
          <a:prstGeom prst="rect">
            <a:avLst/>
          </a:prstGeom>
        </p:spPr>
      </p:pic>
      <p:sp>
        <p:nvSpPr>
          <p:cNvPr id="4" name="TextBox 3"/>
          <p:cNvSpPr txBox="1"/>
          <p:nvPr/>
        </p:nvSpPr>
        <p:spPr>
          <a:xfrm>
            <a:off x="612000" y="5943600"/>
            <a:ext cx="3131161" cy="369332"/>
          </a:xfrm>
          <a:prstGeom prst="rect">
            <a:avLst/>
          </a:prstGeom>
          <a:noFill/>
        </p:spPr>
        <p:txBody>
          <a:bodyPr wrap="none" rtlCol="0">
            <a:spAutoFit/>
          </a:bodyPr>
          <a:lstStyle/>
          <a:p>
            <a:r>
              <a:rPr lang="en-US" dirty="0" smtClean="0"/>
              <a:t>The Nobel Prize in Physics 1927</a:t>
            </a:r>
            <a:endParaRPr lang="en-US" dirty="0"/>
          </a:p>
        </p:txBody>
      </p:sp>
      <p:sp>
        <p:nvSpPr>
          <p:cNvPr id="10" name="TextBox 9"/>
          <p:cNvSpPr txBox="1"/>
          <p:nvPr/>
        </p:nvSpPr>
        <p:spPr>
          <a:xfrm>
            <a:off x="6742257" y="6128266"/>
            <a:ext cx="1967543" cy="338554"/>
          </a:xfrm>
          <a:prstGeom prst="rect">
            <a:avLst/>
          </a:prstGeom>
          <a:noFill/>
        </p:spPr>
        <p:txBody>
          <a:bodyPr wrap="none" rtlCol="0">
            <a:spAutoFit/>
          </a:bodyPr>
          <a:lstStyle/>
          <a:p>
            <a:r>
              <a:rPr lang="en-US" sz="1600" dirty="0" smtClean="0"/>
              <a:t>Data R. Gordon </a:t>
            </a:r>
            <a:r>
              <a:rPr lang="en-US" sz="1600" i="1" dirty="0" smtClean="0"/>
              <a:t>et al.</a:t>
            </a:r>
            <a:endParaRPr lang="en-US" sz="1600" i="1" dirty="0"/>
          </a:p>
        </p:txBody>
      </p:sp>
      <p:sp>
        <p:nvSpPr>
          <p:cNvPr id="11" name="TextBox 10"/>
          <p:cNvSpPr txBox="1"/>
          <p:nvPr/>
        </p:nvSpPr>
        <p:spPr>
          <a:xfrm>
            <a:off x="4216400" y="1333500"/>
            <a:ext cx="653432" cy="369332"/>
          </a:xfrm>
          <a:prstGeom prst="rect">
            <a:avLst/>
          </a:prstGeom>
          <a:noFill/>
        </p:spPr>
        <p:txBody>
          <a:bodyPr wrap="none" rtlCol="0">
            <a:spAutoFit/>
          </a:bodyPr>
          <a:lstStyle/>
          <a:p>
            <a:r>
              <a:rPr lang="en-US" dirty="0" smtClean="0"/>
              <a:t>CeO</a:t>
            </a:r>
            <a:r>
              <a:rPr lang="en-US" baseline="-25000" dirty="0" smtClean="0"/>
              <a:t>2</a:t>
            </a:r>
            <a:endParaRPr lang="en-US" baseline="-25000" dirty="0"/>
          </a:p>
        </p:txBody>
      </p:sp>
      <p:cxnSp>
        <p:nvCxnSpPr>
          <p:cNvPr id="12" name="Straight Arrow Connector 11"/>
          <p:cNvCxnSpPr/>
          <p:nvPr/>
        </p:nvCxnSpPr>
        <p:spPr>
          <a:xfrm>
            <a:off x="4530783" y="1819438"/>
            <a:ext cx="0" cy="2014814"/>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640694" y="2832951"/>
            <a:ext cx="2030874" cy="646331"/>
          </a:xfrm>
          <a:prstGeom prst="rect">
            <a:avLst/>
          </a:prstGeom>
          <a:noFill/>
        </p:spPr>
        <p:txBody>
          <a:bodyPr wrap="none" rtlCol="0">
            <a:spAutoFit/>
          </a:bodyPr>
          <a:lstStyle/>
          <a:p>
            <a:r>
              <a:rPr lang="en-US" dirty="0" smtClean="0"/>
              <a:t>Resonances</a:t>
            </a:r>
          </a:p>
          <a:p>
            <a:r>
              <a:rPr lang="en-US" dirty="0"/>
              <a:t>(4d to 4f excitation</a:t>
            </a:r>
            <a:r>
              <a:rPr lang="en-US" dirty="0" smtClean="0"/>
              <a:t>)</a:t>
            </a:r>
            <a:endParaRPr lang="en-US" dirty="0"/>
          </a:p>
        </p:txBody>
      </p:sp>
      <p:grpSp>
        <p:nvGrpSpPr>
          <p:cNvPr id="8" name="Group 7"/>
          <p:cNvGrpSpPr/>
          <p:nvPr/>
        </p:nvGrpSpPr>
        <p:grpSpPr>
          <a:xfrm>
            <a:off x="5918200" y="1870238"/>
            <a:ext cx="2791600" cy="1345682"/>
            <a:chOff x="5918200" y="1870238"/>
            <a:chExt cx="2791600" cy="1345682"/>
          </a:xfrm>
        </p:grpSpPr>
        <p:sp>
          <p:nvSpPr>
            <p:cNvPr id="5" name="Cloud Callout 4"/>
            <p:cNvSpPr/>
            <p:nvPr/>
          </p:nvSpPr>
          <p:spPr>
            <a:xfrm>
              <a:off x="5918200" y="1870238"/>
              <a:ext cx="2791600" cy="1345682"/>
            </a:xfrm>
            <a:prstGeom prst="cloudCallout">
              <a:avLst>
                <a:gd name="adj1" fmla="val -50859"/>
                <a:gd name="adj2" fmla="val 323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172200" y="2186620"/>
              <a:ext cx="2211889" cy="646331"/>
            </a:xfrm>
            <a:prstGeom prst="rect">
              <a:avLst/>
            </a:prstGeom>
            <a:noFill/>
          </p:spPr>
          <p:txBody>
            <a:bodyPr wrap="none" rtlCol="0">
              <a:spAutoFit/>
            </a:bodyPr>
            <a:lstStyle/>
            <a:p>
              <a:pPr algn="ctr"/>
              <a:r>
                <a:rPr lang="en-US" dirty="0" smtClean="0"/>
                <a:t>These are resonances</a:t>
              </a:r>
            </a:p>
            <a:p>
              <a:pPr algn="ctr"/>
              <a:r>
                <a:rPr lang="en-US" dirty="0"/>
                <a:t>i</a:t>
              </a:r>
              <a:r>
                <a:rPr lang="en-US" dirty="0" smtClean="0"/>
                <a:t>n non-resonant IXS</a:t>
              </a:r>
              <a:endParaRPr lang="en-US" dirty="0"/>
            </a:p>
          </p:txBody>
        </p:sp>
      </p:grpSp>
    </p:spTree>
    <p:extLst>
      <p:ext uri="{BB962C8B-B14F-4D97-AF65-F5344CB8AC3E}">
        <p14:creationId xmlns:p14="http://schemas.microsoft.com/office/powerpoint/2010/main" val="67867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0-30 at 23.17.56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3098" y="1060694"/>
            <a:ext cx="4966903" cy="5458033"/>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Bulk-sensitive XAS characterization of light elements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Box 3"/>
          <p:cNvSpPr txBox="1"/>
          <p:nvPr/>
        </p:nvSpPr>
        <p:spPr>
          <a:xfrm>
            <a:off x="612000" y="1106871"/>
            <a:ext cx="3316733" cy="584776"/>
          </a:xfrm>
          <a:prstGeom prst="rect">
            <a:avLst/>
          </a:prstGeom>
          <a:noFill/>
        </p:spPr>
        <p:txBody>
          <a:bodyPr wrap="none" rtlCol="0">
            <a:spAutoFit/>
          </a:bodyPr>
          <a:lstStyle/>
          <a:p>
            <a:r>
              <a:rPr lang="en-US" sz="1600" dirty="0" smtClean="0"/>
              <a:t>U. Bergmann, P. </a:t>
            </a:r>
            <a:r>
              <a:rPr lang="en-US" sz="1600" dirty="0" err="1" smtClean="0"/>
              <a:t>Glatzel</a:t>
            </a:r>
            <a:r>
              <a:rPr lang="en-US" sz="1600" dirty="0" smtClean="0"/>
              <a:t>, S. P. Cramer</a:t>
            </a:r>
          </a:p>
          <a:p>
            <a:r>
              <a:rPr lang="en-US" sz="1600" dirty="0" err="1" smtClean="0"/>
              <a:t>Microchemical</a:t>
            </a:r>
            <a:r>
              <a:rPr lang="en-US" sz="1600" dirty="0" smtClean="0"/>
              <a:t> Journal 71, 221 (2002)</a:t>
            </a:r>
            <a:endParaRPr lang="en-US" sz="1600" dirty="0"/>
          </a:p>
        </p:txBody>
      </p:sp>
      <p:sp>
        <p:nvSpPr>
          <p:cNvPr id="9" name="Rectangle 8"/>
          <p:cNvSpPr/>
          <p:nvPr/>
        </p:nvSpPr>
        <p:spPr>
          <a:xfrm>
            <a:off x="6311900" y="4781550"/>
            <a:ext cx="444500" cy="444500"/>
          </a:xfrm>
          <a:prstGeom prst="rect">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813300" y="1955800"/>
            <a:ext cx="1663700" cy="1747798"/>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092700" y="1586468"/>
            <a:ext cx="1663700" cy="1747798"/>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328252" y="2067648"/>
            <a:ext cx="4063544" cy="4360876"/>
            <a:chOff x="328252" y="2067648"/>
            <a:chExt cx="4063544" cy="4360876"/>
          </a:xfrm>
        </p:grpSpPr>
        <p:pic>
          <p:nvPicPr>
            <p:cNvPr id="8" name="Picture 7" descr="Screen Shot 2013-10-30 at 23.18.26 .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252" y="2067648"/>
              <a:ext cx="4063544" cy="4360876"/>
            </a:xfrm>
            <a:prstGeom prst="rect">
              <a:avLst/>
            </a:prstGeom>
          </p:spPr>
        </p:pic>
        <p:sp>
          <p:nvSpPr>
            <p:cNvPr id="18" name="TextBox 17"/>
            <p:cNvSpPr txBox="1"/>
            <p:nvPr/>
          </p:nvSpPr>
          <p:spPr>
            <a:xfrm>
              <a:off x="3834198" y="3283466"/>
              <a:ext cx="468698" cy="369332"/>
            </a:xfrm>
            <a:prstGeom prst="rect">
              <a:avLst/>
            </a:prstGeom>
            <a:noFill/>
          </p:spPr>
          <p:txBody>
            <a:bodyPr wrap="none" rtlCol="0">
              <a:spAutoFit/>
            </a:bodyPr>
            <a:lstStyle/>
            <a:p>
              <a:r>
                <a:rPr lang="en-US" dirty="0" smtClean="0"/>
                <a:t>IXS</a:t>
              </a:r>
              <a:endParaRPr lang="en-US" dirty="0"/>
            </a:p>
          </p:txBody>
        </p:sp>
        <p:sp>
          <p:nvSpPr>
            <p:cNvPr id="19" name="TextBox 18"/>
            <p:cNvSpPr txBox="1"/>
            <p:nvPr/>
          </p:nvSpPr>
          <p:spPr>
            <a:xfrm>
              <a:off x="3834198" y="4495800"/>
              <a:ext cx="544102" cy="369332"/>
            </a:xfrm>
            <a:prstGeom prst="rect">
              <a:avLst/>
            </a:prstGeom>
            <a:noFill/>
          </p:spPr>
          <p:txBody>
            <a:bodyPr wrap="none" rtlCol="0">
              <a:spAutoFit/>
            </a:bodyPr>
            <a:lstStyle/>
            <a:p>
              <a:r>
                <a:rPr lang="en-US" dirty="0" smtClean="0"/>
                <a:t>XAS</a:t>
              </a:r>
              <a:endParaRPr lang="en-US" dirty="0"/>
            </a:p>
          </p:txBody>
        </p:sp>
      </p:grpSp>
      <p:sp>
        <p:nvSpPr>
          <p:cNvPr id="22" name="TextBox 21"/>
          <p:cNvSpPr txBox="1"/>
          <p:nvPr/>
        </p:nvSpPr>
        <p:spPr>
          <a:xfrm>
            <a:off x="6311900" y="2435358"/>
            <a:ext cx="2050712" cy="923330"/>
          </a:xfrm>
          <a:prstGeom prst="rect">
            <a:avLst/>
          </a:prstGeom>
          <a:noFill/>
        </p:spPr>
        <p:txBody>
          <a:bodyPr wrap="none" rtlCol="0">
            <a:spAutoFit/>
          </a:bodyPr>
          <a:lstStyle/>
          <a:p>
            <a:r>
              <a:rPr lang="en-US" dirty="0" smtClean="0"/>
              <a:t>Resonances</a:t>
            </a:r>
          </a:p>
          <a:p>
            <a:r>
              <a:rPr lang="en-US" dirty="0" smtClean="0"/>
              <a:t>(1s to 2p excitation</a:t>
            </a:r>
            <a:r>
              <a:rPr lang="en-US" dirty="0"/>
              <a:t>)</a:t>
            </a:r>
          </a:p>
          <a:p>
            <a:endParaRPr lang="en-US" dirty="0"/>
          </a:p>
        </p:txBody>
      </p:sp>
      <p:sp>
        <p:nvSpPr>
          <p:cNvPr id="23" name="TextBox 22"/>
          <p:cNvSpPr txBox="1"/>
          <p:nvPr/>
        </p:nvSpPr>
        <p:spPr>
          <a:xfrm>
            <a:off x="8057304" y="1322315"/>
            <a:ext cx="312906" cy="369332"/>
          </a:xfrm>
          <a:prstGeom prst="rect">
            <a:avLst/>
          </a:prstGeom>
          <a:noFill/>
        </p:spPr>
        <p:txBody>
          <a:bodyPr wrap="none" rtlCol="0">
            <a:spAutoFit/>
          </a:bodyPr>
          <a:lstStyle/>
          <a:p>
            <a:r>
              <a:rPr lang="en-US" dirty="0" smtClean="0"/>
              <a:t>C</a:t>
            </a:r>
            <a:endParaRPr lang="en-US" dirty="0"/>
          </a:p>
        </p:txBody>
      </p:sp>
    </p:spTree>
    <p:extLst>
      <p:ext uri="{BB962C8B-B14F-4D97-AF65-F5344CB8AC3E}">
        <p14:creationId xmlns:p14="http://schemas.microsoft.com/office/powerpoint/2010/main" val="124640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31 at 8.03.07 .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2000" y="990000"/>
            <a:ext cx="4302900" cy="4826541"/>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Not so light elements – clear </a:t>
            </a:r>
            <a:r>
              <a:rPr lang="en-US" sz="2400" dirty="0" err="1" smtClean="0"/>
              <a:t>dd</a:t>
            </a:r>
            <a:r>
              <a:rPr lang="en-US" sz="2400" dirty="0" smtClean="0"/>
              <a:t> excitations in </a:t>
            </a:r>
            <a:r>
              <a:rPr lang="en-US" sz="2400" dirty="0" err="1" smtClean="0"/>
              <a:t>NiO</a:t>
            </a:r>
            <a:r>
              <a:rPr lang="en-US" sz="2400" dirty="0" smtClean="0"/>
              <a:t> and </a:t>
            </a:r>
            <a:r>
              <a:rPr lang="en-US" sz="2400" dirty="0" err="1" smtClean="0"/>
              <a:t>CoO</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Screen Shot 2013-10-31 at 8.05.38 .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70085" y="5846365"/>
            <a:ext cx="3454315" cy="514134"/>
          </a:xfrm>
          <a:prstGeom prst="rect">
            <a:avLst/>
          </a:prstGeom>
        </p:spPr>
      </p:pic>
      <p:sp>
        <p:nvSpPr>
          <p:cNvPr id="8" name="TextBox 7"/>
          <p:cNvSpPr txBox="1"/>
          <p:nvPr/>
        </p:nvSpPr>
        <p:spPr>
          <a:xfrm>
            <a:off x="5037564" y="1047234"/>
            <a:ext cx="3418236" cy="646331"/>
          </a:xfrm>
          <a:prstGeom prst="rect">
            <a:avLst/>
          </a:prstGeom>
          <a:noFill/>
        </p:spPr>
        <p:txBody>
          <a:bodyPr wrap="none" rtlCol="0">
            <a:spAutoFit/>
          </a:bodyPr>
          <a:lstStyle/>
          <a:p>
            <a:r>
              <a:rPr lang="en-US" dirty="0" smtClean="0"/>
              <a:t>B. C. Larson </a:t>
            </a:r>
            <a:r>
              <a:rPr lang="en-US" i="1" dirty="0" smtClean="0"/>
              <a:t>et al. </a:t>
            </a:r>
          </a:p>
          <a:p>
            <a:r>
              <a:rPr lang="en-US" dirty="0" smtClean="0"/>
              <a:t>Phys. Rev. </a:t>
            </a:r>
            <a:r>
              <a:rPr lang="en-US" dirty="0" err="1" smtClean="0"/>
              <a:t>Lett</a:t>
            </a:r>
            <a:r>
              <a:rPr lang="en-US" dirty="0" smtClean="0"/>
              <a:t>. </a:t>
            </a:r>
            <a:r>
              <a:rPr lang="en-US" b="1" dirty="0" smtClean="0"/>
              <a:t>99</a:t>
            </a:r>
            <a:r>
              <a:rPr lang="en-US" dirty="0" smtClean="0"/>
              <a:t>, 026401 (2007).</a:t>
            </a:r>
            <a:endParaRPr lang="en-US" dirty="0"/>
          </a:p>
        </p:txBody>
      </p:sp>
    </p:spTree>
    <p:extLst>
      <p:ext uri="{BB962C8B-B14F-4D97-AF65-F5344CB8AC3E}">
        <p14:creationId xmlns:p14="http://schemas.microsoft.com/office/powerpoint/2010/main" val="220205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Two years later with good statistics and fine structure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7361" t="39070" r="7942" b="5851"/>
          <a:stretch/>
        </p:blipFill>
        <p:spPr>
          <a:xfrm>
            <a:off x="345224" y="2717800"/>
            <a:ext cx="8186776" cy="3762200"/>
          </a:xfrm>
          <a:prstGeom prst="rect">
            <a:avLst/>
          </a:prstGeom>
        </p:spPr>
      </p:pic>
      <p:sp>
        <p:nvSpPr>
          <p:cNvPr id="3" name="TextBox 2"/>
          <p:cNvSpPr txBox="1"/>
          <p:nvPr/>
        </p:nvSpPr>
        <p:spPr>
          <a:xfrm>
            <a:off x="4014117" y="1648100"/>
            <a:ext cx="4517883" cy="1077218"/>
          </a:xfrm>
          <a:prstGeom prst="rect">
            <a:avLst/>
          </a:prstGeom>
          <a:noFill/>
        </p:spPr>
        <p:txBody>
          <a:bodyPr wrap="none" rtlCol="0">
            <a:spAutoFit/>
          </a:bodyPr>
          <a:lstStyle/>
          <a:p>
            <a:r>
              <a:rPr lang="en-US" sz="1600" dirty="0" smtClean="0"/>
              <a:t>Experiment:</a:t>
            </a:r>
          </a:p>
          <a:p>
            <a:r>
              <a:rPr lang="en-US" sz="1600" dirty="0" smtClean="0"/>
              <a:t>R. </a:t>
            </a:r>
            <a:r>
              <a:rPr lang="en-US" sz="1600" dirty="0" err="1" smtClean="0"/>
              <a:t>Verbeni</a:t>
            </a:r>
            <a:r>
              <a:rPr lang="en-US" sz="1600" dirty="0" smtClean="0"/>
              <a:t>, </a:t>
            </a:r>
            <a:r>
              <a:rPr lang="en-US" sz="1600" i="1" dirty="0" smtClean="0"/>
              <a:t>et al. </a:t>
            </a:r>
            <a:r>
              <a:rPr lang="en-US" sz="1600" dirty="0" smtClean="0"/>
              <a:t>J. Synchrotron Rad. </a:t>
            </a:r>
            <a:r>
              <a:rPr lang="en-US" sz="1600" b="1" dirty="0" smtClean="0"/>
              <a:t>16</a:t>
            </a:r>
            <a:r>
              <a:rPr lang="en-US" sz="1600" dirty="0" smtClean="0"/>
              <a:t>, 469 (2009).</a:t>
            </a:r>
          </a:p>
          <a:p>
            <a:r>
              <a:rPr lang="en-US" sz="1600" dirty="0" err="1" smtClean="0"/>
              <a:t>Ab</a:t>
            </a:r>
            <a:r>
              <a:rPr lang="en-US" sz="1600" dirty="0" smtClean="0"/>
              <a:t> initio theory:</a:t>
            </a:r>
          </a:p>
          <a:p>
            <a:r>
              <a:rPr lang="en-US" sz="1600" dirty="0" smtClean="0"/>
              <a:t>M. W. Haverkort </a:t>
            </a:r>
            <a:r>
              <a:rPr lang="en-US" sz="1600" i="1" dirty="0" smtClean="0"/>
              <a:t>et al. </a:t>
            </a:r>
            <a:r>
              <a:rPr lang="en-US" sz="1600" dirty="0" smtClean="0"/>
              <a:t>PRB </a:t>
            </a:r>
            <a:r>
              <a:rPr lang="en-US" sz="1600" b="1" dirty="0" smtClean="0"/>
              <a:t>85</a:t>
            </a:r>
            <a:r>
              <a:rPr lang="en-US" sz="1600" dirty="0" smtClean="0"/>
              <a:t>, 165113 (2012).</a:t>
            </a:r>
            <a:endParaRPr lang="en-US" sz="1600" dirty="0"/>
          </a:p>
        </p:txBody>
      </p:sp>
    </p:spTree>
    <p:extLst>
      <p:ext uri="{BB962C8B-B14F-4D97-AF65-F5344CB8AC3E}">
        <p14:creationId xmlns:p14="http://schemas.microsoft.com/office/powerpoint/2010/main" val="315706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And even clear core-valence excitations in CeO</a:t>
            </a:r>
            <a:r>
              <a:rPr lang="en-US" sz="2400" baseline="-25000" dirty="0" smtClean="0"/>
              <a:t>2</a:t>
            </a:r>
            <a:endParaRPr lang="en-US" sz="2400" baseline="-25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Screen Shot 2013-10-30 at 23.52.20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6917" y="1066200"/>
            <a:ext cx="3995084" cy="5372700"/>
          </a:xfrm>
          <a:prstGeom prst="rect">
            <a:avLst/>
          </a:prstGeom>
        </p:spPr>
      </p:pic>
      <p:sp>
        <p:nvSpPr>
          <p:cNvPr id="4" name="TextBox 3"/>
          <p:cNvSpPr txBox="1"/>
          <p:nvPr/>
        </p:nvSpPr>
        <p:spPr>
          <a:xfrm>
            <a:off x="612000" y="1001500"/>
            <a:ext cx="2984711" cy="584776"/>
          </a:xfrm>
          <a:prstGeom prst="rect">
            <a:avLst/>
          </a:prstGeom>
          <a:noFill/>
        </p:spPr>
        <p:txBody>
          <a:bodyPr wrap="none" rtlCol="0">
            <a:spAutoFit/>
          </a:bodyPr>
          <a:lstStyle/>
          <a:p>
            <a:r>
              <a:rPr lang="en-US" sz="1600" dirty="0" smtClean="0"/>
              <a:t>R. A. Gordon, </a:t>
            </a:r>
            <a:r>
              <a:rPr lang="en-US" sz="1600" i="1" dirty="0" smtClean="0"/>
              <a:t>et al.</a:t>
            </a:r>
          </a:p>
          <a:p>
            <a:r>
              <a:rPr lang="en-US" sz="1600" dirty="0" smtClean="0"/>
              <a:t>Euro. Phys. </a:t>
            </a:r>
            <a:r>
              <a:rPr lang="en-US" sz="1600" dirty="0" err="1" smtClean="0"/>
              <a:t>Lett</a:t>
            </a:r>
            <a:r>
              <a:rPr lang="en-US" sz="1600" dirty="0" smtClean="0"/>
              <a:t>. </a:t>
            </a:r>
            <a:r>
              <a:rPr lang="en-US" sz="1600" b="1" dirty="0" smtClean="0"/>
              <a:t>81</a:t>
            </a:r>
            <a:r>
              <a:rPr lang="en-US" sz="1600" dirty="0" smtClean="0"/>
              <a:t>, 26004 (2008)</a:t>
            </a:r>
            <a:endParaRPr lang="en-US" sz="1600" dirty="0"/>
          </a:p>
        </p:txBody>
      </p:sp>
    </p:spTree>
    <p:extLst>
      <p:ext uri="{BB962C8B-B14F-4D97-AF65-F5344CB8AC3E}">
        <p14:creationId xmlns:p14="http://schemas.microsoft.com/office/powerpoint/2010/main" val="18265611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And even clear core-valence excitations in CeO</a:t>
            </a:r>
            <a:r>
              <a:rPr lang="en-US" sz="2400" baseline="-25000" dirty="0" smtClean="0"/>
              <a:t>2</a:t>
            </a:r>
            <a:endParaRPr lang="en-US" sz="2400" baseline="-25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Screen Shot 2013-10-30 at 23.52.20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6917" y="1066200"/>
            <a:ext cx="3995084" cy="5372700"/>
          </a:xfrm>
          <a:prstGeom prst="rect">
            <a:avLst/>
          </a:prstGeom>
        </p:spPr>
      </p:pic>
      <p:sp>
        <p:nvSpPr>
          <p:cNvPr id="4" name="TextBox 3"/>
          <p:cNvSpPr txBox="1"/>
          <p:nvPr/>
        </p:nvSpPr>
        <p:spPr>
          <a:xfrm>
            <a:off x="612000" y="1001500"/>
            <a:ext cx="2984711" cy="584776"/>
          </a:xfrm>
          <a:prstGeom prst="rect">
            <a:avLst/>
          </a:prstGeom>
          <a:noFill/>
        </p:spPr>
        <p:txBody>
          <a:bodyPr wrap="none" rtlCol="0">
            <a:spAutoFit/>
          </a:bodyPr>
          <a:lstStyle/>
          <a:p>
            <a:r>
              <a:rPr lang="en-US" sz="1600" dirty="0" smtClean="0"/>
              <a:t>R. A. Gordon, </a:t>
            </a:r>
            <a:r>
              <a:rPr lang="en-US" sz="1600" i="1" dirty="0" smtClean="0"/>
              <a:t>et al.</a:t>
            </a:r>
          </a:p>
          <a:p>
            <a:r>
              <a:rPr lang="en-US" sz="1600" dirty="0" smtClean="0"/>
              <a:t>Euro. Phys. </a:t>
            </a:r>
            <a:r>
              <a:rPr lang="en-US" sz="1600" dirty="0" err="1" smtClean="0"/>
              <a:t>Lett</a:t>
            </a:r>
            <a:r>
              <a:rPr lang="en-US" sz="1600" dirty="0" smtClean="0"/>
              <a:t>. </a:t>
            </a:r>
            <a:r>
              <a:rPr lang="en-US" sz="1600" b="1" dirty="0" smtClean="0"/>
              <a:t>81</a:t>
            </a:r>
            <a:r>
              <a:rPr lang="en-US" sz="1600" dirty="0" smtClean="0"/>
              <a:t>, 26004 (2008)</a:t>
            </a:r>
            <a:endParaRPr lang="en-US" sz="1600" dirty="0"/>
          </a:p>
        </p:txBody>
      </p:sp>
      <p:pic>
        <p:nvPicPr>
          <p:cNvPr id="9" name="Picture 8" descr="compton overview mid q.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7000" y="1955800"/>
            <a:ext cx="4171577" cy="4432300"/>
          </a:xfrm>
          <a:prstGeom prst="rect">
            <a:avLst/>
          </a:prstGeom>
        </p:spPr>
      </p:pic>
      <p:sp>
        <p:nvSpPr>
          <p:cNvPr id="13" name="Rectangle 12"/>
          <p:cNvSpPr/>
          <p:nvPr/>
        </p:nvSpPr>
        <p:spPr>
          <a:xfrm>
            <a:off x="787397" y="2413000"/>
            <a:ext cx="152402" cy="2895600"/>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6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mpton overview high q.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000" y="1955800"/>
            <a:ext cx="4171577" cy="44323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And even clear core-valence excitations in CeO</a:t>
            </a:r>
            <a:r>
              <a:rPr lang="en-US" sz="2400" baseline="-25000" dirty="0" smtClean="0"/>
              <a:t>2</a:t>
            </a:r>
            <a:endParaRPr lang="en-US" sz="2400" baseline="-25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Screen Shot 2013-10-30 at 23.52.20 .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36917" y="1066200"/>
            <a:ext cx="3995084" cy="5372700"/>
          </a:xfrm>
          <a:prstGeom prst="rect">
            <a:avLst/>
          </a:prstGeom>
        </p:spPr>
      </p:pic>
      <p:sp>
        <p:nvSpPr>
          <p:cNvPr id="4" name="TextBox 3"/>
          <p:cNvSpPr txBox="1"/>
          <p:nvPr/>
        </p:nvSpPr>
        <p:spPr>
          <a:xfrm>
            <a:off x="612000" y="1001500"/>
            <a:ext cx="2984711" cy="584776"/>
          </a:xfrm>
          <a:prstGeom prst="rect">
            <a:avLst/>
          </a:prstGeom>
          <a:noFill/>
        </p:spPr>
        <p:txBody>
          <a:bodyPr wrap="none" rtlCol="0">
            <a:spAutoFit/>
          </a:bodyPr>
          <a:lstStyle/>
          <a:p>
            <a:r>
              <a:rPr lang="en-US" sz="1600" dirty="0" smtClean="0"/>
              <a:t>R. A. Gordon, </a:t>
            </a:r>
            <a:r>
              <a:rPr lang="en-US" sz="1600" i="1" dirty="0" smtClean="0"/>
              <a:t>et al.</a:t>
            </a:r>
          </a:p>
          <a:p>
            <a:r>
              <a:rPr lang="en-US" sz="1600" dirty="0" smtClean="0"/>
              <a:t>Euro. Phys. </a:t>
            </a:r>
            <a:r>
              <a:rPr lang="en-US" sz="1600" dirty="0" err="1" smtClean="0"/>
              <a:t>Lett</a:t>
            </a:r>
            <a:r>
              <a:rPr lang="en-US" sz="1600" dirty="0" smtClean="0"/>
              <a:t>. </a:t>
            </a:r>
            <a:r>
              <a:rPr lang="en-US" sz="1600" b="1" dirty="0" smtClean="0"/>
              <a:t>81</a:t>
            </a:r>
            <a:r>
              <a:rPr lang="en-US" sz="1600" dirty="0" smtClean="0"/>
              <a:t>, 26004 (2008)</a:t>
            </a:r>
            <a:endParaRPr lang="en-US" sz="1600" dirty="0"/>
          </a:p>
        </p:txBody>
      </p:sp>
      <p:sp>
        <p:nvSpPr>
          <p:cNvPr id="11" name="Rectangle 10"/>
          <p:cNvSpPr/>
          <p:nvPr/>
        </p:nvSpPr>
        <p:spPr>
          <a:xfrm>
            <a:off x="787397" y="2937954"/>
            <a:ext cx="152402" cy="2895600"/>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47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And in U and </a:t>
            </a:r>
            <a:r>
              <a:rPr lang="en-US" sz="2400" dirty="0" err="1" smtClean="0"/>
              <a:t>Th</a:t>
            </a:r>
            <a:r>
              <a:rPr lang="en-US" sz="2400" dirty="0" smtClean="0"/>
              <a:t> compounds</a:t>
            </a:r>
            <a:endParaRPr lang="en-US" sz="2400" dirty="0"/>
          </a:p>
        </p:txBody>
      </p:sp>
      <p:pic>
        <p:nvPicPr>
          <p:cNvPr id="3" name="Picture 2" descr="Screen Shot 2013-10-31 at 0.01.27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44544" y="1040800"/>
            <a:ext cx="6487456" cy="5400927"/>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Box 3"/>
          <p:cNvSpPr txBox="1"/>
          <p:nvPr/>
        </p:nvSpPr>
        <p:spPr>
          <a:xfrm>
            <a:off x="148578" y="1040800"/>
            <a:ext cx="2174794" cy="830997"/>
          </a:xfrm>
          <a:prstGeom prst="rect">
            <a:avLst/>
          </a:prstGeom>
          <a:noFill/>
        </p:spPr>
        <p:txBody>
          <a:bodyPr wrap="none" rtlCol="0">
            <a:spAutoFit/>
          </a:bodyPr>
          <a:lstStyle/>
          <a:p>
            <a:r>
              <a:rPr lang="en-US" sz="1600" dirty="0" smtClean="0"/>
              <a:t>J. A. Bradley et al.</a:t>
            </a:r>
          </a:p>
          <a:p>
            <a:r>
              <a:rPr lang="en-US" sz="1600" dirty="0" smtClean="0"/>
              <a:t>Phys. Rev. B </a:t>
            </a:r>
            <a:r>
              <a:rPr lang="en-US" sz="1600" b="1" dirty="0" smtClean="0"/>
              <a:t>81</a:t>
            </a:r>
            <a:r>
              <a:rPr lang="en-US" sz="1600" dirty="0" smtClean="0"/>
              <a:t>, 193104</a:t>
            </a:r>
          </a:p>
          <a:p>
            <a:r>
              <a:rPr lang="en-US" sz="1600" dirty="0" smtClean="0"/>
              <a:t>(2010).</a:t>
            </a:r>
            <a:endParaRPr lang="en-US" sz="1600" dirty="0"/>
          </a:p>
        </p:txBody>
      </p:sp>
      <p:sp>
        <p:nvSpPr>
          <p:cNvPr id="8" name="TextBox 7"/>
          <p:cNvSpPr txBox="1"/>
          <p:nvPr/>
        </p:nvSpPr>
        <p:spPr>
          <a:xfrm>
            <a:off x="148578" y="1836950"/>
            <a:ext cx="2161670" cy="830997"/>
          </a:xfrm>
          <a:prstGeom prst="rect">
            <a:avLst/>
          </a:prstGeom>
          <a:noFill/>
        </p:spPr>
        <p:txBody>
          <a:bodyPr wrap="none" rtlCol="0">
            <a:spAutoFit/>
          </a:bodyPr>
          <a:lstStyle/>
          <a:p>
            <a:r>
              <a:rPr lang="en-US" sz="1600" dirty="0" err="1" smtClean="0"/>
              <a:t>Subhra</a:t>
            </a:r>
            <a:r>
              <a:rPr lang="en-US" sz="1600" dirty="0" smtClean="0"/>
              <a:t> </a:t>
            </a:r>
            <a:r>
              <a:rPr lang="en-US" sz="1600" dirty="0" err="1" smtClean="0"/>
              <a:t>Sen</a:t>
            </a:r>
            <a:r>
              <a:rPr lang="en-US" sz="1600" dirty="0" smtClean="0"/>
              <a:t> Gupta et al.</a:t>
            </a:r>
          </a:p>
          <a:p>
            <a:r>
              <a:rPr lang="en-US" sz="1600" dirty="0" smtClean="0"/>
              <a:t>Phys. Rev. B 84, 075134</a:t>
            </a:r>
          </a:p>
          <a:p>
            <a:r>
              <a:rPr lang="en-US" sz="1600" dirty="0" smtClean="0"/>
              <a:t>(2011).</a:t>
            </a:r>
            <a:endParaRPr lang="en-US" sz="1600" dirty="0"/>
          </a:p>
        </p:txBody>
      </p:sp>
    </p:spTree>
    <p:extLst>
      <p:ext uri="{BB962C8B-B14F-4D97-AF65-F5344CB8AC3E}">
        <p14:creationId xmlns:p14="http://schemas.microsoft.com/office/powerpoint/2010/main" val="1269274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901700" y="2311904"/>
            <a:ext cx="7325500" cy="868176"/>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A) At some point in time the photon gets absorbed, the photon disappears and the electron in the s-shell is excited to the p-shell</a:t>
            </a: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Quiz: what happens when a photon hits an atom?</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9017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For example an H atom with one electron in the s-shell</a:t>
            </a:r>
          </a:p>
        </p:txBody>
      </p:sp>
      <p:sp>
        <p:nvSpPr>
          <p:cNvPr id="27" name="Rounded Rectangle 26"/>
          <p:cNvSpPr/>
          <p:nvPr/>
        </p:nvSpPr>
        <p:spPr>
          <a:xfrm>
            <a:off x="901700" y="3332480"/>
            <a:ext cx="7325500" cy="868176"/>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a:solidFill>
                  <a:schemeClr val="tx1"/>
                </a:solidFill>
              </a:rPr>
              <a:t>B</a:t>
            </a:r>
            <a:r>
              <a:rPr lang="en-US" sz="2000" dirty="0" smtClean="0">
                <a:solidFill>
                  <a:schemeClr val="tx1"/>
                </a:solidFill>
              </a:rPr>
              <a:t>) Photons are electromagnetic waves. The electron starts to oscillate around the nucleus with the photon frequency</a:t>
            </a:r>
          </a:p>
        </p:txBody>
      </p:sp>
      <p:sp>
        <p:nvSpPr>
          <p:cNvPr id="28" name="Rounded Rectangle 27"/>
          <p:cNvSpPr/>
          <p:nvPr/>
        </p:nvSpPr>
        <p:spPr>
          <a:xfrm>
            <a:off x="901700" y="4404864"/>
            <a:ext cx="7325500" cy="868176"/>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a:solidFill>
                  <a:schemeClr val="tx1"/>
                </a:solidFill>
              </a:rPr>
              <a:t>C</a:t>
            </a:r>
            <a:r>
              <a:rPr lang="en-US" sz="2000" dirty="0" smtClean="0">
                <a:solidFill>
                  <a:schemeClr val="tx1"/>
                </a:solidFill>
              </a:rPr>
              <a:t>) Electrons are particles. The photon bounces like a ball of the electron, thereby transferring part of its energy to the electron </a:t>
            </a:r>
          </a:p>
        </p:txBody>
      </p:sp>
    </p:spTree>
    <p:extLst>
      <p:ext uri="{BB962C8B-B14F-4D97-AF65-F5344CB8AC3E}">
        <p14:creationId xmlns:p14="http://schemas.microsoft.com/office/powerpoint/2010/main" val="2826552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How can one understand these spectra?</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Screen Shot 2013-10-30 at 23.52.20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6917" y="1066200"/>
            <a:ext cx="3995084" cy="5372700"/>
          </a:xfrm>
          <a:prstGeom prst="rect">
            <a:avLst/>
          </a:prstGeom>
        </p:spPr>
      </p:pic>
      <p:sp>
        <p:nvSpPr>
          <p:cNvPr id="10" name="Rounded Rectangle 9"/>
          <p:cNvSpPr/>
          <p:nvPr/>
        </p:nvSpPr>
        <p:spPr>
          <a:xfrm>
            <a:off x="627717" y="1283006"/>
            <a:ext cx="3766483" cy="1053794"/>
          </a:xfrm>
          <a:prstGeom prst="roundRect">
            <a:avLst>
              <a:gd name="adj" fmla="val 1254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buFont typeface="Wingdings" charset="2"/>
              <a:buChar char="q"/>
            </a:pPr>
            <a:r>
              <a:rPr lang="en-US" sz="2000" dirty="0" smtClean="0">
                <a:solidFill>
                  <a:schemeClr val="tx1"/>
                </a:solidFill>
              </a:rPr>
              <a:t>Good intensities (spectra in less than an hour) in some cases</a:t>
            </a:r>
            <a:endParaRPr lang="en-US" dirty="0">
              <a:solidFill>
                <a:schemeClr val="tx1"/>
              </a:solidFill>
            </a:endParaRPr>
          </a:p>
        </p:txBody>
      </p:sp>
      <p:sp>
        <p:nvSpPr>
          <p:cNvPr id="11" name="Rounded Rectangle 10"/>
          <p:cNvSpPr/>
          <p:nvPr/>
        </p:nvSpPr>
        <p:spPr>
          <a:xfrm>
            <a:off x="612000" y="2602561"/>
            <a:ext cx="3766483" cy="1091894"/>
          </a:xfrm>
          <a:prstGeom prst="roundRect">
            <a:avLst>
              <a:gd name="adj" fmla="val 1254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buFont typeface="Wingdings" charset="2"/>
              <a:buChar char="q"/>
            </a:pPr>
            <a:r>
              <a:rPr lang="en-US" sz="2000" dirty="0" smtClean="0">
                <a:solidFill>
                  <a:schemeClr val="tx1"/>
                </a:solidFill>
              </a:rPr>
              <a:t>Strong momentum dependence, independent of the </a:t>
            </a:r>
            <a:r>
              <a:rPr lang="en-US" sz="2000" dirty="0" err="1" smtClean="0">
                <a:solidFill>
                  <a:schemeClr val="tx1"/>
                </a:solidFill>
              </a:rPr>
              <a:t>Brillouine</a:t>
            </a:r>
            <a:r>
              <a:rPr lang="en-US" sz="2000" dirty="0" smtClean="0">
                <a:solidFill>
                  <a:schemeClr val="tx1"/>
                </a:solidFill>
              </a:rPr>
              <a:t> zone</a:t>
            </a:r>
            <a:endParaRPr lang="en-US" dirty="0">
              <a:solidFill>
                <a:schemeClr val="tx1"/>
              </a:solidFill>
            </a:endParaRPr>
          </a:p>
        </p:txBody>
      </p:sp>
      <p:sp>
        <p:nvSpPr>
          <p:cNvPr id="12" name="Rounded Rectangle 11"/>
          <p:cNvSpPr/>
          <p:nvPr/>
        </p:nvSpPr>
        <p:spPr>
          <a:xfrm>
            <a:off x="627717" y="3961940"/>
            <a:ext cx="3766483" cy="2019529"/>
          </a:xfrm>
          <a:prstGeom prst="roundRect">
            <a:avLst>
              <a:gd name="adj" fmla="val 751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buFont typeface="Wingdings" charset="2"/>
              <a:buChar char="q"/>
            </a:pPr>
            <a:r>
              <a:rPr lang="en-US" sz="2000" dirty="0" smtClean="0">
                <a:solidFill>
                  <a:schemeClr val="tx1"/>
                </a:solidFill>
              </a:rPr>
              <a:t>In CeO</a:t>
            </a:r>
            <a:r>
              <a:rPr lang="en-US" sz="2000" baseline="-25000" dirty="0" smtClean="0">
                <a:solidFill>
                  <a:schemeClr val="tx1"/>
                </a:solidFill>
              </a:rPr>
              <a:t>2</a:t>
            </a:r>
            <a:r>
              <a:rPr lang="en-US" sz="2000" dirty="0" smtClean="0">
                <a:solidFill>
                  <a:schemeClr val="tx1"/>
                </a:solidFill>
              </a:rPr>
              <a:t> at the 4d to 4f edge, the energy of the d to f excitations shift by 20 </a:t>
            </a:r>
            <a:r>
              <a:rPr lang="en-US" sz="2000" dirty="0" err="1" smtClean="0">
                <a:solidFill>
                  <a:schemeClr val="tx1"/>
                </a:solidFill>
              </a:rPr>
              <a:t>eV</a:t>
            </a:r>
            <a:r>
              <a:rPr lang="en-US" sz="2000" dirty="0" smtClean="0">
                <a:solidFill>
                  <a:schemeClr val="tx1"/>
                </a:solidFill>
              </a:rPr>
              <a:t> depending if one looks in forward scattering or backward scattering…</a:t>
            </a:r>
            <a:endParaRPr lang="en-US" dirty="0">
              <a:solidFill>
                <a:schemeClr val="tx1"/>
              </a:solidFill>
            </a:endParaRPr>
          </a:p>
        </p:txBody>
      </p:sp>
    </p:spTree>
    <p:extLst>
      <p:ext uri="{BB962C8B-B14F-4D97-AF65-F5344CB8AC3E}">
        <p14:creationId xmlns:p14="http://schemas.microsoft.com/office/powerpoint/2010/main" val="8695868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1820333" y="1989667"/>
            <a:ext cx="747462" cy="762000"/>
          </a:xfrm>
          <a:custGeom>
            <a:avLst/>
            <a:gdLst>
              <a:gd name="connsiteX0" fmla="*/ 0 w 747462"/>
              <a:gd name="connsiteY0" fmla="*/ 0 h 762000"/>
              <a:gd name="connsiteX1" fmla="*/ 728134 w 747462"/>
              <a:gd name="connsiteY1" fmla="*/ 397933 h 762000"/>
              <a:gd name="connsiteX2" fmla="*/ 465667 w 747462"/>
              <a:gd name="connsiteY2" fmla="*/ 762000 h 762000"/>
            </a:gdLst>
            <a:ahLst/>
            <a:cxnLst>
              <a:cxn ang="0">
                <a:pos x="connsiteX0" y="connsiteY0"/>
              </a:cxn>
              <a:cxn ang="0">
                <a:pos x="connsiteX1" y="connsiteY1"/>
              </a:cxn>
              <a:cxn ang="0">
                <a:pos x="connsiteX2" y="connsiteY2"/>
              </a:cxn>
            </a:cxnLst>
            <a:rect l="l" t="t" r="r" b="b"/>
            <a:pathLst>
              <a:path w="747462" h="762000">
                <a:moveTo>
                  <a:pt x="0" y="0"/>
                </a:moveTo>
                <a:cubicBezTo>
                  <a:pt x="325261" y="135466"/>
                  <a:pt x="650523" y="270933"/>
                  <a:pt x="728134" y="397933"/>
                </a:cubicBezTo>
                <a:cubicBezTo>
                  <a:pt x="805745" y="524933"/>
                  <a:pt x="635706" y="643466"/>
                  <a:pt x="465667" y="76200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5" name="Freeform 14"/>
          <p:cNvSpPr/>
          <p:nvPr/>
        </p:nvSpPr>
        <p:spPr>
          <a:xfrm>
            <a:off x="3378200" y="1953988"/>
            <a:ext cx="2723200" cy="873879"/>
          </a:xfrm>
          <a:custGeom>
            <a:avLst/>
            <a:gdLst>
              <a:gd name="connsiteX0" fmla="*/ 0 w 2723200"/>
              <a:gd name="connsiteY0" fmla="*/ 94945 h 873879"/>
              <a:gd name="connsiteX1" fmla="*/ 2523067 w 2723200"/>
              <a:gd name="connsiteY1" fmla="*/ 69545 h 873879"/>
              <a:gd name="connsiteX2" fmla="*/ 2379133 w 2723200"/>
              <a:gd name="connsiteY2" fmla="*/ 873879 h 873879"/>
            </a:gdLst>
            <a:ahLst/>
            <a:cxnLst>
              <a:cxn ang="0">
                <a:pos x="connsiteX0" y="connsiteY0"/>
              </a:cxn>
              <a:cxn ang="0">
                <a:pos x="connsiteX1" y="connsiteY1"/>
              </a:cxn>
              <a:cxn ang="0">
                <a:pos x="connsiteX2" y="connsiteY2"/>
              </a:cxn>
            </a:cxnLst>
            <a:rect l="l" t="t" r="r" b="b"/>
            <a:pathLst>
              <a:path w="2723200" h="873879">
                <a:moveTo>
                  <a:pt x="0" y="94945"/>
                </a:moveTo>
                <a:cubicBezTo>
                  <a:pt x="1063272" y="17334"/>
                  <a:pt x="2126545" y="-60277"/>
                  <a:pt x="2523067" y="69545"/>
                </a:cubicBezTo>
                <a:cubicBezTo>
                  <a:pt x="2919589" y="199367"/>
                  <a:pt x="2649361" y="536623"/>
                  <a:pt x="2379133" y="873879"/>
                </a:cubicBezTo>
              </a:path>
            </a:pathLst>
          </a:cu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12" name="Oval 11"/>
          <p:cNvSpPr>
            <a:spLocks noChangeAspect="1"/>
          </p:cNvSpPr>
          <p:nvPr/>
        </p:nvSpPr>
        <p:spPr>
          <a:xfrm>
            <a:off x="2572045" y="1211752"/>
            <a:ext cx="1080000" cy="1080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 name="Oval 3"/>
          <p:cNvSpPr>
            <a:spLocks noChangeAspect="1"/>
          </p:cNvSpPr>
          <p:nvPr/>
        </p:nvSpPr>
        <p:spPr>
          <a:xfrm>
            <a:off x="1244600" y="1211752"/>
            <a:ext cx="1080000" cy="1080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Non-resonant inelastic x-ray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2745" y="1351452"/>
            <a:ext cx="3263900" cy="685800"/>
          </a:xfrm>
          <a:prstGeom prst="rect">
            <a:avLst/>
          </a:prstGeom>
        </p:spPr>
      </p:pic>
      <p:pic>
        <p:nvPicPr>
          <p:cNvPr id="8" name="Picture 7" descr="TwoLevelLogoWhiteOpt.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34517" y="2878665"/>
            <a:ext cx="2518288" cy="1643183"/>
          </a:xfrm>
          <a:prstGeom prst="rect">
            <a:avLst/>
          </a:prstGeom>
        </p:spPr>
      </p:pic>
      <p:pic>
        <p:nvPicPr>
          <p:cNvPr id="9" name="Picture 8" descr="IXSFig.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6383" y="2878665"/>
            <a:ext cx="2284550" cy="2189360"/>
          </a:xfrm>
          <a:prstGeom prst="rect">
            <a:avLst/>
          </a:prstGeom>
        </p:spPr>
      </p:pic>
      <p:sp>
        <p:nvSpPr>
          <p:cNvPr id="10" name="Donut 9"/>
          <p:cNvSpPr/>
          <p:nvPr/>
        </p:nvSpPr>
        <p:spPr>
          <a:xfrm>
            <a:off x="235745" y="2616198"/>
            <a:ext cx="2888455" cy="2274026"/>
          </a:xfrm>
          <a:prstGeom prst="donut">
            <a:avLst>
              <a:gd name="adj" fmla="val 4518"/>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3572112" y="2616198"/>
            <a:ext cx="2888455" cy="2274026"/>
          </a:xfrm>
          <a:prstGeom prst="donut">
            <a:avLst>
              <a:gd name="adj" fmla="val 451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40067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p:cNvSpPr/>
          <p:nvPr/>
        </p:nvSpPr>
        <p:spPr>
          <a:xfrm>
            <a:off x="3111500" y="1230736"/>
            <a:ext cx="4548387" cy="3011064"/>
          </a:xfrm>
          <a:custGeom>
            <a:avLst/>
            <a:gdLst>
              <a:gd name="connsiteX0" fmla="*/ 0 w 4548387"/>
              <a:gd name="connsiteY0" fmla="*/ 521864 h 3011064"/>
              <a:gd name="connsiteX1" fmla="*/ 825500 w 4548387"/>
              <a:gd name="connsiteY1" fmla="*/ 1164 h 3011064"/>
              <a:gd name="connsiteX2" fmla="*/ 2349500 w 4548387"/>
              <a:gd name="connsiteY2" fmla="*/ 648864 h 3011064"/>
              <a:gd name="connsiteX3" fmla="*/ 3454400 w 4548387"/>
              <a:gd name="connsiteY3" fmla="*/ 890164 h 3011064"/>
              <a:gd name="connsiteX4" fmla="*/ 4394200 w 4548387"/>
              <a:gd name="connsiteY4" fmla="*/ 2007764 h 3011064"/>
              <a:gd name="connsiteX5" fmla="*/ 4546600 w 4548387"/>
              <a:gd name="connsiteY5" fmla="*/ 3011064 h 301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8387" h="3011064">
                <a:moveTo>
                  <a:pt x="0" y="521864"/>
                </a:moveTo>
                <a:cubicBezTo>
                  <a:pt x="216958" y="250930"/>
                  <a:pt x="433917" y="-20003"/>
                  <a:pt x="825500" y="1164"/>
                </a:cubicBezTo>
                <a:cubicBezTo>
                  <a:pt x="1217083" y="22331"/>
                  <a:pt x="1911350" y="500697"/>
                  <a:pt x="2349500" y="648864"/>
                </a:cubicBezTo>
                <a:cubicBezTo>
                  <a:pt x="2787650" y="797031"/>
                  <a:pt x="3113617" y="663681"/>
                  <a:pt x="3454400" y="890164"/>
                </a:cubicBezTo>
                <a:cubicBezTo>
                  <a:pt x="3795183" y="1116647"/>
                  <a:pt x="4212167" y="1654281"/>
                  <a:pt x="4394200" y="2007764"/>
                </a:cubicBezTo>
                <a:cubicBezTo>
                  <a:pt x="4576233" y="2361247"/>
                  <a:pt x="4546600" y="3011064"/>
                  <a:pt x="4546600" y="3011064"/>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20" name="Freeform 19"/>
          <p:cNvSpPr/>
          <p:nvPr/>
        </p:nvSpPr>
        <p:spPr>
          <a:xfrm>
            <a:off x="1803400" y="1739900"/>
            <a:ext cx="1574800" cy="1219200"/>
          </a:xfrm>
          <a:custGeom>
            <a:avLst/>
            <a:gdLst>
              <a:gd name="connsiteX0" fmla="*/ 0 w 1574800"/>
              <a:gd name="connsiteY0" fmla="*/ 0 h 1219200"/>
              <a:gd name="connsiteX1" fmla="*/ 609600 w 1574800"/>
              <a:gd name="connsiteY1" fmla="*/ 787400 h 1219200"/>
              <a:gd name="connsiteX2" fmla="*/ 952500 w 1574800"/>
              <a:gd name="connsiteY2" fmla="*/ 800100 h 1219200"/>
              <a:gd name="connsiteX3" fmla="*/ 1574800 w 1574800"/>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1574800" h="1219200">
                <a:moveTo>
                  <a:pt x="0" y="0"/>
                </a:moveTo>
                <a:cubicBezTo>
                  <a:pt x="225425" y="327025"/>
                  <a:pt x="450850" y="654050"/>
                  <a:pt x="609600" y="787400"/>
                </a:cubicBezTo>
                <a:cubicBezTo>
                  <a:pt x="768350" y="920750"/>
                  <a:pt x="791633" y="728133"/>
                  <a:pt x="952500" y="800100"/>
                </a:cubicBezTo>
                <a:cubicBezTo>
                  <a:pt x="1113367" y="872067"/>
                  <a:pt x="1574800" y="1219200"/>
                  <a:pt x="1574800" y="121920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Rounded Rectangle 13"/>
          <p:cNvSpPr/>
          <p:nvPr/>
        </p:nvSpPr>
        <p:spPr>
          <a:xfrm>
            <a:off x="3029744" y="2586733"/>
            <a:ext cx="2888456" cy="1080000"/>
          </a:xfrm>
          <a:prstGeom prst="roundRect">
            <a:avLst>
              <a:gd name="adj" fmla="val 3195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 name="Rounded Rectangle 4"/>
          <p:cNvSpPr/>
          <p:nvPr/>
        </p:nvSpPr>
        <p:spPr>
          <a:xfrm>
            <a:off x="2712244" y="3739052"/>
            <a:ext cx="5885656" cy="1080000"/>
          </a:xfrm>
          <a:prstGeom prst="roundRect">
            <a:avLst>
              <a:gd name="adj" fmla="val 31954"/>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 name="Oval 11"/>
          <p:cNvSpPr>
            <a:spLocks noChangeAspect="1"/>
          </p:cNvSpPr>
          <p:nvPr/>
        </p:nvSpPr>
        <p:spPr>
          <a:xfrm>
            <a:off x="2572045" y="1211752"/>
            <a:ext cx="1080000" cy="1080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 name="Oval 3"/>
          <p:cNvSpPr>
            <a:spLocks noChangeAspect="1"/>
          </p:cNvSpPr>
          <p:nvPr/>
        </p:nvSpPr>
        <p:spPr>
          <a:xfrm>
            <a:off x="1244600" y="1211752"/>
            <a:ext cx="1080000" cy="1080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Non-resonant inelastic x-ray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2745" y="1351452"/>
            <a:ext cx="3263900" cy="685800"/>
          </a:xfrm>
          <a:prstGeom prst="rect">
            <a:avLst/>
          </a:prstGeom>
        </p:spPr>
      </p:pic>
      <p:pic>
        <p:nvPicPr>
          <p:cNvPr id="15" name="Picture 14"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2745" y="2586733"/>
            <a:ext cx="8674100" cy="2616200"/>
          </a:xfrm>
          <a:prstGeom prst="rect">
            <a:avLst/>
          </a:prstGeom>
        </p:spPr>
      </p:pic>
    </p:spTree>
    <p:extLst>
      <p:ext uri="{BB962C8B-B14F-4D97-AF65-F5344CB8AC3E}">
        <p14:creationId xmlns:p14="http://schemas.microsoft.com/office/powerpoint/2010/main" val="13032027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p:cNvSpPr/>
          <p:nvPr/>
        </p:nvSpPr>
        <p:spPr>
          <a:xfrm>
            <a:off x="3111500" y="1230736"/>
            <a:ext cx="4548387" cy="3011064"/>
          </a:xfrm>
          <a:custGeom>
            <a:avLst/>
            <a:gdLst>
              <a:gd name="connsiteX0" fmla="*/ 0 w 4548387"/>
              <a:gd name="connsiteY0" fmla="*/ 521864 h 3011064"/>
              <a:gd name="connsiteX1" fmla="*/ 825500 w 4548387"/>
              <a:gd name="connsiteY1" fmla="*/ 1164 h 3011064"/>
              <a:gd name="connsiteX2" fmla="*/ 2349500 w 4548387"/>
              <a:gd name="connsiteY2" fmla="*/ 648864 h 3011064"/>
              <a:gd name="connsiteX3" fmla="*/ 3454400 w 4548387"/>
              <a:gd name="connsiteY3" fmla="*/ 890164 h 3011064"/>
              <a:gd name="connsiteX4" fmla="*/ 4394200 w 4548387"/>
              <a:gd name="connsiteY4" fmla="*/ 2007764 h 3011064"/>
              <a:gd name="connsiteX5" fmla="*/ 4546600 w 4548387"/>
              <a:gd name="connsiteY5" fmla="*/ 3011064 h 301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8387" h="3011064">
                <a:moveTo>
                  <a:pt x="0" y="521864"/>
                </a:moveTo>
                <a:cubicBezTo>
                  <a:pt x="216958" y="250930"/>
                  <a:pt x="433917" y="-20003"/>
                  <a:pt x="825500" y="1164"/>
                </a:cubicBezTo>
                <a:cubicBezTo>
                  <a:pt x="1217083" y="22331"/>
                  <a:pt x="1911350" y="500697"/>
                  <a:pt x="2349500" y="648864"/>
                </a:cubicBezTo>
                <a:cubicBezTo>
                  <a:pt x="2787650" y="797031"/>
                  <a:pt x="3113617" y="663681"/>
                  <a:pt x="3454400" y="890164"/>
                </a:cubicBezTo>
                <a:cubicBezTo>
                  <a:pt x="3795183" y="1116647"/>
                  <a:pt x="4212167" y="1654281"/>
                  <a:pt x="4394200" y="2007764"/>
                </a:cubicBezTo>
                <a:cubicBezTo>
                  <a:pt x="4576233" y="2361247"/>
                  <a:pt x="4546600" y="3011064"/>
                  <a:pt x="4546600" y="3011064"/>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20" name="Freeform 19"/>
          <p:cNvSpPr/>
          <p:nvPr/>
        </p:nvSpPr>
        <p:spPr>
          <a:xfrm>
            <a:off x="1803400" y="1739900"/>
            <a:ext cx="1574800" cy="1219200"/>
          </a:xfrm>
          <a:custGeom>
            <a:avLst/>
            <a:gdLst>
              <a:gd name="connsiteX0" fmla="*/ 0 w 1574800"/>
              <a:gd name="connsiteY0" fmla="*/ 0 h 1219200"/>
              <a:gd name="connsiteX1" fmla="*/ 609600 w 1574800"/>
              <a:gd name="connsiteY1" fmla="*/ 787400 h 1219200"/>
              <a:gd name="connsiteX2" fmla="*/ 952500 w 1574800"/>
              <a:gd name="connsiteY2" fmla="*/ 800100 h 1219200"/>
              <a:gd name="connsiteX3" fmla="*/ 1574800 w 1574800"/>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1574800" h="1219200">
                <a:moveTo>
                  <a:pt x="0" y="0"/>
                </a:moveTo>
                <a:cubicBezTo>
                  <a:pt x="225425" y="327025"/>
                  <a:pt x="450850" y="654050"/>
                  <a:pt x="609600" y="787400"/>
                </a:cubicBezTo>
                <a:cubicBezTo>
                  <a:pt x="768350" y="920750"/>
                  <a:pt x="791633" y="728133"/>
                  <a:pt x="952500" y="800100"/>
                </a:cubicBezTo>
                <a:cubicBezTo>
                  <a:pt x="1113367" y="872067"/>
                  <a:pt x="1574800" y="1219200"/>
                  <a:pt x="1574800" y="121920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Rounded Rectangle 13"/>
          <p:cNvSpPr/>
          <p:nvPr/>
        </p:nvSpPr>
        <p:spPr>
          <a:xfrm>
            <a:off x="3029744" y="2586733"/>
            <a:ext cx="2888456" cy="1080000"/>
          </a:xfrm>
          <a:prstGeom prst="roundRect">
            <a:avLst>
              <a:gd name="adj" fmla="val 3195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 name="Rounded Rectangle 4"/>
          <p:cNvSpPr/>
          <p:nvPr/>
        </p:nvSpPr>
        <p:spPr>
          <a:xfrm>
            <a:off x="2712244" y="3739052"/>
            <a:ext cx="5885656" cy="1080000"/>
          </a:xfrm>
          <a:prstGeom prst="roundRect">
            <a:avLst>
              <a:gd name="adj" fmla="val 31954"/>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 name="Oval 11"/>
          <p:cNvSpPr>
            <a:spLocks noChangeAspect="1"/>
          </p:cNvSpPr>
          <p:nvPr/>
        </p:nvSpPr>
        <p:spPr>
          <a:xfrm>
            <a:off x="2572045" y="1211752"/>
            <a:ext cx="1080000" cy="1080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 name="Oval 3"/>
          <p:cNvSpPr>
            <a:spLocks noChangeAspect="1"/>
          </p:cNvSpPr>
          <p:nvPr/>
        </p:nvSpPr>
        <p:spPr>
          <a:xfrm>
            <a:off x="1244600" y="1211752"/>
            <a:ext cx="1080000" cy="1080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Non-resonant inelastic x-ray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2745" y="1351452"/>
            <a:ext cx="3263900" cy="685800"/>
          </a:xfrm>
          <a:prstGeom prst="rect">
            <a:avLst/>
          </a:prstGeom>
        </p:spPr>
      </p:pic>
      <p:pic>
        <p:nvPicPr>
          <p:cNvPr id="15" name="Picture 14"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2745" y="2586733"/>
            <a:ext cx="8674100" cy="2616200"/>
          </a:xfrm>
          <a:prstGeom prst="rect">
            <a:avLst/>
          </a:prstGeom>
        </p:spPr>
      </p:pic>
      <p:sp>
        <p:nvSpPr>
          <p:cNvPr id="13" name="Oval 12"/>
          <p:cNvSpPr>
            <a:spLocks noChangeAspect="1"/>
          </p:cNvSpPr>
          <p:nvPr/>
        </p:nvSpPr>
        <p:spPr>
          <a:xfrm>
            <a:off x="2572045" y="1211752"/>
            <a:ext cx="1080000" cy="1080000"/>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Rounded Rectangle 15"/>
          <p:cNvSpPr/>
          <p:nvPr/>
        </p:nvSpPr>
        <p:spPr>
          <a:xfrm>
            <a:off x="2712244" y="3739052"/>
            <a:ext cx="5885656" cy="1080000"/>
          </a:xfrm>
          <a:prstGeom prst="roundRect">
            <a:avLst>
              <a:gd name="adj" fmla="val 31954"/>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371458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p:cNvSpPr/>
          <p:nvPr/>
        </p:nvSpPr>
        <p:spPr>
          <a:xfrm>
            <a:off x="3111500" y="1230736"/>
            <a:ext cx="4548387" cy="3011064"/>
          </a:xfrm>
          <a:custGeom>
            <a:avLst/>
            <a:gdLst>
              <a:gd name="connsiteX0" fmla="*/ 0 w 4548387"/>
              <a:gd name="connsiteY0" fmla="*/ 521864 h 3011064"/>
              <a:gd name="connsiteX1" fmla="*/ 825500 w 4548387"/>
              <a:gd name="connsiteY1" fmla="*/ 1164 h 3011064"/>
              <a:gd name="connsiteX2" fmla="*/ 2349500 w 4548387"/>
              <a:gd name="connsiteY2" fmla="*/ 648864 h 3011064"/>
              <a:gd name="connsiteX3" fmla="*/ 3454400 w 4548387"/>
              <a:gd name="connsiteY3" fmla="*/ 890164 h 3011064"/>
              <a:gd name="connsiteX4" fmla="*/ 4394200 w 4548387"/>
              <a:gd name="connsiteY4" fmla="*/ 2007764 h 3011064"/>
              <a:gd name="connsiteX5" fmla="*/ 4546600 w 4548387"/>
              <a:gd name="connsiteY5" fmla="*/ 3011064 h 301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8387" h="3011064">
                <a:moveTo>
                  <a:pt x="0" y="521864"/>
                </a:moveTo>
                <a:cubicBezTo>
                  <a:pt x="216958" y="250930"/>
                  <a:pt x="433917" y="-20003"/>
                  <a:pt x="825500" y="1164"/>
                </a:cubicBezTo>
                <a:cubicBezTo>
                  <a:pt x="1217083" y="22331"/>
                  <a:pt x="1911350" y="500697"/>
                  <a:pt x="2349500" y="648864"/>
                </a:cubicBezTo>
                <a:cubicBezTo>
                  <a:pt x="2787650" y="797031"/>
                  <a:pt x="3113617" y="663681"/>
                  <a:pt x="3454400" y="890164"/>
                </a:cubicBezTo>
                <a:cubicBezTo>
                  <a:pt x="3795183" y="1116647"/>
                  <a:pt x="4212167" y="1654281"/>
                  <a:pt x="4394200" y="2007764"/>
                </a:cubicBezTo>
                <a:cubicBezTo>
                  <a:pt x="4576233" y="2361247"/>
                  <a:pt x="4546600" y="3011064"/>
                  <a:pt x="4546600" y="3011064"/>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20" name="Freeform 19"/>
          <p:cNvSpPr/>
          <p:nvPr/>
        </p:nvSpPr>
        <p:spPr>
          <a:xfrm>
            <a:off x="1803400" y="1739900"/>
            <a:ext cx="1574800" cy="1219200"/>
          </a:xfrm>
          <a:custGeom>
            <a:avLst/>
            <a:gdLst>
              <a:gd name="connsiteX0" fmla="*/ 0 w 1574800"/>
              <a:gd name="connsiteY0" fmla="*/ 0 h 1219200"/>
              <a:gd name="connsiteX1" fmla="*/ 609600 w 1574800"/>
              <a:gd name="connsiteY1" fmla="*/ 787400 h 1219200"/>
              <a:gd name="connsiteX2" fmla="*/ 952500 w 1574800"/>
              <a:gd name="connsiteY2" fmla="*/ 800100 h 1219200"/>
              <a:gd name="connsiteX3" fmla="*/ 1574800 w 1574800"/>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1574800" h="1219200">
                <a:moveTo>
                  <a:pt x="0" y="0"/>
                </a:moveTo>
                <a:cubicBezTo>
                  <a:pt x="225425" y="327025"/>
                  <a:pt x="450850" y="654050"/>
                  <a:pt x="609600" y="787400"/>
                </a:cubicBezTo>
                <a:cubicBezTo>
                  <a:pt x="768350" y="920750"/>
                  <a:pt x="791633" y="728133"/>
                  <a:pt x="952500" y="800100"/>
                </a:cubicBezTo>
                <a:cubicBezTo>
                  <a:pt x="1113367" y="872067"/>
                  <a:pt x="1574800" y="1219200"/>
                  <a:pt x="1574800" y="121920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Rounded Rectangle 13"/>
          <p:cNvSpPr/>
          <p:nvPr/>
        </p:nvSpPr>
        <p:spPr>
          <a:xfrm>
            <a:off x="3029744" y="2586733"/>
            <a:ext cx="2888456" cy="1080000"/>
          </a:xfrm>
          <a:prstGeom prst="roundRect">
            <a:avLst>
              <a:gd name="adj" fmla="val 3195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 name="Rounded Rectangle 4"/>
          <p:cNvSpPr/>
          <p:nvPr/>
        </p:nvSpPr>
        <p:spPr>
          <a:xfrm>
            <a:off x="2712244" y="3739052"/>
            <a:ext cx="5885656" cy="1080000"/>
          </a:xfrm>
          <a:prstGeom prst="roundRect">
            <a:avLst>
              <a:gd name="adj" fmla="val 31954"/>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 name="Oval 11"/>
          <p:cNvSpPr>
            <a:spLocks noChangeAspect="1"/>
          </p:cNvSpPr>
          <p:nvPr/>
        </p:nvSpPr>
        <p:spPr>
          <a:xfrm>
            <a:off x="2572045" y="1211752"/>
            <a:ext cx="1080000" cy="1080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 name="Oval 3"/>
          <p:cNvSpPr>
            <a:spLocks noChangeAspect="1"/>
          </p:cNvSpPr>
          <p:nvPr/>
        </p:nvSpPr>
        <p:spPr>
          <a:xfrm>
            <a:off x="1244600" y="1211752"/>
            <a:ext cx="1080000" cy="1080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Non-resonant inelastic x-ray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2745" y="1351452"/>
            <a:ext cx="3263900" cy="685800"/>
          </a:xfrm>
          <a:prstGeom prst="rect">
            <a:avLst/>
          </a:prstGeom>
        </p:spPr>
      </p:pic>
      <p:pic>
        <p:nvPicPr>
          <p:cNvPr id="15" name="Picture 14"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2745" y="2586733"/>
            <a:ext cx="8674100" cy="2616200"/>
          </a:xfrm>
          <a:prstGeom prst="rect">
            <a:avLst/>
          </a:prstGeom>
        </p:spPr>
      </p:pic>
      <p:sp>
        <p:nvSpPr>
          <p:cNvPr id="13" name="Oval 12"/>
          <p:cNvSpPr>
            <a:spLocks noChangeAspect="1"/>
          </p:cNvSpPr>
          <p:nvPr/>
        </p:nvSpPr>
        <p:spPr>
          <a:xfrm>
            <a:off x="2572045" y="1211752"/>
            <a:ext cx="1080000" cy="1080000"/>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Rounded Rectangle 15"/>
          <p:cNvSpPr/>
          <p:nvPr/>
        </p:nvSpPr>
        <p:spPr>
          <a:xfrm>
            <a:off x="2712244" y="3739052"/>
            <a:ext cx="5885656" cy="1080000"/>
          </a:xfrm>
          <a:prstGeom prst="roundRect">
            <a:avLst>
              <a:gd name="adj" fmla="val 31954"/>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 name="Rounded Rectangle 17"/>
          <p:cNvSpPr/>
          <p:nvPr/>
        </p:nvSpPr>
        <p:spPr>
          <a:xfrm>
            <a:off x="3029744" y="2586733"/>
            <a:ext cx="729456" cy="1080000"/>
          </a:xfrm>
          <a:prstGeom prst="roundRect">
            <a:avLst>
              <a:gd name="adj" fmla="val 3433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Rounded Rectangle 18"/>
          <p:cNvSpPr/>
          <p:nvPr/>
        </p:nvSpPr>
        <p:spPr>
          <a:xfrm>
            <a:off x="1665288" y="2586733"/>
            <a:ext cx="760412" cy="1080000"/>
          </a:xfrm>
          <a:prstGeom prst="roundRect">
            <a:avLst>
              <a:gd name="adj" fmla="val 31954"/>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8125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p:cNvSpPr/>
          <p:nvPr/>
        </p:nvSpPr>
        <p:spPr>
          <a:xfrm>
            <a:off x="3111500" y="1230736"/>
            <a:ext cx="4548387" cy="3011064"/>
          </a:xfrm>
          <a:custGeom>
            <a:avLst/>
            <a:gdLst>
              <a:gd name="connsiteX0" fmla="*/ 0 w 4548387"/>
              <a:gd name="connsiteY0" fmla="*/ 521864 h 3011064"/>
              <a:gd name="connsiteX1" fmla="*/ 825500 w 4548387"/>
              <a:gd name="connsiteY1" fmla="*/ 1164 h 3011064"/>
              <a:gd name="connsiteX2" fmla="*/ 2349500 w 4548387"/>
              <a:gd name="connsiteY2" fmla="*/ 648864 h 3011064"/>
              <a:gd name="connsiteX3" fmla="*/ 3454400 w 4548387"/>
              <a:gd name="connsiteY3" fmla="*/ 890164 h 3011064"/>
              <a:gd name="connsiteX4" fmla="*/ 4394200 w 4548387"/>
              <a:gd name="connsiteY4" fmla="*/ 2007764 h 3011064"/>
              <a:gd name="connsiteX5" fmla="*/ 4546600 w 4548387"/>
              <a:gd name="connsiteY5" fmla="*/ 3011064 h 301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8387" h="3011064">
                <a:moveTo>
                  <a:pt x="0" y="521864"/>
                </a:moveTo>
                <a:cubicBezTo>
                  <a:pt x="216958" y="250930"/>
                  <a:pt x="433917" y="-20003"/>
                  <a:pt x="825500" y="1164"/>
                </a:cubicBezTo>
                <a:cubicBezTo>
                  <a:pt x="1217083" y="22331"/>
                  <a:pt x="1911350" y="500697"/>
                  <a:pt x="2349500" y="648864"/>
                </a:cubicBezTo>
                <a:cubicBezTo>
                  <a:pt x="2787650" y="797031"/>
                  <a:pt x="3113617" y="663681"/>
                  <a:pt x="3454400" y="890164"/>
                </a:cubicBezTo>
                <a:cubicBezTo>
                  <a:pt x="3795183" y="1116647"/>
                  <a:pt x="4212167" y="1654281"/>
                  <a:pt x="4394200" y="2007764"/>
                </a:cubicBezTo>
                <a:cubicBezTo>
                  <a:pt x="4576233" y="2361247"/>
                  <a:pt x="4546600" y="3011064"/>
                  <a:pt x="4546600" y="3011064"/>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20" name="Freeform 19"/>
          <p:cNvSpPr/>
          <p:nvPr/>
        </p:nvSpPr>
        <p:spPr>
          <a:xfrm>
            <a:off x="1803400" y="1739900"/>
            <a:ext cx="1574800" cy="1219200"/>
          </a:xfrm>
          <a:custGeom>
            <a:avLst/>
            <a:gdLst>
              <a:gd name="connsiteX0" fmla="*/ 0 w 1574800"/>
              <a:gd name="connsiteY0" fmla="*/ 0 h 1219200"/>
              <a:gd name="connsiteX1" fmla="*/ 609600 w 1574800"/>
              <a:gd name="connsiteY1" fmla="*/ 787400 h 1219200"/>
              <a:gd name="connsiteX2" fmla="*/ 952500 w 1574800"/>
              <a:gd name="connsiteY2" fmla="*/ 800100 h 1219200"/>
              <a:gd name="connsiteX3" fmla="*/ 1574800 w 1574800"/>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1574800" h="1219200">
                <a:moveTo>
                  <a:pt x="0" y="0"/>
                </a:moveTo>
                <a:cubicBezTo>
                  <a:pt x="225425" y="327025"/>
                  <a:pt x="450850" y="654050"/>
                  <a:pt x="609600" y="787400"/>
                </a:cubicBezTo>
                <a:cubicBezTo>
                  <a:pt x="768350" y="920750"/>
                  <a:pt x="791633" y="728133"/>
                  <a:pt x="952500" y="800100"/>
                </a:cubicBezTo>
                <a:cubicBezTo>
                  <a:pt x="1113367" y="872067"/>
                  <a:pt x="1574800" y="1219200"/>
                  <a:pt x="1574800" y="121920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Rounded Rectangle 13"/>
          <p:cNvSpPr/>
          <p:nvPr/>
        </p:nvSpPr>
        <p:spPr>
          <a:xfrm>
            <a:off x="3029744" y="2586733"/>
            <a:ext cx="2888456" cy="1080000"/>
          </a:xfrm>
          <a:prstGeom prst="roundRect">
            <a:avLst>
              <a:gd name="adj" fmla="val 3195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 name="Rounded Rectangle 4"/>
          <p:cNvSpPr/>
          <p:nvPr/>
        </p:nvSpPr>
        <p:spPr>
          <a:xfrm>
            <a:off x="2712244" y="3739052"/>
            <a:ext cx="5885656" cy="1080000"/>
          </a:xfrm>
          <a:prstGeom prst="roundRect">
            <a:avLst>
              <a:gd name="adj" fmla="val 31954"/>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 name="Oval 11"/>
          <p:cNvSpPr>
            <a:spLocks noChangeAspect="1"/>
          </p:cNvSpPr>
          <p:nvPr/>
        </p:nvSpPr>
        <p:spPr>
          <a:xfrm>
            <a:off x="2572045" y="1211752"/>
            <a:ext cx="1080000" cy="1080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 name="Oval 3"/>
          <p:cNvSpPr>
            <a:spLocks noChangeAspect="1"/>
          </p:cNvSpPr>
          <p:nvPr/>
        </p:nvSpPr>
        <p:spPr>
          <a:xfrm>
            <a:off x="1244600" y="1211752"/>
            <a:ext cx="1080000" cy="1080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Non-resonant inelastic x-ray scattering</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2745" y="1351452"/>
            <a:ext cx="3263900" cy="685800"/>
          </a:xfrm>
          <a:prstGeom prst="rect">
            <a:avLst/>
          </a:prstGeom>
        </p:spPr>
      </p:pic>
      <p:pic>
        <p:nvPicPr>
          <p:cNvPr id="15" name="Picture 14"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2745" y="2586733"/>
            <a:ext cx="8674100" cy="2616200"/>
          </a:xfrm>
          <a:prstGeom prst="rect">
            <a:avLst/>
          </a:prstGeom>
        </p:spPr>
      </p:pic>
      <p:pic>
        <p:nvPicPr>
          <p:cNvPr id="17" name="Picture 16"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2745" y="5503233"/>
            <a:ext cx="5829300" cy="838200"/>
          </a:xfrm>
          <a:prstGeom prst="rect">
            <a:avLst/>
          </a:prstGeom>
        </p:spPr>
      </p:pic>
      <p:sp>
        <p:nvSpPr>
          <p:cNvPr id="13" name="Oval 12"/>
          <p:cNvSpPr>
            <a:spLocks noChangeAspect="1"/>
          </p:cNvSpPr>
          <p:nvPr/>
        </p:nvSpPr>
        <p:spPr>
          <a:xfrm>
            <a:off x="2572045" y="1211752"/>
            <a:ext cx="1080000" cy="1080000"/>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Rounded Rectangle 15"/>
          <p:cNvSpPr/>
          <p:nvPr/>
        </p:nvSpPr>
        <p:spPr>
          <a:xfrm>
            <a:off x="2712244" y="3739052"/>
            <a:ext cx="5885656" cy="1080000"/>
          </a:xfrm>
          <a:prstGeom prst="roundRect">
            <a:avLst>
              <a:gd name="adj" fmla="val 31954"/>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 name="Rounded Rectangle 17"/>
          <p:cNvSpPr/>
          <p:nvPr/>
        </p:nvSpPr>
        <p:spPr>
          <a:xfrm>
            <a:off x="3029744" y="2586733"/>
            <a:ext cx="729456" cy="1080000"/>
          </a:xfrm>
          <a:prstGeom prst="roundRect">
            <a:avLst>
              <a:gd name="adj" fmla="val 3433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Rounded Rectangle 18"/>
          <p:cNvSpPr/>
          <p:nvPr/>
        </p:nvSpPr>
        <p:spPr>
          <a:xfrm>
            <a:off x="1665288" y="2586733"/>
            <a:ext cx="760412" cy="1080000"/>
          </a:xfrm>
          <a:prstGeom prst="roundRect">
            <a:avLst>
              <a:gd name="adj" fmla="val 31954"/>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 name="Rounded Rectangle 21"/>
          <p:cNvSpPr/>
          <p:nvPr/>
        </p:nvSpPr>
        <p:spPr>
          <a:xfrm>
            <a:off x="1405911" y="4955902"/>
            <a:ext cx="3944578" cy="5079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Dynamical (charge) structure factor</a:t>
            </a:r>
            <a:endParaRPr lang="en-US" sz="2000" dirty="0">
              <a:solidFill>
                <a:schemeClr val="tx1"/>
              </a:solidFill>
            </a:endParaRPr>
          </a:p>
        </p:txBody>
      </p:sp>
    </p:spTree>
    <p:extLst>
      <p:ext uri="{BB962C8B-B14F-4D97-AF65-F5344CB8AC3E}">
        <p14:creationId xmlns:p14="http://schemas.microsoft.com/office/powerpoint/2010/main" val="202599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Introducing atomic form factors for </a:t>
            </a:r>
            <a:r>
              <a:rPr lang="en-US" sz="2400" dirty="0" err="1" smtClean="0"/>
              <a:t>excitonic</a:t>
            </a:r>
            <a:r>
              <a:rPr lang="en-US" sz="2400" dirty="0" smtClean="0"/>
              <a:t> excitations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3436960"/>
            <a:ext cx="3594100" cy="7112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000" y="4749800"/>
            <a:ext cx="6972300" cy="838200"/>
          </a:xfrm>
          <a:prstGeom prst="rect">
            <a:avLst/>
          </a:prstGeom>
        </p:spPr>
      </p:pic>
      <p:sp>
        <p:nvSpPr>
          <p:cNvPr id="10" name="Rounded Rectangle 9"/>
          <p:cNvSpPr/>
          <p:nvPr/>
        </p:nvSpPr>
        <p:spPr>
          <a:xfrm>
            <a:off x="3053122" y="2806700"/>
            <a:ext cx="3944578" cy="5079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Dispersion within a </a:t>
            </a:r>
            <a:r>
              <a:rPr lang="en-US" sz="2000" dirty="0" err="1" smtClean="0">
                <a:solidFill>
                  <a:schemeClr val="tx1"/>
                </a:solidFill>
              </a:rPr>
              <a:t>Brillouine</a:t>
            </a:r>
            <a:r>
              <a:rPr lang="en-US" sz="2000" dirty="0" smtClean="0">
                <a:solidFill>
                  <a:schemeClr val="tx1"/>
                </a:solidFill>
              </a:rPr>
              <a:t> zone</a:t>
            </a:r>
            <a:endParaRPr lang="en-US" sz="2000" dirty="0">
              <a:solidFill>
                <a:schemeClr val="tx1"/>
              </a:solidFill>
            </a:endParaRPr>
          </a:p>
        </p:txBody>
      </p:sp>
      <p:sp>
        <p:nvSpPr>
          <p:cNvPr id="11" name="Rounded Rectangle 10"/>
          <p:cNvSpPr/>
          <p:nvPr/>
        </p:nvSpPr>
        <p:spPr>
          <a:xfrm>
            <a:off x="2453500" y="2044701"/>
            <a:ext cx="1547000" cy="5079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Bloch waves</a:t>
            </a:r>
            <a:endParaRPr lang="en-US" sz="2000" dirty="0">
              <a:solidFill>
                <a:schemeClr val="tx1"/>
              </a:solidFill>
            </a:endParaRPr>
          </a:p>
        </p:txBody>
      </p:sp>
      <p:sp>
        <p:nvSpPr>
          <p:cNvPr id="12" name="Rounded Rectangle 11"/>
          <p:cNvSpPr/>
          <p:nvPr/>
        </p:nvSpPr>
        <p:spPr>
          <a:xfrm>
            <a:off x="3535722" y="3894160"/>
            <a:ext cx="2616200" cy="507999"/>
          </a:xfrm>
          <a:prstGeom prst="roundRect">
            <a:avLst>
              <a:gd name="adj" fmla="val 2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“Atomic” form factor</a:t>
            </a:r>
            <a:endParaRPr lang="en-US" sz="2000" dirty="0">
              <a:solidFill>
                <a:schemeClr val="tx1"/>
              </a:solidFill>
            </a:endParaRPr>
          </a:p>
        </p:txBody>
      </p:sp>
      <p:sp>
        <p:nvSpPr>
          <p:cNvPr id="13" name="Rounded Rectangle 12"/>
          <p:cNvSpPr/>
          <p:nvPr/>
        </p:nvSpPr>
        <p:spPr>
          <a:xfrm>
            <a:off x="2453500" y="5740400"/>
            <a:ext cx="4394200" cy="5079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For example localized </a:t>
            </a:r>
            <a:r>
              <a:rPr lang="en-US" sz="2000" dirty="0" err="1" smtClean="0">
                <a:solidFill>
                  <a:schemeClr val="tx1"/>
                </a:solidFill>
              </a:rPr>
              <a:t>Wannier</a:t>
            </a:r>
            <a:r>
              <a:rPr lang="en-US" sz="2000" dirty="0" smtClean="0">
                <a:solidFill>
                  <a:schemeClr val="tx1"/>
                </a:solidFill>
              </a:rPr>
              <a:t> orbitals</a:t>
            </a:r>
            <a:endParaRPr lang="en-US" sz="2000" dirty="0">
              <a:solidFill>
                <a:schemeClr val="tx1"/>
              </a:solidFill>
            </a:endParaRPr>
          </a:p>
        </p:txBody>
      </p:sp>
      <p:sp>
        <p:nvSpPr>
          <p:cNvPr id="26" name="Freeform 25"/>
          <p:cNvSpPr/>
          <p:nvPr/>
        </p:nvSpPr>
        <p:spPr>
          <a:xfrm>
            <a:off x="3561122" y="1708150"/>
            <a:ext cx="204428" cy="482600"/>
          </a:xfrm>
          <a:custGeom>
            <a:avLst/>
            <a:gdLst>
              <a:gd name="connsiteX0" fmla="*/ 204428 w 204428"/>
              <a:gd name="connsiteY0" fmla="*/ 0 h 482600"/>
              <a:gd name="connsiteX1" fmla="*/ 166328 w 204428"/>
              <a:gd name="connsiteY1" fmla="*/ 190500 h 482600"/>
              <a:gd name="connsiteX2" fmla="*/ 20278 w 204428"/>
              <a:gd name="connsiteY2" fmla="*/ 292100 h 482600"/>
              <a:gd name="connsiteX3" fmla="*/ 1228 w 204428"/>
              <a:gd name="connsiteY3" fmla="*/ 482600 h 482600"/>
            </a:gdLst>
            <a:ahLst/>
            <a:cxnLst>
              <a:cxn ang="0">
                <a:pos x="connsiteX0" y="connsiteY0"/>
              </a:cxn>
              <a:cxn ang="0">
                <a:pos x="connsiteX1" y="connsiteY1"/>
              </a:cxn>
              <a:cxn ang="0">
                <a:pos x="connsiteX2" y="connsiteY2"/>
              </a:cxn>
              <a:cxn ang="0">
                <a:pos x="connsiteX3" y="connsiteY3"/>
              </a:cxn>
            </a:cxnLst>
            <a:rect l="l" t="t" r="r" b="b"/>
            <a:pathLst>
              <a:path w="204428" h="482600">
                <a:moveTo>
                  <a:pt x="204428" y="0"/>
                </a:moveTo>
                <a:cubicBezTo>
                  <a:pt x="200724" y="70908"/>
                  <a:pt x="197020" y="141817"/>
                  <a:pt x="166328" y="190500"/>
                </a:cubicBezTo>
                <a:cubicBezTo>
                  <a:pt x="135636" y="239183"/>
                  <a:pt x="47795" y="243417"/>
                  <a:pt x="20278" y="292100"/>
                </a:cubicBezTo>
                <a:cubicBezTo>
                  <a:pt x="-7239" y="340783"/>
                  <a:pt x="1228" y="482600"/>
                  <a:pt x="1228" y="482600"/>
                </a:cubicBezTo>
              </a:path>
            </a:pathLst>
          </a:custGeom>
          <a:ln w="38100" cmpd="sng">
            <a:headEnd type="none"/>
            <a:tailEnd type="triangle"/>
          </a:ln>
          <a:effectLst>
            <a:glow rad="1016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flipH="1">
            <a:off x="2755900" y="1708150"/>
            <a:ext cx="151172" cy="482600"/>
          </a:xfrm>
          <a:custGeom>
            <a:avLst/>
            <a:gdLst>
              <a:gd name="connsiteX0" fmla="*/ 204428 w 204428"/>
              <a:gd name="connsiteY0" fmla="*/ 0 h 482600"/>
              <a:gd name="connsiteX1" fmla="*/ 166328 w 204428"/>
              <a:gd name="connsiteY1" fmla="*/ 190500 h 482600"/>
              <a:gd name="connsiteX2" fmla="*/ 20278 w 204428"/>
              <a:gd name="connsiteY2" fmla="*/ 292100 h 482600"/>
              <a:gd name="connsiteX3" fmla="*/ 1228 w 204428"/>
              <a:gd name="connsiteY3" fmla="*/ 482600 h 482600"/>
            </a:gdLst>
            <a:ahLst/>
            <a:cxnLst>
              <a:cxn ang="0">
                <a:pos x="connsiteX0" y="connsiteY0"/>
              </a:cxn>
              <a:cxn ang="0">
                <a:pos x="connsiteX1" y="connsiteY1"/>
              </a:cxn>
              <a:cxn ang="0">
                <a:pos x="connsiteX2" y="connsiteY2"/>
              </a:cxn>
              <a:cxn ang="0">
                <a:pos x="connsiteX3" y="connsiteY3"/>
              </a:cxn>
            </a:cxnLst>
            <a:rect l="l" t="t" r="r" b="b"/>
            <a:pathLst>
              <a:path w="204428" h="482600">
                <a:moveTo>
                  <a:pt x="204428" y="0"/>
                </a:moveTo>
                <a:cubicBezTo>
                  <a:pt x="200724" y="70908"/>
                  <a:pt x="197020" y="141817"/>
                  <a:pt x="166328" y="190500"/>
                </a:cubicBezTo>
                <a:cubicBezTo>
                  <a:pt x="135636" y="239183"/>
                  <a:pt x="47795" y="243417"/>
                  <a:pt x="20278" y="292100"/>
                </a:cubicBezTo>
                <a:cubicBezTo>
                  <a:pt x="-7239" y="340783"/>
                  <a:pt x="1228" y="482600"/>
                  <a:pt x="1228" y="482600"/>
                </a:cubicBezTo>
              </a:path>
            </a:pathLst>
          </a:custGeom>
          <a:ln w="38100" cmpd="sng">
            <a:headEnd type="none"/>
            <a:tailEnd type="triangle"/>
          </a:ln>
          <a:effectLst>
            <a:glow rad="1016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 name="Picture 4"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2000" y="1210633"/>
            <a:ext cx="5829300" cy="838200"/>
          </a:xfrm>
          <a:prstGeom prst="rect">
            <a:avLst/>
          </a:prstGeom>
        </p:spPr>
      </p:pic>
      <p:sp>
        <p:nvSpPr>
          <p:cNvPr id="29" name="Freeform 28"/>
          <p:cNvSpPr/>
          <p:nvPr/>
        </p:nvSpPr>
        <p:spPr>
          <a:xfrm rot="16200000">
            <a:off x="3275340" y="3773559"/>
            <a:ext cx="360674" cy="388525"/>
          </a:xfrm>
          <a:custGeom>
            <a:avLst/>
            <a:gdLst>
              <a:gd name="connsiteX0" fmla="*/ 16497 w 537197"/>
              <a:gd name="connsiteY0" fmla="*/ 388525 h 388525"/>
              <a:gd name="connsiteX1" fmla="*/ 16497 w 537197"/>
              <a:gd name="connsiteY1" fmla="*/ 109125 h 388525"/>
              <a:gd name="connsiteX2" fmla="*/ 187947 w 537197"/>
              <a:gd name="connsiteY2" fmla="*/ 7525 h 388525"/>
              <a:gd name="connsiteX3" fmla="*/ 537197 w 537197"/>
              <a:gd name="connsiteY3" fmla="*/ 7525 h 388525"/>
            </a:gdLst>
            <a:ahLst/>
            <a:cxnLst>
              <a:cxn ang="0">
                <a:pos x="connsiteX0" y="connsiteY0"/>
              </a:cxn>
              <a:cxn ang="0">
                <a:pos x="connsiteX1" y="connsiteY1"/>
              </a:cxn>
              <a:cxn ang="0">
                <a:pos x="connsiteX2" y="connsiteY2"/>
              </a:cxn>
              <a:cxn ang="0">
                <a:pos x="connsiteX3" y="connsiteY3"/>
              </a:cxn>
            </a:cxnLst>
            <a:rect l="l" t="t" r="r" b="b"/>
            <a:pathLst>
              <a:path w="537197" h="388525">
                <a:moveTo>
                  <a:pt x="16497" y="388525"/>
                </a:moveTo>
                <a:cubicBezTo>
                  <a:pt x="2209" y="280575"/>
                  <a:pt x="-12078" y="172625"/>
                  <a:pt x="16497" y="109125"/>
                </a:cubicBezTo>
                <a:cubicBezTo>
                  <a:pt x="45072" y="45625"/>
                  <a:pt x="101164" y="24458"/>
                  <a:pt x="187947" y="7525"/>
                </a:cubicBezTo>
                <a:cubicBezTo>
                  <a:pt x="274730" y="-9408"/>
                  <a:pt x="537197" y="7525"/>
                  <a:pt x="537197" y="7525"/>
                </a:cubicBezTo>
              </a:path>
            </a:pathLst>
          </a:custGeom>
          <a:ln w="38100" cmpd="sng">
            <a:headEnd type="triangle"/>
            <a:tailEnd type="none"/>
          </a:ln>
          <a:effectLst>
            <a:glow rad="1016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rot="16200000" flipH="1">
            <a:off x="2761395" y="3053930"/>
            <a:ext cx="377535" cy="388525"/>
          </a:xfrm>
          <a:custGeom>
            <a:avLst/>
            <a:gdLst>
              <a:gd name="connsiteX0" fmla="*/ 16497 w 537197"/>
              <a:gd name="connsiteY0" fmla="*/ 388525 h 388525"/>
              <a:gd name="connsiteX1" fmla="*/ 16497 w 537197"/>
              <a:gd name="connsiteY1" fmla="*/ 109125 h 388525"/>
              <a:gd name="connsiteX2" fmla="*/ 187947 w 537197"/>
              <a:gd name="connsiteY2" fmla="*/ 7525 h 388525"/>
              <a:gd name="connsiteX3" fmla="*/ 537197 w 537197"/>
              <a:gd name="connsiteY3" fmla="*/ 7525 h 388525"/>
            </a:gdLst>
            <a:ahLst/>
            <a:cxnLst>
              <a:cxn ang="0">
                <a:pos x="connsiteX0" y="connsiteY0"/>
              </a:cxn>
              <a:cxn ang="0">
                <a:pos x="connsiteX1" y="connsiteY1"/>
              </a:cxn>
              <a:cxn ang="0">
                <a:pos x="connsiteX2" y="connsiteY2"/>
              </a:cxn>
              <a:cxn ang="0">
                <a:pos x="connsiteX3" y="connsiteY3"/>
              </a:cxn>
            </a:cxnLst>
            <a:rect l="l" t="t" r="r" b="b"/>
            <a:pathLst>
              <a:path w="537197" h="388525">
                <a:moveTo>
                  <a:pt x="16497" y="388525"/>
                </a:moveTo>
                <a:cubicBezTo>
                  <a:pt x="2209" y="280575"/>
                  <a:pt x="-12078" y="172625"/>
                  <a:pt x="16497" y="109125"/>
                </a:cubicBezTo>
                <a:cubicBezTo>
                  <a:pt x="45072" y="45625"/>
                  <a:pt x="101164" y="24458"/>
                  <a:pt x="187947" y="7525"/>
                </a:cubicBezTo>
                <a:cubicBezTo>
                  <a:pt x="274730" y="-9408"/>
                  <a:pt x="537197" y="7525"/>
                  <a:pt x="537197" y="7525"/>
                </a:cubicBezTo>
              </a:path>
            </a:pathLst>
          </a:custGeom>
          <a:ln w="38100" cmpd="sng">
            <a:headEnd type="triangle"/>
            <a:tailEnd type="none"/>
          </a:ln>
          <a:effectLst>
            <a:glow rad="1016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4628536" y="5346700"/>
            <a:ext cx="204428" cy="482600"/>
          </a:xfrm>
          <a:custGeom>
            <a:avLst/>
            <a:gdLst>
              <a:gd name="connsiteX0" fmla="*/ 204428 w 204428"/>
              <a:gd name="connsiteY0" fmla="*/ 0 h 482600"/>
              <a:gd name="connsiteX1" fmla="*/ 166328 w 204428"/>
              <a:gd name="connsiteY1" fmla="*/ 190500 h 482600"/>
              <a:gd name="connsiteX2" fmla="*/ 20278 w 204428"/>
              <a:gd name="connsiteY2" fmla="*/ 292100 h 482600"/>
              <a:gd name="connsiteX3" fmla="*/ 1228 w 204428"/>
              <a:gd name="connsiteY3" fmla="*/ 482600 h 482600"/>
            </a:gdLst>
            <a:ahLst/>
            <a:cxnLst>
              <a:cxn ang="0">
                <a:pos x="connsiteX0" y="connsiteY0"/>
              </a:cxn>
              <a:cxn ang="0">
                <a:pos x="connsiteX1" y="connsiteY1"/>
              </a:cxn>
              <a:cxn ang="0">
                <a:pos x="connsiteX2" y="connsiteY2"/>
              </a:cxn>
              <a:cxn ang="0">
                <a:pos x="connsiteX3" y="connsiteY3"/>
              </a:cxn>
            </a:cxnLst>
            <a:rect l="l" t="t" r="r" b="b"/>
            <a:pathLst>
              <a:path w="204428" h="482600">
                <a:moveTo>
                  <a:pt x="204428" y="0"/>
                </a:moveTo>
                <a:cubicBezTo>
                  <a:pt x="200724" y="70908"/>
                  <a:pt x="197020" y="141817"/>
                  <a:pt x="166328" y="190500"/>
                </a:cubicBezTo>
                <a:cubicBezTo>
                  <a:pt x="135636" y="239183"/>
                  <a:pt x="47795" y="243417"/>
                  <a:pt x="20278" y="292100"/>
                </a:cubicBezTo>
                <a:cubicBezTo>
                  <a:pt x="-7239" y="340783"/>
                  <a:pt x="1228" y="482600"/>
                  <a:pt x="1228" y="482600"/>
                </a:cubicBezTo>
              </a:path>
            </a:pathLst>
          </a:custGeom>
          <a:ln w="38100" cmpd="sng">
            <a:headEnd type="none"/>
            <a:tailEnd type="triangle"/>
          </a:ln>
          <a:effectLst>
            <a:glow rad="1016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flipH="1">
            <a:off x="3010514" y="5346700"/>
            <a:ext cx="151172" cy="482600"/>
          </a:xfrm>
          <a:custGeom>
            <a:avLst/>
            <a:gdLst>
              <a:gd name="connsiteX0" fmla="*/ 204428 w 204428"/>
              <a:gd name="connsiteY0" fmla="*/ 0 h 482600"/>
              <a:gd name="connsiteX1" fmla="*/ 166328 w 204428"/>
              <a:gd name="connsiteY1" fmla="*/ 190500 h 482600"/>
              <a:gd name="connsiteX2" fmla="*/ 20278 w 204428"/>
              <a:gd name="connsiteY2" fmla="*/ 292100 h 482600"/>
              <a:gd name="connsiteX3" fmla="*/ 1228 w 204428"/>
              <a:gd name="connsiteY3" fmla="*/ 482600 h 482600"/>
            </a:gdLst>
            <a:ahLst/>
            <a:cxnLst>
              <a:cxn ang="0">
                <a:pos x="connsiteX0" y="connsiteY0"/>
              </a:cxn>
              <a:cxn ang="0">
                <a:pos x="connsiteX1" y="connsiteY1"/>
              </a:cxn>
              <a:cxn ang="0">
                <a:pos x="connsiteX2" y="connsiteY2"/>
              </a:cxn>
              <a:cxn ang="0">
                <a:pos x="connsiteX3" y="connsiteY3"/>
              </a:cxn>
            </a:cxnLst>
            <a:rect l="l" t="t" r="r" b="b"/>
            <a:pathLst>
              <a:path w="204428" h="482600">
                <a:moveTo>
                  <a:pt x="204428" y="0"/>
                </a:moveTo>
                <a:cubicBezTo>
                  <a:pt x="200724" y="70908"/>
                  <a:pt x="197020" y="141817"/>
                  <a:pt x="166328" y="190500"/>
                </a:cubicBezTo>
                <a:cubicBezTo>
                  <a:pt x="135636" y="239183"/>
                  <a:pt x="47795" y="243417"/>
                  <a:pt x="20278" y="292100"/>
                </a:cubicBezTo>
                <a:cubicBezTo>
                  <a:pt x="-7239" y="340783"/>
                  <a:pt x="1228" y="482600"/>
                  <a:pt x="1228" y="482600"/>
                </a:cubicBezTo>
              </a:path>
            </a:pathLst>
          </a:custGeom>
          <a:ln w="38100" cmpd="sng">
            <a:headEnd type="none"/>
            <a:tailEnd type="triangle"/>
          </a:ln>
          <a:effectLst>
            <a:glow rad="1016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7391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6" grpId="0" animBg="1"/>
      <p:bldP spid="27" grpId="0" animBg="1"/>
      <p:bldP spid="29" grpId="0" animBg="1"/>
      <p:bldP spid="30" grpId="0" animBg="1"/>
      <p:bldP spid="31" grpId="0" animBg="1"/>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Atomic like orbitals </a:t>
            </a:r>
            <a:r>
              <a:rPr lang="en-US" sz="2400" dirty="0" smtClean="0"/>
              <a:t>as basis states in a solids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209" b="7450"/>
          <a:stretch/>
        </p:blipFill>
        <p:spPr>
          <a:xfrm>
            <a:off x="0" y="1379110"/>
            <a:ext cx="9144000" cy="4997567"/>
          </a:xfrm>
          <a:prstGeom prst="rect">
            <a:avLst/>
          </a:prstGeom>
        </p:spPr>
      </p:pic>
    </p:spTree>
    <p:extLst>
      <p:ext uri="{BB962C8B-B14F-4D97-AF65-F5344CB8AC3E}">
        <p14:creationId xmlns:p14="http://schemas.microsoft.com/office/powerpoint/2010/main" val="17873649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Atomic like orbitals as basis states in a solids</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4786" b="5850"/>
          <a:stretch/>
        </p:blipFill>
        <p:spPr>
          <a:xfrm>
            <a:off x="0" y="1351801"/>
            <a:ext cx="9144000" cy="5128199"/>
          </a:xfrm>
          <a:prstGeom prst="rect">
            <a:avLst/>
          </a:prstGeom>
        </p:spPr>
      </p:pic>
    </p:spTree>
    <p:extLst>
      <p:ext uri="{BB962C8B-B14F-4D97-AF65-F5344CB8AC3E}">
        <p14:creationId xmlns:p14="http://schemas.microsoft.com/office/powerpoint/2010/main" val="1005481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78861" t="16533" r="6693" b="62501"/>
          <a:stretch/>
        </p:blipFill>
        <p:spPr>
          <a:xfrm>
            <a:off x="2396954" y="2789386"/>
            <a:ext cx="1320800" cy="1354667"/>
          </a:xfrm>
          <a:prstGeom prst="rect">
            <a:avLst/>
          </a:prstGeom>
        </p:spPr>
      </p:pic>
      <p:sp>
        <p:nvSpPr>
          <p:cNvPr id="3" name="Rectangle 2"/>
          <p:cNvSpPr/>
          <p:nvPr/>
        </p:nvSpPr>
        <p:spPr>
          <a:xfrm rot="2865393">
            <a:off x="3251091" y="2731871"/>
            <a:ext cx="563033" cy="45296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59121" t="43789" r="25876" b="34511"/>
          <a:stretch/>
        </p:blipFill>
        <p:spPr>
          <a:xfrm>
            <a:off x="4131394" y="2789386"/>
            <a:ext cx="1371890" cy="1402168"/>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Atomic like orbitals – </a:t>
            </a:r>
            <a:r>
              <a:rPr lang="en-US" sz="2400" dirty="0" err="1" smtClean="0"/>
              <a:t>Multipole</a:t>
            </a:r>
            <a:r>
              <a:rPr lang="en-US" sz="2400" dirty="0" smtClean="0"/>
              <a:t> expansion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000" y="1261127"/>
            <a:ext cx="3594100" cy="711200"/>
          </a:xfrm>
          <a:prstGeom prst="rect">
            <a:avLst/>
          </a:prstGeom>
        </p:spPr>
      </p:pic>
      <p:grpSp>
        <p:nvGrpSpPr>
          <p:cNvPr id="9" name="Group 8"/>
          <p:cNvGrpSpPr/>
          <p:nvPr/>
        </p:nvGrpSpPr>
        <p:grpSpPr>
          <a:xfrm>
            <a:off x="612000" y="1889844"/>
            <a:ext cx="7315200" cy="4283122"/>
            <a:chOff x="612000" y="1889844"/>
            <a:chExt cx="7315200" cy="4283122"/>
          </a:xfrm>
        </p:grpSpPr>
        <p:grpSp>
          <p:nvGrpSpPr>
            <p:cNvPr id="5" name="Group 4"/>
            <p:cNvGrpSpPr/>
            <p:nvPr/>
          </p:nvGrpSpPr>
          <p:grpSpPr>
            <a:xfrm>
              <a:off x="1355571" y="1889844"/>
              <a:ext cx="3297334" cy="2677068"/>
              <a:chOff x="1355571" y="1889844"/>
              <a:chExt cx="3297334" cy="2677068"/>
            </a:xfrm>
          </p:grpSpPr>
          <p:sp>
            <p:nvSpPr>
              <p:cNvPr id="4" name="Freeform 3"/>
              <p:cNvSpPr/>
              <p:nvPr/>
            </p:nvSpPr>
            <p:spPr>
              <a:xfrm>
                <a:off x="1355571" y="2417777"/>
                <a:ext cx="2596576" cy="2149135"/>
              </a:xfrm>
              <a:custGeom>
                <a:avLst/>
                <a:gdLst>
                  <a:gd name="connsiteX0" fmla="*/ 2540170 w 2596576"/>
                  <a:gd name="connsiteY0" fmla="*/ 0 h 2149135"/>
                  <a:gd name="connsiteX1" fmla="*/ 2540170 w 2596576"/>
                  <a:gd name="connsiteY1" fmla="*/ 1819438 h 2149135"/>
                  <a:gd name="connsiteX2" fmla="*/ 1953977 w 2596576"/>
                  <a:gd name="connsiteY2" fmla="*/ 2063658 h 2149135"/>
                  <a:gd name="connsiteX3" fmla="*/ 525132 w 2596576"/>
                  <a:gd name="connsiteY3" fmla="*/ 1550796 h 2149135"/>
                  <a:gd name="connsiteX4" fmla="*/ 0 w 2596576"/>
                  <a:gd name="connsiteY4" fmla="*/ 2149135 h 2149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6576" h="2149135">
                    <a:moveTo>
                      <a:pt x="2540170" y="0"/>
                    </a:moveTo>
                    <a:cubicBezTo>
                      <a:pt x="2589019" y="737747"/>
                      <a:pt x="2637869" y="1475495"/>
                      <a:pt x="2540170" y="1819438"/>
                    </a:cubicBezTo>
                    <a:cubicBezTo>
                      <a:pt x="2442471" y="2163381"/>
                      <a:pt x="2289817" y="2108432"/>
                      <a:pt x="1953977" y="2063658"/>
                    </a:cubicBezTo>
                    <a:cubicBezTo>
                      <a:pt x="1618137" y="2018884"/>
                      <a:pt x="850795" y="1536550"/>
                      <a:pt x="525132" y="1550796"/>
                    </a:cubicBezTo>
                    <a:cubicBezTo>
                      <a:pt x="199469" y="1565042"/>
                      <a:pt x="0" y="2149135"/>
                      <a:pt x="0" y="2149135"/>
                    </a:cubicBezTo>
                  </a:path>
                </a:pathLst>
              </a:custGeom>
              <a:ln>
                <a:headEnd type="none"/>
                <a:tailEnd type="triangle"/>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12" name="Oval 11"/>
              <p:cNvSpPr>
                <a:spLocks noChangeAspect="1"/>
              </p:cNvSpPr>
              <p:nvPr/>
            </p:nvSpPr>
            <p:spPr>
              <a:xfrm>
                <a:off x="3236744" y="1889844"/>
                <a:ext cx="1416161" cy="10800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pic>
          <p:nvPicPr>
            <p:cNvPr id="10" name="Picture 9"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2000" y="4737866"/>
              <a:ext cx="7315200" cy="1435100"/>
            </a:xfrm>
            <a:prstGeom prst="rect">
              <a:avLst/>
            </a:prstGeom>
          </p:spPr>
        </p:pic>
      </p:grpSp>
      <p:pic>
        <p:nvPicPr>
          <p:cNvPr id="2" name="Picture 1"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2000" y="2082800"/>
            <a:ext cx="6972300" cy="838200"/>
          </a:xfrm>
          <a:prstGeom prst="rect">
            <a:avLst/>
          </a:prstGeom>
        </p:spPr>
      </p:pic>
      <p:sp>
        <p:nvSpPr>
          <p:cNvPr id="15" name="Rectangle 14"/>
          <p:cNvSpPr/>
          <p:nvPr/>
        </p:nvSpPr>
        <p:spPr>
          <a:xfrm rot="2865393">
            <a:off x="5083058" y="2704800"/>
            <a:ext cx="563033" cy="52878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13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Interaction of photons with matter</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Rounded Rectangle 9"/>
          <p:cNvSpPr/>
          <p:nvPr/>
        </p:nvSpPr>
        <p:spPr>
          <a:xfrm>
            <a:off x="5655429"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RIXS</a:t>
            </a:r>
          </a:p>
        </p:txBody>
      </p:sp>
      <p:sp>
        <p:nvSpPr>
          <p:cNvPr id="11" name="Rounded Rectangle 10"/>
          <p:cNvSpPr/>
          <p:nvPr/>
        </p:nvSpPr>
        <p:spPr>
          <a:xfrm>
            <a:off x="7336572"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nIXS</a:t>
            </a:r>
            <a:endParaRPr lang="en-US" sz="2000" dirty="0" smtClean="0">
              <a:solidFill>
                <a:schemeClr val="tx1"/>
              </a:solidFill>
            </a:endParaRPr>
          </a:p>
        </p:txBody>
      </p:sp>
      <p:grpSp>
        <p:nvGrpSpPr>
          <p:cNvPr id="58" name="Group 57"/>
          <p:cNvGrpSpPr/>
          <p:nvPr/>
        </p:nvGrpSpPr>
        <p:grpSpPr>
          <a:xfrm>
            <a:off x="4950058" y="1933020"/>
            <a:ext cx="2139057" cy="4254548"/>
            <a:chOff x="-99908" y="1925406"/>
            <a:chExt cx="2139057" cy="4254548"/>
          </a:xfrm>
        </p:grpSpPr>
        <p:cxnSp>
          <p:nvCxnSpPr>
            <p:cNvPr id="59" name="Straight Connector 58"/>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7" name="Delay 46"/>
            <p:cNvSpPr/>
            <p:nvPr/>
          </p:nvSpPr>
          <p:spPr>
            <a:xfrm rot="15986418">
              <a:off x="335776"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69" name="Straight Arrow Connector 68"/>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0" name="Delay 46"/>
            <p:cNvSpPr/>
            <p:nvPr/>
          </p:nvSpPr>
          <p:spPr>
            <a:xfrm rot="5974411">
              <a:off x="465355" y="3286874"/>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71" name="Pie 70"/>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2" name="Arc 71"/>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5" name="Straight Arrow Connector 74"/>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6626924" y="2525441"/>
            <a:ext cx="2139057" cy="3662127"/>
            <a:chOff x="6265584" y="2525441"/>
            <a:chExt cx="2139057" cy="3662127"/>
          </a:xfrm>
        </p:grpSpPr>
        <p:sp>
          <p:nvSpPr>
            <p:cNvPr id="78" name="Pie 77"/>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9" name="Straight Connector 78"/>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81" name="Arc 80"/>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Connector 81"/>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88"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90" name="Straight Arrow Connector 89"/>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92"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nvGrpSpPr>
          <p:cNvPr id="4" name="Group 3"/>
          <p:cNvGrpSpPr/>
          <p:nvPr/>
        </p:nvGrpSpPr>
        <p:grpSpPr>
          <a:xfrm>
            <a:off x="4792814" y="1063266"/>
            <a:ext cx="3776668" cy="666617"/>
            <a:chOff x="1303671" y="2097874"/>
            <a:chExt cx="3776668" cy="666617"/>
          </a:xfrm>
        </p:grpSpPr>
        <p:sp>
          <p:nvSpPr>
            <p:cNvPr id="103" name="Rounded Rectangle 102"/>
            <p:cNvSpPr/>
            <p:nvPr/>
          </p:nvSpPr>
          <p:spPr>
            <a:xfrm>
              <a:off x="1303671" y="2097874"/>
              <a:ext cx="3776668" cy="666617"/>
            </a:xfrm>
            <a:prstGeom prst="roundRect">
              <a:avLst>
                <a:gd name="adj" fmla="val 2456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000" dirty="0" smtClean="0">
                <a:solidFill>
                  <a:schemeClr val="tx1"/>
                </a:solidFill>
              </a:endParaRPr>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0717" y="2169522"/>
              <a:ext cx="3632200" cy="495300"/>
            </a:xfrm>
            <a:prstGeom prst="rect">
              <a:avLst/>
            </a:prstGeom>
          </p:spPr>
        </p:pic>
      </p:grpSp>
      <p:pic>
        <p:nvPicPr>
          <p:cNvPr id="105" name="Picture 104" descr="TwoLevelLogoWhiteOpt.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7604" y="3052883"/>
            <a:ext cx="5080000" cy="3314700"/>
          </a:xfrm>
          <a:prstGeom prst="rect">
            <a:avLst/>
          </a:prstGeom>
        </p:spPr>
      </p:pic>
      <p:grpSp>
        <p:nvGrpSpPr>
          <p:cNvPr id="46" name="Group 45"/>
          <p:cNvGrpSpPr/>
          <p:nvPr/>
        </p:nvGrpSpPr>
        <p:grpSpPr>
          <a:xfrm>
            <a:off x="4792814" y="1063266"/>
            <a:ext cx="3776668" cy="5304317"/>
            <a:chOff x="4792814" y="1063266"/>
            <a:chExt cx="3776668" cy="5304317"/>
          </a:xfrm>
        </p:grpSpPr>
        <p:grpSp>
          <p:nvGrpSpPr>
            <p:cNvPr id="45" name="Group 44"/>
            <p:cNvGrpSpPr/>
            <p:nvPr/>
          </p:nvGrpSpPr>
          <p:grpSpPr>
            <a:xfrm>
              <a:off x="4792814" y="1063266"/>
              <a:ext cx="3776668" cy="666617"/>
              <a:chOff x="1043192" y="2192132"/>
              <a:chExt cx="3776668" cy="666617"/>
            </a:xfrm>
          </p:grpSpPr>
          <p:grpSp>
            <p:nvGrpSpPr>
              <p:cNvPr id="109" name="Group 108"/>
              <p:cNvGrpSpPr/>
              <p:nvPr/>
            </p:nvGrpSpPr>
            <p:grpSpPr>
              <a:xfrm>
                <a:off x="1043192" y="2192132"/>
                <a:ext cx="3776668" cy="666617"/>
                <a:chOff x="1303671" y="2097874"/>
                <a:chExt cx="3776668" cy="666617"/>
              </a:xfrm>
            </p:grpSpPr>
            <p:sp>
              <p:nvSpPr>
                <p:cNvPr id="110" name="Rounded Rectangle 109"/>
                <p:cNvSpPr/>
                <p:nvPr/>
              </p:nvSpPr>
              <p:spPr>
                <a:xfrm>
                  <a:off x="1303671" y="2097874"/>
                  <a:ext cx="3776668" cy="666617"/>
                </a:xfrm>
                <a:prstGeom prst="roundRect">
                  <a:avLst>
                    <a:gd name="adj" fmla="val 2456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000" dirty="0" smtClean="0">
                    <a:solidFill>
                      <a:schemeClr val="tx1"/>
                    </a:solidFill>
                  </a:endParaRPr>
                </a:p>
              </p:txBody>
            </p:sp>
            <p:pic>
              <p:nvPicPr>
                <p:cNvPr id="111" name="Picture 110" descr="latex-image-1.pdf"/>
                <p:cNvPicPr>
                  <a:picLocks noChangeAspect="1"/>
                </p:cNvPicPr>
                <p:nvPr/>
              </p:nvPicPr>
              <p:blipFill>
                <a:blip r:embed="rId3">
                  <a:alphaModFix amt="31000"/>
                  <a:extLst>
                    <a:ext uri="{28A0092B-C50C-407E-A947-70E740481C1C}">
                      <a14:useLocalDpi xmlns:a14="http://schemas.microsoft.com/office/drawing/2010/main"/>
                    </a:ext>
                  </a:extLst>
                </a:blip>
                <a:stretch>
                  <a:fillRect/>
                </a:stretch>
              </p:blipFill>
              <p:spPr>
                <a:xfrm>
                  <a:off x="1330717" y="2169522"/>
                  <a:ext cx="3632200" cy="495300"/>
                </a:xfrm>
                <a:prstGeom prst="rect">
                  <a:avLst/>
                </a:prstGeom>
              </p:spPr>
            </p:pic>
          </p:grpSp>
          <p:pic>
            <p:nvPicPr>
              <p:cNvPr id="44" name="Picture 43"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82215" y="2341576"/>
                <a:ext cx="990600" cy="419100"/>
              </a:xfrm>
              <a:prstGeom prst="rect">
                <a:avLst/>
              </a:prstGeom>
            </p:spPr>
          </p:pic>
        </p:grpSp>
        <p:sp>
          <p:nvSpPr>
            <p:cNvPr id="42" name="Rounded Rectangle 41"/>
            <p:cNvSpPr/>
            <p:nvPr/>
          </p:nvSpPr>
          <p:spPr>
            <a:xfrm>
              <a:off x="5434497" y="1063266"/>
              <a:ext cx="1902075" cy="5304317"/>
            </a:xfrm>
            <a:prstGeom prst="roundRect">
              <a:avLst/>
            </a:prstGeom>
            <a:gradFill flip="none" rotWithShape="1">
              <a:gsLst>
                <a:gs pos="0">
                  <a:schemeClr val="dk1">
                    <a:tint val="100000"/>
                    <a:shade val="100000"/>
                    <a:satMod val="130000"/>
                    <a:alpha val="28000"/>
                  </a:schemeClr>
                </a:gs>
                <a:gs pos="100000">
                  <a:schemeClr val="dk1">
                    <a:tint val="50000"/>
                    <a:shade val="100000"/>
                    <a:satMod val="350000"/>
                    <a:alpha val="28000"/>
                  </a:schemeClr>
                </a:gs>
              </a:gsLst>
              <a:lin ang="16200000" scaled="0"/>
              <a:tileRec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126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Screen Shot 2013-10-31 at 12.28.04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41021" y="1200916"/>
            <a:ext cx="6133879" cy="5060184"/>
          </a:xfrm>
          <a:prstGeom prst="rect">
            <a:avLst/>
          </a:prstGeom>
        </p:spPr>
      </p:pic>
    </p:spTree>
    <p:extLst>
      <p:ext uri="{BB962C8B-B14F-4D97-AF65-F5344CB8AC3E}">
        <p14:creationId xmlns:p14="http://schemas.microsoft.com/office/powerpoint/2010/main" val="20970419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31 at 12.43.02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15612"/>
            <a:ext cx="9144000" cy="4858577"/>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extBox 4"/>
          <p:cNvSpPr txBox="1"/>
          <p:nvPr/>
        </p:nvSpPr>
        <p:spPr>
          <a:xfrm>
            <a:off x="609385" y="6550223"/>
            <a:ext cx="8093031" cy="307777"/>
          </a:xfrm>
          <a:prstGeom prst="rect">
            <a:avLst/>
          </a:prstGeom>
          <a:noFill/>
        </p:spPr>
        <p:txBody>
          <a:bodyPr wrap="none" rtlCol="0">
            <a:spAutoFit/>
          </a:bodyPr>
          <a:lstStyle/>
          <a:p>
            <a:r>
              <a:rPr lang="en-US" sz="1400" dirty="0" smtClean="0"/>
              <a:t>Experiment: B. C. Larson et al. PRL </a:t>
            </a:r>
            <a:r>
              <a:rPr lang="en-US" sz="1400" b="1" dirty="0" smtClean="0"/>
              <a:t>99</a:t>
            </a:r>
            <a:r>
              <a:rPr lang="en-US" sz="1400" dirty="0" smtClean="0"/>
              <a:t>, 026401 (2007) – Theory: M. W. Haverkort </a:t>
            </a:r>
            <a:r>
              <a:rPr lang="en-US" sz="1400" i="1" dirty="0" smtClean="0"/>
              <a:t>et al. </a:t>
            </a:r>
            <a:r>
              <a:rPr lang="en-US" sz="1400" dirty="0" smtClean="0"/>
              <a:t>PRL </a:t>
            </a:r>
            <a:r>
              <a:rPr lang="en-US" sz="1400" b="1" dirty="0" smtClean="0"/>
              <a:t>99</a:t>
            </a:r>
            <a:r>
              <a:rPr lang="en-US" sz="1400" dirty="0" smtClean="0"/>
              <a:t>, 257401 (2007).</a:t>
            </a:r>
            <a:endParaRPr lang="en-US" sz="1400" dirty="0"/>
          </a:p>
        </p:txBody>
      </p:sp>
    </p:spTree>
    <p:extLst>
      <p:ext uri="{BB962C8B-B14F-4D97-AF65-F5344CB8AC3E}">
        <p14:creationId xmlns:p14="http://schemas.microsoft.com/office/powerpoint/2010/main" val="5820095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31 at 12.50.28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728" y="989999"/>
            <a:ext cx="2923436" cy="4953601"/>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Screen Shot 2013-10-30 at 23.52.20 .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05216" y="1066200"/>
            <a:ext cx="3626784" cy="4877400"/>
          </a:xfrm>
          <a:prstGeom prst="rect">
            <a:avLst/>
          </a:prstGeom>
        </p:spPr>
      </p:pic>
      <p:sp>
        <p:nvSpPr>
          <p:cNvPr id="3" name="TextBox 2"/>
          <p:cNvSpPr txBox="1"/>
          <p:nvPr/>
        </p:nvSpPr>
        <p:spPr>
          <a:xfrm>
            <a:off x="612000" y="5864664"/>
            <a:ext cx="2800266" cy="584776"/>
          </a:xfrm>
          <a:prstGeom prst="rect">
            <a:avLst/>
          </a:prstGeom>
          <a:noFill/>
        </p:spPr>
        <p:txBody>
          <a:bodyPr wrap="none" rtlCol="0">
            <a:spAutoFit/>
          </a:bodyPr>
          <a:lstStyle/>
          <a:p>
            <a:r>
              <a:rPr lang="en-US" sz="1600" dirty="0" smtClean="0"/>
              <a:t>J. A. Bradley </a:t>
            </a:r>
            <a:r>
              <a:rPr lang="en-US" sz="1600" i="1" dirty="0" smtClean="0"/>
              <a:t>et al.</a:t>
            </a:r>
            <a:r>
              <a:rPr lang="en-US" sz="1600" dirty="0" smtClean="0"/>
              <a:t>, </a:t>
            </a:r>
          </a:p>
          <a:p>
            <a:r>
              <a:rPr lang="en-US" sz="1600" dirty="0" smtClean="0"/>
              <a:t>Phys. Rev. B </a:t>
            </a:r>
            <a:r>
              <a:rPr lang="en-US" sz="1600" b="1" dirty="0" smtClean="0"/>
              <a:t>84</a:t>
            </a:r>
            <a:r>
              <a:rPr lang="en-US" sz="1600" dirty="0" smtClean="0"/>
              <a:t>, 205105 (2011). </a:t>
            </a:r>
            <a:endParaRPr lang="en-US" sz="1600" dirty="0"/>
          </a:p>
        </p:txBody>
      </p:sp>
      <p:sp>
        <p:nvSpPr>
          <p:cNvPr id="8" name="TextBox 7"/>
          <p:cNvSpPr txBox="1"/>
          <p:nvPr/>
        </p:nvSpPr>
        <p:spPr>
          <a:xfrm>
            <a:off x="5547289" y="5908548"/>
            <a:ext cx="2984711" cy="584776"/>
          </a:xfrm>
          <a:prstGeom prst="rect">
            <a:avLst/>
          </a:prstGeom>
          <a:noFill/>
        </p:spPr>
        <p:txBody>
          <a:bodyPr wrap="none" rtlCol="0">
            <a:spAutoFit/>
          </a:bodyPr>
          <a:lstStyle/>
          <a:p>
            <a:r>
              <a:rPr lang="en-US" sz="1600" dirty="0" smtClean="0"/>
              <a:t>R. A. Gordon, </a:t>
            </a:r>
            <a:r>
              <a:rPr lang="en-US" sz="1600" i="1" dirty="0" smtClean="0"/>
              <a:t>et al.</a:t>
            </a:r>
          </a:p>
          <a:p>
            <a:r>
              <a:rPr lang="en-US" sz="1600" dirty="0" smtClean="0"/>
              <a:t>Euro. Phys. </a:t>
            </a:r>
            <a:r>
              <a:rPr lang="en-US" sz="1600" dirty="0" err="1" smtClean="0"/>
              <a:t>Lett</a:t>
            </a:r>
            <a:r>
              <a:rPr lang="en-US" sz="1600" dirty="0" smtClean="0"/>
              <a:t>. </a:t>
            </a:r>
            <a:r>
              <a:rPr lang="en-US" sz="1600" b="1" dirty="0" smtClean="0"/>
              <a:t>81</a:t>
            </a:r>
            <a:r>
              <a:rPr lang="en-US" sz="1600" dirty="0" smtClean="0"/>
              <a:t>, 26004 (2008)</a:t>
            </a:r>
            <a:endParaRPr lang="en-US" sz="1600" dirty="0"/>
          </a:p>
        </p:txBody>
      </p:sp>
      <p:sp>
        <p:nvSpPr>
          <p:cNvPr id="5" name="TextBox 4"/>
          <p:cNvSpPr txBox="1"/>
          <p:nvPr/>
        </p:nvSpPr>
        <p:spPr>
          <a:xfrm>
            <a:off x="2209800" y="4240431"/>
            <a:ext cx="2654342" cy="307777"/>
          </a:xfrm>
          <a:prstGeom prst="rect">
            <a:avLst/>
          </a:prstGeom>
          <a:solidFill>
            <a:schemeClr val="bg1"/>
          </a:solidFill>
        </p:spPr>
        <p:txBody>
          <a:bodyPr wrap="none" rtlCol="0">
            <a:spAutoFit/>
          </a:bodyPr>
          <a:lstStyle/>
          <a:p>
            <a:r>
              <a:rPr lang="en-US" sz="1400" dirty="0" smtClean="0"/>
              <a:t>Phys. Rev. </a:t>
            </a:r>
            <a:r>
              <a:rPr lang="en-US" sz="1400" dirty="0" err="1" smtClean="0"/>
              <a:t>Lett</a:t>
            </a:r>
            <a:r>
              <a:rPr lang="en-US" sz="1400" dirty="0" smtClean="0"/>
              <a:t>. 99, 257401 (2007) </a:t>
            </a:r>
            <a:endParaRPr lang="en-US" sz="1400" dirty="0"/>
          </a:p>
        </p:txBody>
      </p:sp>
      <p:sp>
        <p:nvSpPr>
          <p:cNvPr id="9" name="Rounded Rectangle 8"/>
          <p:cNvSpPr/>
          <p:nvPr/>
        </p:nvSpPr>
        <p:spPr>
          <a:xfrm>
            <a:off x="237511" y="2980531"/>
            <a:ext cx="3944578" cy="1259900"/>
          </a:xfrm>
          <a:prstGeom prst="roundRect">
            <a:avLst>
              <a:gd name="adj" fmla="val 113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just"/>
            <a:r>
              <a:rPr lang="en-US" sz="2000" dirty="0" smtClean="0">
                <a:solidFill>
                  <a:schemeClr val="tx1"/>
                </a:solidFill>
              </a:rPr>
              <a:t>Why are the </a:t>
            </a:r>
            <a:r>
              <a:rPr lang="en-US" sz="2000" dirty="0" err="1" smtClean="0">
                <a:solidFill>
                  <a:schemeClr val="tx1"/>
                </a:solidFill>
              </a:rPr>
              <a:t>multipole</a:t>
            </a:r>
            <a:r>
              <a:rPr lang="en-US" sz="2000" dirty="0" smtClean="0">
                <a:solidFill>
                  <a:schemeClr val="tx1"/>
                </a:solidFill>
              </a:rPr>
              <a:t> excitations at lower energy so much sharper and thus clearer to see?</a:t>
            </a:r>
            <a:endParaRPr lang="en-US" sz="2000" dirty="0">
              <a:solidFill>
                <a:schemeClr val="tx1"/>
              </a:solidFill>
            </a:endParaRPr>
          </a:p>
        </p:txBody>
      </p:sp>
    </p:spTree>
    <p:extLst>
      <p:ext uri="{BB962C8B-B14F-4D97-AF65-F5344CB8AC3E}">
        <p14:creationId xmlns:p14="http://schemas.microsoft.com/office/powerpoint/2010/main" val="60089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1-17 at 16.57.33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343" y="990000"/>
            <a:ext cx="5545123" cy="5326133"/>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Box 8"/>
          <p:cNvSpPr txBox="1"/>
          <p:nvPr/>
        </p:nvSpPr>
        <p:spPr>
          <a:xfrm>
            <a:off x="612000" y="1103179"/>
            <a:ext cx="2935533" cy="830997"/>
          </a:xfrm>
          <a:prstGeom prst="rect">
            <a:avLst/>
          </a:prstGeom>
          <a:noFill/>
        </p:spPr>
        <p:txBody>
          <a:bodyPr wrap="square" rtlCol="0">
            <a:spAutoFit/>
          </a:bodyPr>
          <a:lstStyle/>
          <a:p>
            <a:r>
              <a:rPr lang="en-US" sz="1600" dirty="0" smtClean="0"/>
              <a:t>R. A. Gordon, </a:t>
            </a:r>
            <a:r>
              <a:rPr lang="en-US" sz="1600" i="1" dirty="0" smtClean="0"/>
              <a:t>et al. </a:t>
            </a:r>
          </a:p>
          <a:p>
            <a:r>
              <a:rPr lang="en-US" sz="1600" dirty="0" smtClean="0"/>
              <a:t>J. Phys.: Conf. Series </a:t>
            </a:r>
            <a:r>
              <a:rPr lang="en-US" sz="1600" b="1" dirty="0" smtClean="0"/>
              <a:t>190</a:t>
            </a:r>
            <a:r>
              <a:rPr lang="en-US" sz="1600" dirty="0" smtClean="0"/>
              <a:t>, 012047 </a:t>
            </a:r>
          </a:p>
          <a:p>
            <a:r>
              <a:rPr lang="en-US" sz="1600" dirty="0" smtClean="0"/>
              <a:t>(2009)</a:t>
            </a:r>
            <a:endParaRPr lang="en-US" sz="1600" dirty="0"/>
          </a:p>
        </p:txBody>
      </p:sp>
    </p:spTree>
    <p:extLst>
      <p:ext uri="{BB962C8B-B14F-4D97-AF65-F5344CB8AC3E}">
        <p14:creationId xmlns:p14="http://schemas.microsoft.com/office/powerpoint/2010/main" val="5672744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Screen Shot 2013-10-31 at 0.01.27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44544" y="1040800"/>
            <a:ext cx="6487456" cy="5400927"/>
          </a:xfrm>
          <a:prstGeom prst="rect">
            <a:avLst/>
          </a:prstGeom>
        </p:spPr>
      </p:pic>
      <p:sp>
        <p:nvSpPr>
          <p:cNvPr id="5" name="TextBox 4"/>
          <p:cNvSpPr txBox="1"/>
          <p:nvPr/>
        </p:nvSpPr>
        <p:spPr>
          <a:xfrm>
            <a:off x="148578" y="1040800"/>
            <a:ext cx="2161670" cy="830997"/>
          </a:xfrm>
          <a:prstGeom prst="rect">
            <a:avLst/>
          </a:prstGeom>
          <a:noFill/>
        </p:spPr>
        <p:txBody>
          <a:bodyPr wrap="none" rtlCol="0">
            <a:spAutoFit/>
          </a:bodyPr>
          <a:lstStyle/>
          <a:p>
            <a:r>
              <a:rPr lang="en-US" sz="1600" dirty="0" smtClean="0"/>
              <a:t>J. A. Bradley et al.</a:t>
            </a:r>
          </a:p>
          <a:p>
            <a:r>
              <a:rPr lang="en-US" sz="1600" dirty="0" smtClean="0"/>
              <a:t>Phys. Rev. B </a:t>
            </a:r>
            <a:r>
              <a:rPr lang="en-US" sz="1600" b="1" dirty="0" smtClean="0"/>
              <a:t>81</a:t>
            </a:r>
            <a:r>
              <a:rPr lang="en-US" sz="1600" dirty="0" smtClean="0"/>
              <a:t>, 193104</a:t>
            </a:r>
          </a:p>
          <a:p>
            <a:r>
              <a:rPr lang="en-US" sz="1600" dirty="0" smtClean="0"/>
              <a:t>(2010).</a:t>
            </a:r>
            <a:endParaRPr lang="en-US" sz="1600" dirty="0"/>
          </a:p>
        </p:txBody>
      </p:sp>
      <p:sp>
        <p:nvSpPr>
          <p:cNvPr id="8" name="TextBox 7"/>
          <p:cNvSpPr txBox="1"/>
          <p:nvPr/>
        </p:nvSpPr>
        <p:spPr>
          <a:xfrm>
            <a:off x="148578" y="1873035"/>
            <a:ext cx="2161670" cy="830997"/>
          </a:xfrm>
          <a:prstGeom prst="rect">
            <a:avLst/>
          </a:prstGeom>
          <a:noFill/>
        </p:spPr>
        <p:txBody>
          <a:bodyPr wrap="none" rtlCol="0">
            <a:spAutoFit/>
          </a:bodyPr>
          <a:lstStyle/>
          <a:p>
            <a:r>
              <a:rPr lang="en-US" sz="1600" dirty="0" err="1" smtClean="0"/>
              <a:t>Subhra</a:t>
            </a:r>
            <a:r>
              <a:rPr lang="en-US" sz="1600" dirty="0" smtClean="0"/>
              <a:t> </a:t>
            </a:r>
            <a:r>
              <a:rPr lang="en-US" sz="1600" dirty="0" err="1" smtClean="0"/>
              <a:t>Sen</a:t>
            </a:r>
            <a:r>
              <a:rPr lang="en-US" sz="1600" dirty="0" smtClean="0"/>
              <a:t> Gupta et al.</a:t>
            </a:r>
          </a:p>
          <a:p>
            <a:r>
              <a:rPr lang="en-US" sz="1600" dirty="0" smtClean="0"/>
              <a:t>Phys. Rev. B 84, 075134</a:t>
            </a:r>
          </a:p>
          <a:p>
            <a:r>
              <a:rPr lang="en-US" sz="1600" dirty="0" smtClean="0"/>
              <a:t>(2011).</a:t>
            </a:r>
            <a:endParaRPr lang="en-US" sz="1600" dirty="0"/>
          </a:p>
        </p:txBody>
      </p:sp>
    </p:spTree>
    <p:extLst>
      <p:ext uri="{BB962C8B-B14F-4D97-AF65-F5344CB8AC3E}">
        <p14:creationId xmlns:p14="http://schemas.microsoft.com/office/powerpoint/2010/main" val="3437167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639734" y="3683000"/>
            <a:ext cx="152400" cy="11260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Rectangle 1"/>
          <p:cNvSpPr/>
          <p:nvPr/>
        </p:nvSpPr>
        <p:spPr>
          <a:xfrm>
            <a:off x="1701800" y="2201334"/>
            <a:ext cx="5909733" cy="35729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Elbow Connector 9"/>
          <p:cNvCxnSpPr/>
          <p:nvPr/>
        </p:nvCxnSpPr>
        <p:spPr>
          <a:xfrm flipV="1">
            <a:off x="1701800" y="4809066"/>
            <a:ext cx="5909733" cy="440267"/>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816317" y="2319866"/>
            <a:ext cx="3929281" cy="923330"/>
          </a:xfrm>
          <a:prstGeom prst="rect">
            <a:avLst/>
          </a:prstGeom>
          <a:noFill/>
        </p:spPr>
        <p:txBody>
          <a:bodyPr wrap="none" rtlCol="0">
            <a:spAutoFit/>
          </a:bodyPr>
          <a:lstStyle/>
          <a:p>
            <a:r>
              <a:rPr lang="en-US" dirty="0" smtClean="0"/>
              <a:t>5d to 5f in </a:t>
            </a:r>
            <a:r>
              <a:rPr lang="en-US" dirty="0" err="1" smtClean="0"/>
              <a:t>Actanides</a:t>
            </a:r>
            <a:endParaRPr lang="en-US" dirty="0" smtClean="0"/>
          </a:p>
          <a:p>
            <a:r>
              <a:rPr lang="en-US" dirty="0" smtClean="0"/>
              <a:t>4d to 4f in Lanthanides</a:t>
            </a:r>
          </a:p>
          <a:p>
            <a:r>
              <a:rPr lang="en-US" dirty="0" smtClean="0"/>
              <a:t>3p to 3d in Transition metal compounds</a:t>
            </a:r>
            <a:endParaRPr lang="en-US" dirty="0"/>
          </a:p>
        </p:txBody>
      </p:sp>
    </p:spTree>
    <p:extLst>
      <p:ext uri="{BB962C8B-B14F-4D97-AF65-F5344CB8AC3E}">
        <p14:creationId xmlns:p14="http://schemas.microsoft.com/office/powerpoint/2010/main" val="8847672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191934" y="4123267"/>
            <a:ext cx="152400" cy="11260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Rectangle 1"/>
          <p:cNvSpPr/>
          <p:nvPr/>
        </p:nvSpPr>
        <p:spPr>
          <a:xfrm>
            <a:off x="1701800" y="2201334"/>
            <a:ext cx="5909733" cy="35729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Elbow Connector 9"/>
          <p:cNvCxnSpPr/>
          <p:nvPr/>
        </p:nvCxnSpPr>
        <p:spPr>
          <a:xfrm flipV="1">
            <a:off x="1701800" y="4809066"/>
            <a:ext cx="5909733" cy="440267"/>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816317" y="2319866"/>
            <a:ext cx="3929281" cy="923330"/>
          </a:xfrm>
          <a:prstGeom prst="rect">
            <a:avLst/>
          </a:prstGeom>
          <a:noFill/>
        </p:spPr>
        <p:txBody>
          <a:bodyPr wrap="none" rtlCol="0">
            <a:spAutoFit/>
          </a:bodyPr>
          <a:lstStyle/>
          <a:p>
            <a:r>
              <a:rPr lang="en-US" dirty="0" smtClean="0"/>
              <a:t>5d to 5f in </a:t>
            </a:r>
            <a:r>
              <a:rPr lang="en-US" dirty="0" err="1" smtClean="0"/>
              <a:t>Actanides</a:t>
            </a:r>
            <a:endParaRPr lang="en-US" dirty="0" smtClean="0"/>
          </a:p>
          <a:p>
            <a:r>
              <a:rPr lang="en-US" dirty="0" smtClean="0"/>
              <a:t>4d to 4f in Lanthanides</a:t>
            </a:r>
          </a:p>
          <a:p>
            <a:r>
              <a:rPr lang="en-US" dirty="0" smtClean="0"/>
              <a:t>3p to 3d in Transition metal compounds</a:t>
            </a:r>
            <a:endParaRPr lang="en-US" dirty="0"/>
          </a:p>
        </p:txBody>
      </p:sp>
      <p:sp>
        <p:nvSpPr>
          <p:cNvPr id="8" name="Rounded Rectangle 7"/>
          <p:cNvSpPr/>
          <p:nvPr/>
        </p:nvSpPr>
        <p:spPr>
          <a:xfrm>
            <a:off x="1701800" y="1443567"/>
            <a:ext cx="3944578" cy="5079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Core – valence coulomb interaction</a:t>
            </a:r>
            <a:endParaRPr lang="en-US" sz="2000" dirty="0">
              <a:solidFill>
                <a:schemeClr val="tx1"/>
              </a:solidFill>
            </a:endParaRPr>
          </a:p>
        </p:txBody>
      </p:sp>
    </p:spTree>
    <p:extLst>
      <p:ext uri="{BB962C8B-B14F-4D97-AF65-F5344CB8AC3E}">
        <p14:creationId xmlns:p14="http://schemas.microsoft.com/office/powerpoint/2010/main" val="12000065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709334" y="4123267"/>
            <a:ext cx="152400" cy="11260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Rectangle 1"/>
          <p:cNvSpPr/>
          <p:nvPr/>
        </p:nvSpPr>
        <p:spPr>
          <a:xfrm>
            <a:off x="1701800" y="2201334"/>
            <a:ext cx="5909733" cy="35729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Elbow Connector 9"/>
          <p:cNvCxnSpPr/>
          <p:nvPr/>
        </p:nvCxnSpPr>
        <p:spPr>
          <a:xfrm flipV="1">
            <a:off x="1701800" y="4809066"/>
            <a:ext cx="5909733" cy="440267"/>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816317" y="2319866"/>
            <a:ext cx="3929281" cy="923330"/>
          </a:xfrm>
          <a:prstGeom prst="rect">
            <a:avLst/>
          </a:prstGeom>
          <a:noFill/>
        </p:spPr>
        <p:txBody>
          <a:bodyPr wrap="none" rtlCol="0">
            <a:spAutoFit/>
          </a:bodyPr>
          <a:lstStyle/>
          <a:p>
            <a:r>
              <a:rPr lang="en-US" dirty="0" smtClean="0"/>
              <a:t>5d to 5f in </a:t>
            </a:r>
            <a:r>
              <a:rPr lang="en-US" dirty="0" err="1" smtClean="0"/>
              <a:t>Actanides</a:t>
            </a:r>
            <a:endParaRPr lang="en-US" dirty="0" smtClean="0"/>
          </a:p>
          <a:p>
            <a:r>
              <a:rPr lang="en-US" dirty="0" smtClean="0"/>
              <a:t>4d to 4f in Lanthanides</a:t>
            </a:r>
          </a:p>
          <a:p>
            <a:r>
              <a:rPr lang="en-US" dirty="0" smtClean="0"/>
              <a:t>3p to 3d in Transition metal compounds</a:t>
            </a:r>
            <a:endParaRPr lang="en-US" dirty="0"/>
          </a:p>
        </p:txBody>
      </p:sp>
      <p:sp>
        <p:nvSpPr>
          <p:cNvPr id="8" name="Rounded Rectangle 7"/>
          <p:cNvSpPr/>
          <p:nvPr/>
        </p:nvSpPr>
        <p:spPr>
          <a:xfrm>
            <a:off x="1701800" y="1443567"/>
            <a:ext cx="3944578" cy="5079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err="1" smtClean="0">
                <a:solidFill>
                  <a:schemeClr val="tx1"/>
                </a:solidFill>
              </a:rPr>
              <a:t>Multiplet</a:t>
            </a:r>
            <a:r>
              <a:rPr lang="en-US" sz="2000" dirty="0" smtClean="0">
                <a:solidFill>
                  <a:schemeClr val="tx1"/>
                </a:solidFill>
              </a:rPr>
              <a:t> splitting</a:t>
            </a:r>
            <a:endParaRPr lang="en-US" sz="2000" dirty="0">
              <a:solidFill>
                <a:schemeClr val="tx1"/>
              </a:solidFill>
            </a:endParaRPr>
          </a:p>
        </p:txBody>
      </p:sp>
      <p:sp>
        <p:nvSpPr>
          <p:cNvPr id="9" name="Rectangle 8"/>
          <p:cNvSpPr/>
          <p:nvPr/>
        </p:nvSpPr>
        <p:spPr>
          <a:xfrm>
            <a:off x="3835401" y="4123267"/>
            <a:ext cx="152400" cy="11260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919134" y="3683000"/>
            <a:ext cx="152400" cy="11260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963334" y="4123267"/>
            <a:ext cx="152400" cy="11260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1976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709334" y="4123267"/>
            <a:ext cx="152400" cy="11260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Rectangle 1"/>
          <p:cNvSpPr/>
          <p:nvPr/>
        </p:nvSpPr>
        <p:spPr>
          <a:xfrm>
            <a:off x="1701800" y="2201334"/>
            <a:ext cx="5909733" cy="35729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16317" y="2319866"/>
            <a:ext cx="3929281" cy="923330"/>
          </a:xfrm>
          <a:prstGeom prst="rect">
            <a:avLst/>
          </a:prstGeom>
          <a:noFill/>
        </p:spPr>
        <p:txBody>
          <a:bodyPr wrap="none" rtlCol="0">
            <a:spAutoFit/>
          </a:bodyPr>
          <a:lstStyle/>
          <a:p>
            <a:r>
              <a:rPr lang="en-US" dirty="0" smtClean="0"/>
              <a:t>5d to 5f in </a:t>
            </a:r>
            <a:r>
              <a:rPr lang="en-US" dirty="0" err="1" smtClean="0"/>
              <a:t>Actanides</a:t>
            </a:r>
            <a:endParaRPr lang="en-US" dirty="0" smtClean="0"/>
          </a:p>
          <a:p>
            <a:r>
              <a:rPr lang="en-US" dirty="0" smtClean="0"/>
              <a:t>4d to 4f in Lanthanides</a:t>
            </a:r>
          </a:p>
          <a:p>
            <a:r>
              <a:rPr lang="en-US" dirty="0" smtClean="0"/>
              <a:t>3p to 3d in Transition metal compounds</a:t>
            </a:r>
            <a:endParaRPr lang="en-US" dirty="0"/>
          </a:p>
        </p:txBody>
      </p:sp>
      <p:sp>
        <p:nvSpPr>
          <p:cNvPr id="8" name="Rounded Rectangle 7"/>
          <p:cNvSpPr/>
          <p:nvPr/>
        </p:nvSpPr>
        <p:spPr>
          <a:xfrm>
            <a:off x="1701800" y="1443567"/>
            <a:ext cx="3944578" cy="507999"/>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Interaction with continuum </a:t>
            </a:r>
            <a:endParaRPr lang="en-US" sz="2000" dirty="0">
              <a:solidFill>
                <a:schemeClr val="tx1"/>
              </a:solidFill>
            </a:endParaRPr>
          </a:p>
        </p:txBody>
      </p:sp>
      <p:sp>
        <p:nvSpPr>
          <p:cNvPr id="9" name="Rectangle 8"/>
          <p:cNvSpPr/>
          <p:nvPr/>
        </p:nvSpPr>
        <p:spPr>
          <a:xfrm>
            <a:off x="3835401" y="4123267"/>
            <a:ext cx="152400" cy="11260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963334" y="4123267"/>
            <a:ext cx="152400" cy="112606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4656667" y="3820814"/>
            <a:ext cx="2946400" cy="1420053"/>
          </a:xfrm>
          <a:custGeom>
            <a:avLst/>
            <a:gdLst>
              <a:gd name="connsiteX0" fmla="*/ 0 w 2946400"/>
              <a:gd name="connsiteY0" fmla="*/ 1420053 h 1420053"/>
              <a:gd name="connsiteX1" fmla="*/ 313266 w 2946400"/>
              <a:gd name="connsiteY1" fmla="*/ 14586 h 1420053"/>
              <a:gd name="connsiteX2" fmla="*/ 914400 w 2946400"/>
              <a:gd name="connsiteY2" fmla="*/ 700386 h 1420053"/>
              <a:gd name="connsiteX3" fmla="*/ 2946400 w 2946400"/>
              <a:gd name="connsiteY3" fmla="*/ 920519 h 1420053"/>
            </a:gdLst>
            <a:ahLst/>
            <a:cxnLst>
              <a:cxn ang="0">
                <a:pos x="connsiteX0" y="connsiteY0"/>
              </a:cxn>
              <a:cxn ang="0">
                <a:pos x="connsiteX1" y="connsiteY1"/>
              </a:cxn>
              <a:cxn ang="0">
                <a:pos x="connsiteX2" y="connsiteY2"/>
              </a:cxn>
              <a:cxn ang="0">
                <a:pos x="connsiteX3" y="connsiteY3"/>
              </a:cxn>
            </a:cxnLst>
            <a:rect l="l" t="t" r="r" b="b"/>
            <a:pathLst>
              <a:path w="2946400" h="1420053">
                <a:moveTo>
                  <a:pt x="0" y="1420053"/>
                </a:moveTo>
                <a:cubicBezTo>
                  <a:pt x="80433" y="777292"/>
                  <a:pt x="160866" y="134531"/>
                  <a:pt x="313266" y="14586"/>
                </a:cubicBezTo>
                <a:cubicBezTo>
                  <a:pt x="465666" y="-105359"/>
                  <a:pt x="475545" y="549397"/>
                  <a:pt x="914400" y="700386"/>
                </a:cubicBezTo>
                <a:cubicBezTo>
                  <a:pt x="1353255" y="851375"/>
                  <a:pt x="2946400" y="920519"/>
                  <a:pt x="2946400" y="92051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a:stCxn id="4" idx="0"/>
          </p:cNvCxnSpPr>
          <p:nvPr/>
        </p:nvCxnSpPr>
        <p:spPr>
          <a:xfrm flipH="1">
            <a:off x="1701800" y="5240867"/>
            <a:ext cx="2954867" cy="846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63664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Screen Shot 2013-10-31 at 0.01.27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44544" y="1040800"/>
            <a:ext cx="6487456" cy="5400927"/>
          </a:xfrm>
          <a:prstGeom prst="rect">
            <a:avLst/>
          </a:prstGeom>
        </p:spPr>
      </p:pic>
      <p:sp>
        <p:nvSpPr>
          <p:cNvPr id="5" name="TextBox 4"/>
          <p:cNvSpPr txBox="1"/>
          <p:nvPr/>
        </p:nvSpPr>
        <p:spPr>
          <a:xfrm>
            <a:off x="148578" y="1040800"/>
            <a:ext cx="2161670" cy="830997"/>
          </a:xfrm>
          <a:prstGeom prst="rect">
            <a:avLst/>
          </a:prstGeom>
          <a:noFill/>
        </p:spPr>
        <p:txBody>
          <a:bodyPr wrap="none" rtlCol="0">
            <a:spAutoFit/>
          </a:bodyPr>
          <a:lstStyle/>
          <a:p>
            <a:r>
              <a:rPr lang="en-US" sz="1600" dirty="0" smtClean="0"/>
              <a:t>J. A. Bradley et al.</a:t>
            </a:r>
          </a:p>
          <a:p>
            <a:r>
              <a:rPr lang="en-US" sz="1600" dirty="0" smtClean="0"/>
              <a:t>Phys. Rev. B </a:t>
            </a:r>
            <a:r>
              <a:rPr lang="en-US" sz="1600" b="1" dirty="0" smtClean="0"/>
              <a:t>81</a:t>
            </a:r>
            <a:r>
              <a:rPr lang="en-US" sz="1600" dirty="0" smtClean="0"/>
              <a:t>, 193104</a:t>
            </a:r>
          </a:p>
          <a:p>
            <a:r>
              <a:rPr lang="en-US" sz="1600" dirty="0" smtClean="0"/>
              <a:t>(2010).</a:t>
            </a:r>
            <a:endParaRPr lang="en-US" sz="1600" dirty="0"/>
          </a:p>
        </p:txBody>
      </p:sp>
      <p:sp>
        <p:nvSpPr>
          <p:cNvPr id="8" name="TextBox 7"/>
          <p:cNvSpPr txBox="1"/>
          <p:nvPr/>
        </p:nvSpPr>
        <p:spPr>
          <a:xfrm>
            <a:off x="148578" y="1873035"/>
            <a:ext cx="2161670" cy="830997"/>
          </a:xfrm>
          <a:prstGeom prst="rect">
            <a:avLst/>
          </a:prstGeom>
          <a:noFill/>
        </p:spPr>
        <p:txBody>
          <a:bodyPr wrap="none" rtlCol="0">
            <a:spAutoFit/>
          </a:bodyPr>
          <a:lstStyle/>
          <a:p>
            <a:r>
              <a:rPr lang="en-US" sz="1600" dirty="0" err="1" smtClean="0"/>
              <a:t>Subhra</a:t>
            </a:r>
            <a:r>
              <a:rPr lang="en-US" sz="1600" dirty="0" smtClean="0"/>
              <a:t> </a:t>
            </a:r>
            <a:r>
              <a:rPr lang="en-US" sz="1600" dirty="0" err="1" smtClean="0"/>
              <a:t>Sen</a:t>
            </a:r>
            <a:r>
              <a:rPr lang="en-US" sz="1600" dirty="0" smtClean="0"/>
              <a:t> Gupta et al.</a:t>
            </a:r>
          </a:p>
          <a:p>
            <a:r>
              <a:rPr lang="en-US" sz="1600" dirty="0" smtClean="0"/>
              <a:t>Phys. Rev. B 84, 075134</a:t>
            </a:r>
          </a:p>
          <a:p>
            <a:r>
              <a:rPr lang="en-US" sz="1600" dirty="0" smtClean="0"/>
              <a:t>(2011).</a:t>
            </a:r>
            <a:endParaRPr lang="en-US" sz="1600" dirty="0"/>
          </a:p>
        </p:txBody>
      </p:sp>
    </p:spTree>
    <p:extLst>
      <p:ext uri="{BB962C8B-B14F-4D97-AF65-F5344CB8AC3E}">
        <p14:creationId xmlns:p14="http://schemas.microsoft.com/office/powerpoint/2010/main" val="1604195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Interaction of photons with matter</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Rounded Rectangle 9"/>
          <p:cNvSpPr/>
          <p:nvPr/>
        </p:nvSpPr>
        <p:spPr>
          <a:xfrm>
            <a:off x="5655429"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RIXS</a:t>
            </a:r>
          </a:p>
        </p:txBody>
      </p:sp>
      <p:sp>
        <p:nvSpPr>
          <p:cNvPr id="11" name="Rounded Rectangle 10"/>
          <p:cNvSpPr/>
          <p:nvPr/>
        </p:nvSpPr>
        <p:spPr>
          <a:xfrm>
            <a:off x="7336572"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nIXS</a:t>
            </a:r>
            <a:endParaRPr lang="en-US" sz="2000" dirty="0" smtClean="0">
              <a:solidFill>
                <a:schemeClr val="tx1"/>
              </a:solidFill>
            </a:endParaRPr>
          </a:p>
        </p:txBody>
      </p:sp>
      <p:grpSp>
        <p:nvGrpSpPr>
          <p:cNvPr id="58" name="Group 57"/>
          <p:cNvGrpSpPr/>
          <p:nvPr/>
        </p:nvGrpSpPr>
        <p:grpSpPr>
          <a:xfrm>
            <a:off x="4950058" y="1933020"/>
            <a:ext cx="2139057" cy="4254548"/>
            <a:chOff x="-99908" y="1925406"/>
            <a:chExt cx="2139057" cy="4254548"/>
          </a:xfrm>
        </p:grpSpPr>
        <p:cxnSp>
          <p:nvCxnSpPr>
            <p:cNvPr id="59" name="Straight Connector 58"/>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7" name="Delay 46"/>
            <p:cNvSpPr/>
            <p:nvPr/>
          </p:nvSpPr>
          <p:spPr>
            <a:xfrm rot="15986418">
              <a:off x="335776"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69" name="Straight Arrow Connector 68"/>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0" name="Delay 46"/>
            <p:cNvSpPr/>
            <p:nvPr/>
          </p:nvSpPr>
          <p:spPr>
            <a:xfrm rot="5974411">
              <a:off x="465355" y="3286874"/>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71" name="Pie 70"/>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2" name="Arc 71"/>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5" name="Straight Arrow Connector 74"/>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6626924" y="2525441"/>
            <a:ext cx="2139057" cy="3662127"/>
            <a:chOff x="6265584" y="2525441"/>
            <a:chExt cx="2139057" cy="3662127"/>
          </a:xfrm>
        </p:grpSpPr>
        <p:sp>
          <p:nvSpPr>
            <p:cNvPr id="78" name="Pie 77"/>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9" name="Straight Connector 78"/>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81" name="Arc 80"/>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Connector 81"/>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88"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90" name="Straight Arrow Connector 89"/>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92"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nvGrpSpPr>
          <p:cNvPr id="4" name="Group 3"/>
          <p:cNvGrpSpPr/>
          <p:nvPr/>
        </p:nvGrpSpPr>
        <p:grpSpPr>
          <a:xfrm>
            <a:off x="4792814" y="1063266"/>
            <a:ext cx="3776668" cy="666617"/>
            <a:chOff x="1303671" y="2097874"/>
            <a:chExt cx="3776668" cy="666617"/>
          </a:xfrm>
        </p:grpSpPr>
        <p:sp>
          <p:nvSpPr>
            <p:cNvPr id="103" name="Rounded Rectangle 102"/>
            <p:cNvSpPr/>
            <p:nvPr/>
          </p:nvSpPr>
          <p:spPr>
            <a:xfrm>
              <a:off x="1303671" y="2097874"/>
              <a:ext cx="3776668" cy="666617"/>
            </a:xfrm>
            <a:prstGeom prst="roundRect">
              <a:avLst>
                <a:gd name="adj" fmla="val 2456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000" dirty="0" smtClean="0">
                <a:solidFill>
                  <a:schemeClr val="tx1"/>
                </a:solidFill>
              </a:endParaRPr>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0717" y="2169522"/>
              <a:ext cx="3632200" cy="495300"/>
            </a:xfrm>
            <a:prstGeom prst="rect">
              <a:avLst/>
            </a:prstGeom>
          </p:spPr>
        </p:pic>
      </p:grpSp>
      <p:grpSp>
        <p:nvGrpSpPr>
          <p:cNvPr id="5" name="Group 4"/>
          <p:cNvGrpSpPr/>
          <p:nvPr/>
        </p:nvGrpSpPr>
        <p:grpSpPr>
          <a:xfrm>
            <a:off x="4792814" y="1063266"/>
            <a:ext cx="4265650" cy="5304317"/>
            <a:chOff x="4792814" y="1063266"/>
            <a:chExt cx="4265650" cy="5304317"/>
          </a:xfrm>
        </p:grpSpPr>
        <p:grpSp>
          <p:nvGrpSpPr>
            <p:cNvPr id="109" name="Group 108"/>
            <p:cNvGrpSpPr/>
            <p:nvPr/>
          </p:nvGrpSpPr>
          <p:grpSpPr>
            <a:xfrm>
              <a:off x="4792814" y="1063266"/>
              <a:ext cx="3776668" cy="666617"/>
              <a:chOff x="1303671" y="2097874"/>
              <a:chExt cx="3776668" cy="666617"/>
            </a:xfrm>
          </p:grpSpPr>
          <p:sp>
            <p:nvSpPr>
              <p:cNvPr id="110" name="Rounded Rectangle 109"/>
              <p:cNvSpPr/>
              <p:nvPr/>
            </p:nvSpPr>
            <p:spPr>
              <a:xfrm>
                <a:off x="1303671" y="2097874"/>
                <a:ext cx="3776668" cy="666617"/>
              </a:xfrm>
              <a:prstGeom prst="roundRect">
                <a:avLst>
                  <a:gd name="adj" fmla="val 2456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000" dirty="0" smtClean="0">
                  <a:solidFill>
                    <a:schemeClr val="tx1"/>
                  </a:solidFill>
                </a:endParaRPr>
              </a:p>
            </p:txBody>
          </p:sp>
          <p:pic>
            <p:nvPicPr>
              <p:cNvPr id="111" name="Picture 110" descr="latex-image-1.pdf"/>
              <p:cNvPicPr>
                <a:picLocks noChangeAspect="1"/>
              </p:cNvPicPr>
              <p:nvPr/>
            </p:nvPicPr>
            <p:blipFill>
              <a:blip r:embed="rId3">
                <a:alphaModFix amt="31000"/>
                <a:extLst>
                  <a:ext uri="{28A0092B-C50C-407E-A947-70E740481C1C}">
                    <a14:useLocalDpi xmlns:a14="http://schemas.microsoft.com/office/drawing/2010/main"/>
                  </a:ext>
                </a:extLst>
              </a:blip>
              <a:stretch>
                <a:fillRect/>
              </a:stretch>
            </p:blipFill>
            <p:spPr>
              <a:xfrm>
                <a:off x="1330717" y="2169522"/>
                <a:ext cx="3632200" cy="495300"/>
              </a:xfrm>
              <a:prstGeom prst="rect">
                <a:avLst/>
              </a:prstGeom>
            </p:spPr>
          </p:pic>
        </p:grpSp>
        <p:sp>
          <p:nvSpPr>
            <p:cNvPr id="42" name="Rounded Rectangle 41"/>
            <p:cNvSpPr/>
            <p:nvPr/>
          </p:nvSpPr>
          <p:spPr>
            <a:xfrm>
              <a:off x="7156389" y="1063266"/>
              <a:ext cx="1902075" cy="5304317"/>
            </a:xfrm>
            <a:prstGeom prst="roundRect">
              <a:avLst/>
            </a:prstGeom>
            <a:gradFill flip="none" rotWithShape="1">
              <a:gsLst>
                <a:gs pos="0">
                  <a:schemeClr val="dk1">
                    <a:tint val="100000"/>
                    <a:shade val="100000"/>
                    <a:satMod val="130000"/>
                    <a:alpha val="28000"/>
                  </a:schemeClr>
                </a:gs>
                <a:gs pos="100000">
                  <a:schemeClr val="dk1">
                    <a:tint val="50000"/>
                    <a:shade val="100000"/>
                    <a:satMod val="350000"/>
                    <a:alpha val="28000"/>
                  </a:schemeClr>
                </a:gs>
              </a:gsLst>
              <a:lin ang="16200000" scaled="0"/>
              <a:tileRec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3" name="Picture 2"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97493" y="1138788"/>
              <a:ext cx="558800" cy="406400"/>
            </a:xfrm>
            <a:prstGeom prst="rect">
              <a:avLst/>
            </a:prstGeom>
          </p:spPr>
        </p:pic>
      </p:grpSp>
      <p:pic>
        <p:nvPicPr>
          <p:cNvPr id="52" name="Picture 51" descr="IXSFig.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0917" y="2071438"/>
            <a:ext cx="4572000" cy="4381500"/>
          </a:xfrm>
          <a:prstGeom prst="rect">
            <a:avLst/>
          </a:prstGeom>
        </p:spPr>
      </p:pic>
    </p:spTree>
    <p:extLst>
      <p:ext uri="{BB962C8B-B14F-4D97-AF65-F5344CB8AC3E}">
        <p14:creationId xmlns:p14="http://schemas.microsoft.com/office/powerpoint/2010/main" val="42079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direction of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Macintosh HD:Users:haverkort:Documents:Grants:PETRA beamline:pictures:Screen Shot 2013-10-09 at 15.53.58 .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000" y="1109028"/>
            <a:ext cx="5372748" cy="5240972"/>
          </a:xfrm>
          <a:prstGeom prst="rect">
            <a:avLst/>
          </a:prstGeom>
          <a:noFill/>
        </p:spPr>
      </p:pic>
      <p:sp>
        <p:nvSpPr>
          <p:cNvPr id="2" name="TextBox 1"/>
          <p:cNvSpPr txBox="1"/>
          <p:nvPr/>
        </p:nvSpPr>
        <p:spPr>
          <a:xfrm>
            <a:off x="5984748" y="5753893"/>
            <a:ext cx="3036508" cy="584776"/>
          </a:xfrm>
          <a:prstGeom prst="rect">
            <a:avLst/>
          </a:prstGeom>
          <a:noFill/>
        </p:spPr>
        <p:txBody>
          <a:bodyPr wrap="none" rtlCol="0">
            <a:spAutoFit/>
          </a:bodyPr>
          <a:lstStyle/>
          <a:p>
            <a:r>
              <a:rPr lang="en-US" sz="1600" dirty="0" smtClean="0"/>
              <a:t>N. </a:t>
            </a:r>
            <a:r>
              <a:rPr lang="en-US" sz="1600" dirty="0" err="1" smtClean="0"/>
              <a:t>Hiraoka</a:t>
            </a:r>
            <a:r>
              <a:rPr lang="en-US" sz="1600" dirty="0" smtClean="0"/>
              <a:t> </a:t>
            </a:r>
            <a:r>
              <a:rPr lang="en-US" sz="1600" i="1" dirty="0" smtClean="0"/>
              <a:t>et al</a:t>
            </a:r>
            <a:r>
              <a:rPr lang="en-US" sz="1600" dirty="0" smtClean="0"/>
              <a:t>.,</a:t>
            </a:r>
          </a:p>
          <a:p>
            <a:r>
              <a:rPr lang="en-US" sz="1600" dirty="0" smtClean="0"/>
              <a:t>Euro. Phys. </a:t>
            </a:r>
            <a:r>
              <a:rPr lang="en-US" sz="1600" dirty="0" err="1" smtClean="0"/>
              <a:t>Lett</a:t>
            </a:r>
            <a:r>
              <a:rPr lang="en-US" sz="1600" dirty="0" smtClean="0"/>
              <a:t>. 96, 37007 (2011). </a:t>
            </a:r>
            <a:endParaRPr lang="en-US" sz="1600" dirty="0"/>
          </a:p>
        </p:txBody>
      </p:sp>
    </p:spTree>
    <p:extLst>
      <p:ext uri="{BB962C8B-B14F-4D97-AF65-F5344CB8AC3E}">
        <p14:creationId xmlns:p14="http://schemas.microsoft.com/office/powerpoint/2010/main" val="19663663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direction of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7361" t="39070" r="7942" b="5851"/>
          <a:stretch/>
        </p:blipFill>
        <p:spPr>
          <a:xfrm>
            <a:off x="345224" y="2717800"/>
            <a:ext cx="8186776" cy="3762200"/>
          </a:xfrm>
          <a:prstGeom prst="rect">
            <a:avLst/>
          </a:prstGeom>
        </p:spPr>
      </p:pic>
      <p:sp>
        <p:nvSpPr>
          <p:cNvPr id="9" name="TextBox 8"/>
          <p:cNvSpPr txBox="1"/>
          <p:nvPr/>
        </p:nvSpPr>
        <p:spPr>
          <a:xfrm>
            <a:off x="4014117" y="1648100"/>
            <a:ext cx="4517883" cy="1077218"/>
          </a:xfrm>
          <a:prstGeom prst="rect">
            <a:avLst/>
          </a:prstGeom>
          <a:noFill/>
        </p:spPr>
        <p:txBody>
          <a:bodyPr wrap="none" rtlCol="0">
            <a:spAutoFit/>
          </a:bodyPr>
          <a:lstStyle/>
          <a:p>
            <a:r>
              <a:rPr lang="en-US" sz="1600" dirty="0" smtClean="0"/>
              <a:t>Experiment:</a:t>
            </a:r>
          </a:p>
          <a:p>
            <a:r>
              <a:rPr lang="en-US" sz="1600" dirty="0" smtClean="0"/>
              <a:t>R. </a:t>
            </a:r>
            <a:r>
              <a:rPr lang="en-US" sz="1600" dirty="0" err="1" smtClean="0"/>
              <a:t>Verbeni</a:t>
            </a:r>
            <a:r>
              <a:rPr lang="en-US" sz="1600" dirty="0" smtClean="0"/>
              <a:t>, </a:t>
            </a:r>
            <a:r>
              <a:rPr lang="en-US" sz="1600" i="1" dirty="0" smtClean="0"/>
              <a:t>et al. </a:t>
            </a:r>
            <a:r>
              <a:rPr lang="en-US" sz="1600" dirty="0" smtClean="0"/>
              <a:t>J. Synchrotron Rad. </a:t>
            </a:r>
            <a:r>
              <a:rPr lang="en-US" sz="1600" b="1" dirty="0" smtClean="0"/>
              <a:t>16</a:t>
            </a:r>
            <a:r>
              <a:rPr lang="en-US" sz="1600" dirty="0" smtClean="0"/>
              <a:t>, 469 (2009).</a:t>
            </a:r>
          </a:p>
          <a:p>
            <a:r>
              <a:rPr lang="en-US" sz="1600" dirty="0" err="1" smtClean="0"/>
              <a:t>Ab</a:t>
            </a:r>
            <a:r>
              <a:rPr lang="en-US" sz="1600" dirty="0" smtClean="0"/>
              <a:t> initio theory:</a:t>
            </a:r>
          </a:p>
          <a:p>
            <a:r>
              <a:rPr lang="en-US" sz="1600" dirty="0" smtClean="0"/>
              <a:t>M. W. Haverkort </a:t>
            </a:r>
            <a:r>
              <a:rPr lang="en-US" sz="1600" i="1" dirty="0" smtClean="0"/>
              <a:t>et al. </a:t>
            </a:r>
            <a:r>
              <a:rPr lang="en-US" sz="1600" dirty="0" smtClean="0"/>
              <a:t>PRB </a:t>
            </a:r>
            <a:r>
              <a:rPr lang="en-US" sz="1600" b="1" dirty="0" smtClean="0"/>
              <a:t>85</a:t>
            </a:r>
            <a:r>
              <a:rPr lang="en-US" sz="1600" dirty="0" smtClean="0"/>
              <a:t>, 165113 (2012).</a:t>
            </a:r>
            <a:endParaRPr lang="en-US" sz="1600" dirty="0"/>
          </a:p>
        </p:txBody>
      </p:sp>
    </p:spTree>
    <p:extLst>
      <p:ext uri="{BB962C8B-B14F-4D97-AF65-F5344CB8AC3E}">
        <p14:creationId xmlns:p14="http://schemas.microsoft.com/office/powerpoint/2010/main" val="16743878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7361" t="39070" r="7942" b="5851"/>
          <a:stretch/>
        </p:blipFill>
        <p:spPr>
          <a:xfrm>
            <a:off x="345224" y="2717800"/>
            <a:ext cx="8186776" cy="3762200"/>
          </a:xfrm>
          <a:prstGeom prst="rect">
            <a:avLst/>
          </a:prstGeom>
        </p:spPr>
      </p:pic>
      <p:pic>
        <p:nvPicPr>
          <p:cNvPr id="11" name="Picture 10" descr="LDA_p_MLFT_04A (dragged).pdf"/>
          <p:cNvPicPr>
            <a:picLocks noChangeAspect="1"/>
          </p:cNvPicPr>
          <p:nvPr/>
        </p:nvPicPr>
        <p:blipFill rotWithShape="1">
          <a:blip r:embed="rId4" cstate="screen">
            <a:extLst>
              <a:ext uri="{28A0092B-C50C-407E-A947-70E740481C1C}">
                <a14:useLocalDpi xmlns:a14="http://schemas.microsoft.com/office/drawing/2010/main"/>
              </a:ext>
            </a:extLst>
          </a:blip>
          <a:srcRect l="58898" t="14786" r="5309" b="34512"/>
          <a:stretch/>
        </p:blipFill>
        <p:spPr>
          <a:xfrm>
            <a:off x="3157662" y="902836"/>
            <a:ext cx="2259129" cy="2261376"/>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direction of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cxnSp>
        <p:nvCxnSpPr>
          <p:cNvPr id="3" name="Straight Connector 2"/>
          <p:cNvCxnSpPr/>
          <p:nvPr/>
        </p:nvCxnSpPr>
        <p:spPr>
          <a:xfrm>
            <a:off x="612000" y="200479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077232" y="2505849"/>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077232" y="1297995"/>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077232" y="2434112"/>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77232" y="2346948"/>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77232" y="136323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191449" y="2144463"/>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a:xfrm flipV="1">
            <a:off x="2338268" y="2144463"/>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2" name="Straight Arrow Connector 21"/>
          <p:cNvCxnSpPr/>
          <p:nvPr/>
        </p:nvCxnSpPr>
        <p:spPr>
          <a:xfrm flipV="1">
            <a:off x="2485087" y="2144463"/>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3" name="Straight Arrow Connector 22"/>
          <p:cNvCxnSpPr/>
          <p:nvPr/>
        </p:nvCxnSpPr>
        <p:spPr>
          <a:xfrm>
            <a:off x="2631906" y="2144463"/>
            <a:ext cx="1" cy="538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6" name="Straight Arrow Connector 25"/>
          <p:cNvCxnSpPr/>
          <p:nvPr/>
        </p:nvCxnSpPr>
        <p:spPr>
          <a:xfrm>
            <a:off x="2778726" y="2144463"/>
            <a:ext cx="1" cy="538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7" name="Straight Arrow Connector 26"/>
          <p:cNvCxnSpPr/>
          <p:nvPr/>
        </p:nvCxnSpPr>
        <p:spPr>
          <a:xfrm>
            <a:off x="2925547" y="2144463"/>
            <a:ext cx="1" cy="538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8" name="Straight Arrow Connector 27"/>
          <p:cNvCxnSpPr/>
          <p:nvPr/>
        </p:nvCxnSpPr>
        <p:spPr>
          <a:xfrm flipV="1">
            <a:off x="2338268" y="1064109"/>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9" name="Straight Arrow Connector 28"/>
          <p:cNvCxnSpPr/>
          <p:nvPr/>
        </p:nvCxnSpPr>
        <p:spPr>
          <a:xfrm flipV="1">
            <a:off x="2485087" y="1064109"/>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0" name="Straight Connector 29"/>
          <p:cNvCxnSpPr/>
          <p:nvPr/>
        </p:nvCxnSpPr>
        <p:spPr>
          <a:xfrm flipV="1">
            <a:off x="1563036" y="1359052"/>
            <a:ext cx="477560" cy="621316"/>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563036" y="2021852"/>
            <a:ext cx="477560" cy="41226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62499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7361" t="39070" r="7942" b="5851"/>
          <a:stretch/>
        </p:blipFill>
        <p:spPr>
          <a:xfrm>
            <a:off x="345224" y="2717800"/>
            <a:ext cx="8186776" cy="3762200"/>
          </a:xfrm>
          <a:prstGeom prst="rect">
            <a:avLst/>
          </a:prstGeom>
        </p:spPr>
      </p:pic>
      <p:pic>
        <p:nvPicPr>
          <p:cNvPr id="11" name="Picture 10" descr="LDA_p_MLFT_04A (dragged).pdf"/>
          <p:cNvPicPr>
            <a:picLocks noChangeAspect="1"/>
          </p:cNvPicPr>
          <p:nvPr/>
        </p:nvPicPr>
        <p:blipFill rotWithShape="1">
          <a:blip r:embed="rId4" cstate="screen">
            <a:extLst>
              <a:ext uri="{28A0092B-C50C-407E-A947-70E740481C1C}">
                <a14:useLocalDpi xmlns:a14="http://schemas.microsoft.com/office/drawing/2010/main"/>
              </a:ext>
            </a:extLst>
          </a:blip>
          <a:srcRect l="58898" t="14786" r="5309" b="34512"/>
          <a:stretch/>
        </p:blipFill>
        <p:spPr>
          <a:xfrm>
            <a:off x="3157662" y="902836"/>
            <a:ext cx="2259129" cy="2261376"/>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direction of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cxnSp>
        <p:nvCxnSpPr>
          <p:cNvPr id="3" name="Straight Connector 2"/>
          <p:cNvCxnSpPr/>
          <p:nvPr/>
        </p:nvCxnSpPr>
        <p:spPr>
          <a:xfrm>
            <a:off x="612000" y="200479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077232" y="2505849"/>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077232" y="1297995"/>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077232" y="2434112"/>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77232" y="2346948"/>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77232" y="136323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191449" y="2144463"/>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a:xfrm flipV="1">
            <a:off x="2338268" y="2144463"/>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2" name="Straight Arrow Connector 21"/>
          <p:cNvCxnSpPr/>
          <p:nvPr/>
        </p:nvCxnSpPr>
        <p:spPr>
          <a:xfrm flipV="1">
            <a:off x="2485087" y="2144463"/>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3" name="Straight Arrow Connector 22"/>
          <p:cNvCxnSpPr/>
          <p:nvPr/>
        </p:nvCxnSpPr>
        <p:spPr>
          <a:xfrm>
            <a:off x="2631906" y="2144463"/>
            <a:ext cx="1" cy="538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6" name="Straight Arrow Connector 25"/>
          <p:cNvCxnSpPr/>
          <p:nvPr/>
        </p:nvCxnSpPr>
        <p:spPr>
          <a:xfrm>
            <a:off x="2778726" y="2144463"/>
            <a:ext cx="1" cy="538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7" name="Straight Arrow Connector 26"/>
          <p:cNvCxnSpPr/>
          <p:nvPr/>
        </p:nvCxnSpPr>
        <p:spPr>
          <a:xfrm>
            <a:off x="2925547" y="2144463"/>
            <a:ext cx="1" cy="538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8" name="Straight Arrow Connector 27"/>
          <p:cNvCxnSpPr/>
          <p:nvPr/>
        </p:nvCxnSpPr>
        <p:spPr>
          <a:xfrm flipV="1">
            <a:off x="2338268" y="1064109"/>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9" name="Straight Arrow Connector 28"/>
          <p:cNvCxnSpPr/>
          <p:nvPr/>
        </p:nvCxnSpPr>
        <p:spPr>
          <a:xfrm flipV="1">
            <a:off x="2485087" y="1064109"/>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4" name="Freeform 3"/>
          <p:cNvSpPr/>
          <p:nvPr/>
        </p:nvSpPr>
        <p:spPr>
          <a:xfrm>
            <a:off x="5727594" y="1392053"/>
            <a:ext cx="806544" cy="1147834"/>
          </a:xfrm>
          <a:custGeom>
            <a:avLst/>
            <a:gdLst>
              <a:gd name="connsiteX0" fmla="*/ 97699 w 806544"/>
              <a:gd name="connsiteY0" fmla="*/ 1147834 h 1147834"/>
              <a:gd name="connsiteX1" fmla="*/ 806015 w 806544"/>
              <a:gd name="connsiteY1" fmla="*/ 476229 h 1147834"/>
              <a:gd name="connsiteX2" fmla="*/ 0 w 806544"/>
              <a:gd name="connsiteY2" fmla="*/ 0 h 1147834"/>
            </a:gdLst>
            <a:ahLst/>
            <a:cxnLst>
              <a:cxn ang="0">
                <a:pos x="connsiteX0" y="connsiteY0"/>
              </a:cxn>
              <a:cxn ang="0">
                <a:pos x="connsiteX1" y="connsiteY1"/>
              </a:cxn>
              <a:cxn ang="0">
                <a:pos x="connsiteX2" y="connsiteY2"/>
              </a:cxn>
            </a:cxnLst>
            <a:rect l="l" t="t" r="r" b="b"/>
            <a:pathLst>
              <a:path w="806544" h="1147834">
                <a:moveTo>
                  <a:pt x="97699" y="1147834"/>
                </a:moveTo>
                <a:cubicBezTo>
                  <a:pt x="459998" y="907684"/>
                  <a:pt x="822298" y="667535"/>
                  <a:pt x="806015" y="476229"/>
                </a:cubicBezTo>
                <a:cubicBezTo>
                  <a:pt x="789732" y="284923"/>
                  <a:pt x="0" y="0"/>
                  <a:pt x="0" y="0"/>
                </a:cubicBezTo>
              </a:path>
            </a:pathLst>
          </a:custGeom>
          <a:ln w="5715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6667945" y="1662350"/>
            <a:ext cx="1698151" cy="369332"/>
          </a:xfrm>
          <a:prstGeom prst="rect">
            <a:avLst/>
          </a:prstGeom>
          <a:noFill/>
        </p:spPr>
        <p:txBody>
          <a:bodyPr wrap="none" rtlCol="0">
            <a:spAutoFit/>
          </a:bodyPr>
          <a:lstStyle/>
          <a:p>
            <a:r>
              <a:rPr lang="en-US" dirty="0" smtClean="0"/>
              <a:t>Single transition</a:t>
            </a:r>
            <a:endParaRPr lang="en-US" dirty="0"/>
          </a:p>
        </p:txBody>
      </p:sp>
      <p:sp>
        <p:nvSpPr>
          <p:cNvPr id="9" name="Rounded Rectangle 8"/>
          <p:cNvSpPr/>
          <p:nvPr/>
        </p:nvSpPr>
        <p:spPr>
          <a:xfrm>
            <a:off x="2631906" y="3164212"/>
            <a:ext cx="1312684" cy="2770332"/>
          </a:xfrm>
          <a:prstGeom prst="roundRect">
            <a:avLst/>
          </a:prstGeom>
          <a:gradFill flip="none" rotWithShape="1">
            <a:gsLst>
              <a:gs pos="0">
                <a:schemeClr val="dk1">
                  <a:tint val="100000"/>
                  <a:shade val="100000"/>
                  <a:satMod val="130000"/>
                  <a:alpha val="49000"/>
                </a:schemeClr>
              </a:gs>
              <a:gs pos="100000">
                <a:schemeClr val="dk1">
                  <a:tint val="50000"/>
                  <a:shade val="100000"/>
                  <a:satMod val="350000"/>
                  <a:alpha val="49000"/>
                </a:schemeClr>
              </a:gs>
            </a:gsLst>
            <a:lin ang="16200000" scaled="0"/>
            <a:tileRec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cxnSp>
        <p:nvCxnSpPr>
          <p:cNvPr id="24" name="Straight Connector 23"/>
          <p:cNvCxnSpPr/>
          <p:nvPr/>
        </p:nvCxnSpPr>
        <p:spPr>
          <a:xfrm flipV="1">
            <a:off x="1563036" y="1359052"/>
            <a:ext cx="477560" cy="6213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563036" y="2021852"/>
            <a:ext cx="477560" cy="41226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05824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7361" t="39070" r="7942" b="5851"/>
          <a:stretch/>
        </p:blipFill>
        <p:spPr>
          <a:xfrm>
            <a:off x="345224" y="2717800"/>
            <a:ext cx="8186776" cy="3762200"/>
          </a:xfrm>
          <a:prstGeom prst="rect">
            <a:avLst/>
          </a:prstGeom>
        </p:spPr>
      </p:pic>
      <p:pic>
        <p:nvPicPr>
          <p:cNvPr id="11" name="Picture 10" descr="LDA_p_MLFT_04A (dragged).pdf"/>
          <p:cNvPicPr>
            <a:picLocks noChangeAspect="1"/>
          </p:cNvPicPr>
          <p:nvPr/>
        </p:nvPicPr>
        <p:blipFill rotWithShape="1">
          <a:blip r:embed="rId4" cstate="screen">
            <a:extLst>
              <a:ext uri="{28A0092B-C50C-407E-A947-70E740481C1C}">
                <a14:useLocalDpi xmlns:a14="http://schemas.microsoft.com/office/drawing/2010/main"/>
              </a:ext>
            </a:extLst>
          </a:blip>
          <a:srcRect l="58898" t="14786" r="5309" b="34512"/>
          <a:stretch/>
        </p:blipFill>
        <p:spPr>
          <a:xfrm>
            <a:off x="3157662" y="902836"/>
            <a:ext cx="2259129" cy="2261376"/>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direction of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cxnSp>
        <p:nvCxnSpPr>
          <p:cNvPr id="3" name="Straight Connector 2"/>
          <p:cNvCxnSpPr/>
          <p:nvPr/>
        </p:nvCxnSpPr>
        <p:spPr>
          <a:xfrm>
            <a:off x="612000" y="200479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077232" y="2505849"/>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077232" y="1297995"/>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077232" y="2434112"/>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77232" y="2346948"/>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77232" y="136323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191449" y="2144463"/>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a:xfrm flipV="1">
            <a:off x="2338268" y="2144463"/>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2" name="Straight Arrow Connector 21"/>
          <p:cNvCxnSpPr/>
          <p:nvPr/>
        </p:nvCxnSpPr>
        <p:spPr>
          <a:xfrm flipV="1">
            <a:off x="2485087" y="2144463"/>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3" name="Straight Arrow Connector 22"/>
          <p:cNvCxnSpPr/>
          <p:nvPr/>
        </p:nvCxnSpPr>
        <p:spPr>
          <a:xfrm>
            <a:off x="2631906" y="2144463"/>
            <a:ext cx="1" cy="538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6" name="Straight Arrow Connector 25"/>
          <p:cNvCxnSpPr/>
          <p:nvPr/>
        </p:nvCxnSpPr>
        <p:spPr>
          <a:xfrm>
            <a:off x="2778726" y="2144463"/>
            <a:ext cx="1" cy="538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7" name="Straight Arrow Connector 26"/>
          <p:cNvCxnSpPr/>
          <p:nvPr/>
        </p:nvCxnSpPr>
        <p:spPr>
          <a:xfrm>
            <a:off x="2925547" y="2144463"/>
            <a:ext cx="1" cy="538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8" name="Straight Arrow Connector 27"/>
          <p:cNvCxnSpPr/>
          <p:nvPr/>
        </p:nvCxnSpPr>
        <p:spPr>
          <a:xfrm flipV="1">
            <a:off x="2338268" y="1064109"/>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9" name="Straight Arrow Connector 28"/>
          <p:cNvCxnSpPr/>
          <p:nvPr/>
        </p:nvCxnSpPr>
        <p:spPr>
          <a:xfrm flipV="1">
            <a:off x="2485087" y="1064109"/>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4" name="Freeform 3"/>
          <p:cNvSpPr/>
          <p:nvPr/>
        </p:nvSpPr>
        <p:spPr>
          <a:xfrm>
            <a:off x="5727594" y="1392053"/>
            <a:ext cx="806544" cy="1147834"/>
          </a:xfrm>
          <a:custGeom>
            <a:avLst/>
            <a:gdLst>
              <a:gd name="connsiteX0" fmla="*/ 97699 w 806544"/>
              <a:gd name="connsiteY0" fmla="*/ 1147834 h 1147834"/>
              <a:gd name="connsiteX1" fmla="*/ 806015 w 806544"/>
              <a:gd name="connsiteY1" fmla="*/ 476229 h 1147834"/>
              <a:gd name="connsiteX2" fmla="*/ 0 w 806544"/>
              <a:gd name="connsiteY2" fmla="*/ 0 h 1147834"/>
            </a:gdLst>
            <a:ahLst/>
            <a:cxnLst>
              <a:cxn ang="0">
                <a:pos x="connsiteX0" y="connsiteY0"/>
              </a:cxn>
              <a:cxn ang="0">
                <a:pos x="connsiteX1" y="connsiteY1"/>
              </a:cxn>
              <a:cxn ang="0">
                <a:pos x="connsiteX2" y="connsiteY2"/>
              </a:cxn>
            </a:cxnLst>
            <a:rect l="l" t="t" r="r" b="b"/>
            <a:pathLst>
              <a:path w="806544" h="1147834">
                <a:moveTo>
                  <a:pt x="97699" y="1147834"/>
                </a:moveTo>
                <a:cubicBezTo>
                  <a:pt x="459998" y="907684"/>
                  <a:pt x="822298" y="667535"/>
                  <a:pt x="806015" y="476229"/>
                </a:cubicBezTo>
                <a:cubicBezTo>
                  <a:pt x="789732" y="284923"/>
                  <a:pt x="0" y="0"/>
                  <a:pt x="0" y="0"/>
                </a:cubicBezTo>
              </a:path>
            </a:pathLst>
          </a:custGeom>
          <a:ln w="5715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6667945" y="1662350"/>
            <a:ext cx="1815483" cy="369332"/>
          </a:xfrm>
          <a:prstGeom prst="rect">
            <a:avLst/>
          </a:prstGeom>
          <a:noFill/>
        </p:spPr>
        <p:txBody>
          <a:bodyPr wrap="none" rtlCol="0">
            <a:spAutoFit/>
          </a:bodyPr>
          <a:lstStyle/>
          <a:p>
            <a:r>
              <a:rPr lang="en-US" dirty="0" smtClean="0"/>
              <a:t>Double transition</a:t>
            </a:r>
            <a:endParaRPr lang="en-US" dirty="0"/>
          </a:p>
        </p:txBody>
      </p:sp>
      <p:sp>
        <p:nvSpPr>
          <p:cNvPr id="9" name="Rounded Rectangle 8"/>
          <p:cNvSpPr/>
          <p:nvPr/>
        </p:nvSpPr>
        <p:spPr>
          <a:xfrm>
            <a:off x="3944590" y="3286322"/>
            <a:ext cx="1312684" cy="2770332"/>
          </a:xfrm>
          <a:prstGeom prst="roundRect">
            <a:avLst/>
          </a:prstGeom>
          <a:gradFill flip="none" rotWithShape="1">
            <a:gsLst>
              <a:gs pos="0">
                <a:schemeClr val="dk1">
                  <a:tint val="100000"/>
                  <a:shade val="100000"/>
                  <a:satMod val="130000"/>
                  <a:alpha val="49000"/>
                </a:schemeClr>
              </a:gs>
              <a:gs pos="100000">
                <a:schemeClr val="dk1">
                  <a:tint val="50000"/>
                  <a:shade val="100000"/>
                  <a:satMod val="350000"/>
                  <a:alpha val="49000"/>
                </a:schemeClr>
              </a:gs>
            </a:gsLst>
            <a:lin ang="16200000" scaled="0"/>
            <a:tileRec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4" name="Rounded Rectangle 23"/>
          <p:cNvSpPr/>
          <p:nvPr/>
        </p:nvSpPr>
        <p:spPr>
          <a:xfrm>
            <a:off x="6308065" y="3286322"/>
            <a:ext cx="1312684" cy="2770332"/>
          </a:xfrm>
          <a:prstGeom prst="roundRect">
            <a:avLst/>
          </a:prstGeom>
          <a:gradFill flip="none" rotWithShape="1">
            <a:gsLst>
              <a:gs pos="0">
                <a:schemeClr val="dk1">
                  <a:tint val="100000"/>
                  <a:shade val="100000"/>
                  <a:satMod val="130000"/>
                  <a:alpha val="49000"/>
                </a:schemeClr>
              </a:gs>
              <a:gs pos="100000">
                <a:schemeClr val="dk1">
                  <a:tint val="50000"/>
                  <a:shade val="100000"/>
                  <a:satMod val="350000"/>
                  <a:alpha val="49000"/>
                </a:schemeClr>
              </a:gs>
            </a:gsLst>
            <a:lin ang="16200000" scaled="0"/>
            <a:tileRec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cxnSp>
        <p:nvCxnSpPr>
          <p:cNvPr id="25" name="Straight Connector 24"/>
          <p:cNvCxnSpPr/>
          <p:nvPr/>
        </p:nvCxnSpPr>
        <p:spPr>
          <a:xfrm flipV="1">
            <a:off x="1563036" y="1359052"/>
            <a:ext cx="477560" cy="621316"/>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563036" y="2021852"/>
            <a:ext cx="477560" cy="41226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66213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7361" t="39070" r="7942" b="5851"/>
          <a:stretch/>
        </p:blipFill>
        <p:spPr>
          <a:xfrm>
            <a:off x="345224" y="2717800"/>
            <a:ext cx="8186776" cy="37622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direction of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cxnSp>
        <p:nvCxnSpPr>
          <p:cNvPr id="3" name="Straight Connector 2"/>
          <p:cNvCxnSpPr/>
          <p:nvPr/>
        </p:nvCxnSpPr>
        <p:spPr>
          <a:xfrm>
            <a:off x="612000" y="200479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077232" y="2505849"/>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077232" y="1297995"/>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077232" y="2434112"/>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77232" y="2346948"/>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77232" y="136323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191449" y="2144463"/>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a:xfrm flipV="1">
            <a:off x="2338268" y="2144463"/>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2" name="Straight Arrow Connector 21"/>
          <p:cNvCxnSpPr/>
          <p:nvPr/>
        </p:nvCxnSpPr>
        <p:spPr>
          <a:xfrm flipV="1">
            <a:off x="2485087" y="2144463"/>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3" name="Straight Arrow Connector 22"/>
          <p:cNvCxnSpPr/>
          <p:nvPr/>
        </p:nvCxnSpPr>
        <p:spPr>
          <a:xfrm>
            <a:off x="2631906" y="2144463"/>
            <a:ext cx="1" cy="538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6" name="Straight Arrow Connector 25"/>
          <p:cNvCxnSpPr/>
          <p:nvPr/>
        </p:nvCxnSpPr>
        <p:spPr>
          <a:xfrm>
            <a:off x="2778726" y="2144463"/>
            <a:ext cx="1" cy="538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7" name="Straight Arrow Connector 26"/>
          <p:cNvCxnSpPr/>
          <p:nvPr/>
        </p:nvCxnSpPr>
        <p:spPr>
          <a:xfrm>
            <a:off x="2925547" y="2144463"/>
            <a:ext cx="1" cy="538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8" name="Straight Arrow Connector 27"/>
          <p:cNvCxnSpPr/>
          <p:nvPr/>
        </p:nvCxnSpPr>
        <p:spPr>
          <a:xfrm flipV="1">
            <a:off x="2338268" y="1064109"/>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9" name="Straight Arrow Connector 28"/>
          <p:cNvCxnSpPr/>
          <p:nvPr/>
        </p:nvCxnSpPr>
        <p:spPr>
          <a:xfrm flipV="1">
            <a:off x="2485087" y="1064109"/>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9" name="Rounded Rectangle 8"/>
          <p:cNvSpPr/>
          <p:nvPr/>
        </p:nvSpPr>
        <p:spPr>
          <a:xfrm>
            <a:off x="3944590" y="3286322"/>
            <a:ext cx="1312684" cy="2770332"/>
          </a:xfrm>
          <a:prstGeom prst="roundRect">
            <a:avLst/>
          </a:prstGeom>
          <a:gradFill flip="none" rotWithShape="1">
            <a:gsLst>
              <a:gs pos="0">
                <a:schemeClr val="dk1">
                  <a:tint val="100000"/>
                  <a:shade val="100000"/>
                  <a:satMod val="130000"/>
                  <a:alpha val="49000"/>
                </a:schemeClr>
              </a:gs>
              <a:gs pos="100000">
                <a:schemeClr val="dk1">
                  <a:tint val="50000"/>
                  <a:shade val="100000"/>
                  <a:satMod val="350000"/>
                  <a:alpha val="49000"/>
                </a:schemeClr>
              </a:gs>
            </a:gsLst>
            <a:lin ang="16200000" scaled="0"/>
            <a:tileRec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4" name="Rounded Rectangle 23"/>
          <p:cNvSpPr/>
          <p:nvPr/>
        </p:nvSpPr>
        <p:spPr>
          <a:xfrm>
            <a:off x="6308065" y="3286322"/>
            <a:ext cx="1312684" cy="2770332"/>
          </a:xfrm>
          <a:prstGeom prst="roundRect">
            <a:avLst/>
          </a:prstGeom>
          <a:gradFill flip="none" rotWithShape="1">
            <a:gsLst>
              <a:gs pos="0">
                <a:schemeClr val="dk1">
                  <a:tint val="100000"/>
                  <a:shade val="100000"/>
                  <a:satMod val="130000"/>
                  <a:alpha val="49000"/>
                </a:schemeClr>
              </a:gs>
              <a:gs pos="100000">
                <a:schemeClr val="dk1">
                  <a:tint val="50000"/>
                  <a:shade val="100000"/>
                  <a:satMod val="350000"/>
                  <a:alpha val="49000"/>
                </a:schemeClr>
              </a:gs>
            </a:gsLst>
            <a:lin ang="16200000" scaled="0"/>
            <a:tileRec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19" name="Group 18"/>
          <p:cNvGrpSpPr>
            <a:grpSpLocks noChangeAspect="1"/>
          </p:cNvGrpSpPr>
          <p:nvPr/>
        </p:nvGrpSpPr>
        <p:grpSpPr>
          <a:xfrm>
            <a:off x="4657206" y="1064109"/>
            <a:ext cx="1416038" cy="1497788"/>
            <a:chOff x="4398432" y="1171007"/>
            <a:chExt cx="944033" cy="998525"/>
          </a:xfrm>
        </p:grpSpPr>
        <p:pic>
          <p:nvPicPr>
            <p:cNvPr id="30" name="Picture 29" descr="LDA_p_MLFT_04A (dragged).pdf"/>
            <p:cNvPicPr>
              <a:picLocks noChangeAspect="1"/>
            </p:cNvPicPr>
            <p:nvPr/>
          </p:nvPicPr>
          <p:blipFill rotWithShape="1">
            <a:blip r:embed="rId4" cstate="screen">
              <a:extLst>
                <a:ext uri="{28A0092B-C50C-407E-A947-70E740481C1C}">
                  <a14:useLocalDpi xmlns:a14="http://schemas.microsoft.com/office/drawing/2010/main"/>
                </a:ext>
              </a:extLst>
            </a:blip>
            <a:srcRect l="78723" t="16093" r="6320" b="62081"/>
            <a:stretch/>
          </p:blipFill>
          <p:spPr>
            <a:xfrm>
              <a:off x="4398432" y="1171007"/>
              <a:ext cx="944033" cy="973456"/>
            </a:xfrm>
            <a:prstGeom prst="rect">
              <a:avLst/>
            </a:prstGeom>
          </p:spPr>
        </p:pic>
        <p:sp>
          <p:nvSpPr>
            <p:cNvPr id="33" name="Right Triangle 32"/>
            <p:cNvSpPr/>
            <p:nvPr/>
          </p:nvSpPr>
          <p:spPr>
            <a:xfrm rot="10800000">
              <a:off x="4893732" y="1213940"/>
              <a:ext cx="427568" cy="428294"/>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Triangle 35"/>
            <p:cNvSpPr/>
            <p:nvPr/>
          </p:nvSpPr>
          <p:spPr>
            <a:xfrm>
              <a:off x="4398432" y="1741238"/>
              <a:ext cx="427568" cy="428294"/>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a:grpSpLocks noChangeAspect="1"/>
          </p:cNvGrpSpPr>
          <p:nvPr/>
        </p:nvGrpSpPr>
        <p:grpSpPr>
          <a:xfrm>
            <a:off x="3240661" y="1077328"/>
            <a:ext cx="1416545" cy="1448796"/>
            <a:chOff x="5570736" y="1214304"/>
            <a:chExt cx="944363" cy="965864"/>
          </a:xfrm>
        </p:grpSpPr>
        <p:pic>
          <p:nvPicPr>
            <p:cNvPr id="38" name="Picture 37" descr="LDA_p_MLFT_04A (dragged).pdf"/>
            <p:cNvPicPr>
              <a:picLocks noChangeAspect="1"/>
            </p:cNvPicPr>
            <p:nvPr/>
          </p:nvPicPr>
          <p:blipFill rotWithShape="1">
            <a:blip r:embed="rId4" cstate="screen">
              <a:extLst>
                <a:ext uri="{28A0092B-C50C-407E-A947-70E740481C1C}">
                  <a14:useLocalDpi xmlns:a14="http://schemas.microsoft.com/office/drawing/2010/main"/>
                </a:ext>
              </a:extLst>
            </a:blip>
            <a:srcRect l="79934" t="43502" r="5109" b="34842"/>
            <a:stretch/>
          </p:blipFill>
          <p:spPr>
            <a:xfrm>
              <a:off x="5571067" y="1214304"/>
              <a:ext cx="944032" cy="965864"/>
            </a:xfrm>
            <a:prstGeom prst="rect">
              <a:avLst/>
            </a:prstGeom>
          </p:spPr>
        </p:pic>
        <p:sp>
          <p:nvSpPr>
            <p:cNvPr id="39" name="Right Triangle 38"/>
            <p:cNvSpPr/>
            <p:nvPr/>
          </p:nvSpPr>
          <p:spPr>
            <a:xfrm rot="5400000">
              <a:off x="5571067" y="1214304"/>
              <a:ext cx="372533" cy="373196"/>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ight Triangle 39"/>
            <p:cNvSpPr/>
            <p:nvPr/>
          </p:nvSpPr>
          <p:spPr>
            <a:xfrm rot="16200000">
              <a:off x="6066733" y="1752237"/>
              <a:ext cx="427568" cy="428294"/>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1" name="Straight Connector 40"/>
          <p:cNvCxnSpPr/>
          <p:nvPr/>
        </p:nvCxnSpPr>
        <p:spPr>
          <a:xfrm flipV="1">
            <a:off x="1563036" y="1359052"/>
            <a:ext cx="477560" cy="62131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563036" y="2021852"/>
            <a:ext cx="477560" cy="41226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10476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7361" t="39070" r="7942" b="5851"/>
          <a:stretch/>
        </p:blipFill>
        <p:spPr>
          <a:xfrm>
            <a:off x="345224" y="2717800"/>
            <a:ext cx="8186776" cy="37622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direction of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cxnSp>
        <p:nvCxnSpPr>
          <p:cNvPr id="3" name="Straight Connector 2"/>
          <p:cNvCxnSpPr/>
          <p:nvPr/>
        </p:nvCxnSpPr>
        <p:spPr>
          <a:xfrm>
            <a:off x="612000" y="200479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077232" y="2505849"/>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077232" y="1297995"/>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077232" y="2434112"/>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77232" y="2346948"/>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77232" y="136323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191449" y="2144463"/>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a:xfrm flipV="1">
            <a:off x="2338268" y="2144463"/>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2" name="Straight Arrow Connector 21"/>
          <p:cNvCxnSpPr/>
          <p:nvPr/>
        </p:nvCxnSpPr>
        <p:spPr>
          <a:xfrm flipV="1">
            <a:off x="2485087" y="2144463"/>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3" name="Straight Arrow Connector 22"/>
          <p:cNvCxnSpPr/>
          <p:nvPr/>
        </p:nvCxnSpPr>
        <p:spPr>
          <a:xfrm>
            <a:off x="2631906" y="2144463"/>
            <a:ext cx="1" cy="538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6" name="Straight Arrow Connector 25"/>
          <p:cNvCxnSpPr/>
          <p:nvPr/>
        </p:nvCxnSpPr>
        <p:spPr>
          <a:xfrm>
            <a:off x="2778726" y="2144463"/>
            <a:ext cx="1" cy="538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7" name="Straight Arrow Connector 26"/>
          <p:cNvCxnSpPr/>
          <p:nvPr/>
        </p:nvCxnSpPr>
        <p:spPr>
          <a:xfrm>
            <a:off x="2925547" y="2144463"/>
            <a:ext cx="1" cy="5386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8" name="Straight Arrow Connector 27"/>
          <p:cNvCxnSpPr/>
          <p:nvPr/>
        </p:nvCxnSpPr>
        <p:spPr>
          <a:xfrm flipV="1">
            <a:off x="2338268" y="1064109"/>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9" name="Straight Arrow Connector 28"/>
          <p:cNvCxnSpPr/>
          <p:nvPr/>
        </p:nvCxnSpPr>
        <p:spPr>
          <a:xfrm flipV="1">
            <a:off x="2485087" y="1064109"/>
            <a:ext cx="0" cy="5982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9" name="Rounded Rectangle 8"/>
          <p:cNvSpPr/>
          <p:nvPr/>
        </p:nvSpPr>
        <p:spPr>
          <a:xfrm>
            <a:off x="3944590" y="3286322"/>
            <a:ext cx="1312684" cy="2770332"/>
          </a:xfrm>
          <a:prstGeom prst="roundRect">
            <a:avLst/>
          </a:prstGeom>
          <a:gradFill flip="none" rotWithShape="1">
            <a:gsLst>
              <a:gs pos="0">
                <a:schemeClr val="dk1">
                  <a:tint val="100000"/>
                  <a:shade val="100000"/>
                  <a:satMod val="130000"/>
                  <a:alpha val="49000"/>
                </a:schemeClr>
              </a:gs>
              <a:gs pos="100000">
                <a:schemeClr val="dk1">
                  <a:tint val="50000"/>
                  <a:shade val="100000"/>
                  <a:satMod val="350000"/>
                  <a:alpha val="49000"/>
                </a:schemeClr>
              </a:gs>
            </a:gsLst>
            <a:lin ang="16200000" scaled="0"/>
            <a:tileRec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4" name="Rounded Rectangle 23"/>
          <p:cNvSpPr/>
          <p:nvPr/>
        </p:nvSpPr>
        <p:spPr>
          <a:xfrm>
            <a:off x="6308065" y="3286322"/>
            <a:ext cx="1312684" cy="2770332"/>
          </a:xfrm>
          <a:prstGeom prst="roundRect">
            <a:avLst/>
          </a:prstGeom>
          <a:gradFill flip="none" rotWithShape="1">
            <a:gsLst>
              <a:gs pos="0">
                <a:schemeClr val="dk1">
                  <a:tint val="100000"/>
                  <a:shade val="100000"/>
                  <a:satMod val="130000"/>
                  <a:alpha val="49000"/>
                </a:schemeClr>
              </a:gs>
              <a:gs pos="100000">
                <a:schemeClr val="dk1">
                  <a:tint val="50000"/>
                  <a:shade val="100000"/>
                  <a:satMod val="350000"/>
                  <a:alpha val="49000"/>
                </a:schemeClr>
              </a:gs>
            </a:gsLst>
            <a:lin ang="16200000" scaled="0"/>
            <a:tileRec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17" name="Group 16"/>
          <p:cNvGrpSpPr>
            <a:grpSpLocks noChangeAspect="1"/>
          </p:cNvGrpSpPr>
          <p:nvPr/>
        </p:nvGrpSpPr>
        <p:grpSpPr>
          <a:xfrm>
            <a:off x="6891055" y="1160327"/>
            <a:ext cx="1459388" cy="1460288"/>
            <a:chOff x="3325175" y="1171007"/>
            <a:chExt cx="972895" cy="973456"/>
          </a:xfrm>
        </p:grpSpPr>
        <p:pic>
          <p:nvPicPr>
            <p:cNvPr id="11" name="Picture 10" descr="LDA_p_MLFT_04A (dragged).pdf"/>
            <p:cNvPicPr>
              <a:picLocks noChangeAspect="1"/>
            </p:cNvPicPr>
            <p:nvPr/>
          </p:nvPicPr>
          <p:blipFill rotWithShape="1">
            <a:blip r:embed="rId4" cstate="screen">
              <a:extLst>
                <a:ext uri="{28A0092B-C50C-407E-A947-70E740481C1C}">
                  <a14:useLocalDpi xmlns:a14="http://schemas.microsoft.com/office/drawing/2010/main"/>
                </a:ext>
              </a:extLst>
            </a:blip>
            <a:srcRect l="63069" t="16093" r="22236" b="62081"/>
            <a:stretch/>
          </p:blipFill>
          <p:spPr>
            <a:xfrm>
              <a:off x="3355166" y="1171007"/>
              <a:ext cx="927469" cy="973456"/>
            </a:xfrm>
            <a:prstGeom prst="rect">
              <a:avLst/>
            </a:prstGeom>
          </p:spPr>
        </p:pic>
        <p:sp>
          <p:nvSpPr>
            <p:cNvPr id="32" name="Right Triangle 31"/>
            <p:cNvSpPr/>
            <p:nvPr/>
          </p:nvSpPr>
          <p:spPr>
            <a:xfrm rot="5400000">
              <a:off x="3325538" y="1170644"/>
              <a:ext cx="427568" cy="428294"/>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ight Triangle 34"/>
            <p:cNvSpPr/>
            <p:nvPr/>
          </p:nvSpPr>
          <p:spPr>
            <a:xfrm rot="16200000">
              <a:off x="3870139" y="1716532"/>
              <a:ext cx="427568" cy="428294"/>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a:grpSpLocks noChangeAspect="1"/>
          </p:cNvGrpSpPr>
          <p:nvPr/>
        </p:nvGrpSpPr>
        <p:grpSpPr>
          <a:xfrm>
            <a:off x="5529019" y="1160327"/>
            <a:ext cx="1416638" cy="1448888"/>
            <a:chOff x="5570736" y="1214304"/>
            <a:chExt cx="944363" cy="965864"/>
          </a:xfrm>
        </p:grpSpPr>
        <p:pic>
          <p:nvPicPr>
            <p:cNvPr id="31" name="Picture 30" descr="LDA_p_MLFT_04A (dragged).pdf"/>
            <p:cNvPicPr>
              <a:picLocks noChangeAspect="1"/>
            </p:cNvPicPr>
            <p:nvPr/>
          </p:nvPicPr>
          <p:blipFill rotWithShape="1">
            <a:blip r:embed="rId4" cstate="screen">
              <a:extLst>
                <a:ext uri="{28A0092B-C50C-407E-A947-70E740481C1C}">
                  <a14:useLocalDpi xmlns:a14="http://schemas.microsoft.com/office/drawing/2010/main"/>
                </a:ext>
              </a:extLst>
            </a:blip>
            <a:srcRect l="79934" t="43502" r="5109" b="34842"/>
            <a:stretch/>
          </p:blipFill>
          <p:spPr>
            <a:xfrm>
              <a:off x="5571067" y="1214304"/>
              <a:ext cx="944032" cy="965864"/>
            </a:xfrm>
            <a:prstGeom prst="rect">
              <a:avLst/>
            </a:prstGeom>
          </p:spPr>
        </p:pic>
        <p:sp>
          <p:nvSpPr>
            <p:cNvPr id="2" name="Right Triangle 1"/>
            <p:cNvSpPr/>
            <p:nvPr/>
          </p:nvSpPr>
          <p:spPr>
            <a:xfrm rot="5400000">
              <a:off x="5571067" y="1214304"/>
              <a:ext cx="372533" cy="373196"/>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ight Triangle 33"/>
            <p:cNvSpPr/>
            <p:nvPr/>
          </p:nvSpPr>
          <p:spPr>
            <a:xfrm rot="16200000">
              <a:off x="6066733" y="1752237"/>
              <a:ext cx="427568" cy="428294"/>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1" name="Straight Connector 40"/>
          <p:cNvCxnSpPr/>
          <p:nvPr/>
        </p:nvCxnSpPr>
        <p:spPr>
          <a:xfrm flipV="1">
            <a:off x="1563036" y="1359052"/>
            <a:ext cx="477560" cy="62131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563036" y="2021852"/>
            <a:ext cx="477560" cy="41226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59865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Multipole</a:t>
            </a:r>
            <a:r>
              <a:rPr lang="en-US" sz="2400" dirty="0" smtClean="0"/>
              <a:t> expansion – direction of </a:t>
            </a:r>
            <a:r>
              <a:rPr lang="en-US" sz="2400" b="1" dirty="0" smtClean="0"/>
              <a:t>q</a:t>
            </a:r>
            <a:r>
              <a:rPr lang="en-US" sz="2400" dirty="0" smtClean="0"/>
              <a:t> dependence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Macintosh HD:Users:haverkort:Documents:Grants:PETRA beamline:pictures:Screen Shot 2013-10-09 at 15.53.58 .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000" y="1109028"/>
            <a:ext cx="5372748" cy="5240972"/>
          </a:xfrm>
          <a:prstGeom prst="rect">
            <a:avLst/>
          </a:prstGeom>
          <a:noFill/>
        </p:spPr>
      </p:pic>
      <p:sp>
        <p:nvSpPr>
          <p:cNvPr id="2" name="TextBox 1"/>
          <p:cNvSpPr txBox="1"/>
          <p:nvPr/>
        </p:nvSpPr>
        <p:spPr>
          <a:xfrm>
            <a:off x="5984748" y="5753893"/>
            <a:ext cx="3036508" cy="584776"/>
          </a:xfrm>
          <a:prstGeom prst="rect">
            <a:avLst/>
          </a:prstGeom>
          <a:noFill/>
        </p:spPr>
        <p:txBody>
          <a:bodyPr wrap="none" rtlCol="0">
            <a:spAutoFit/>
          </a:bodyPr>
          <a:lstStyle/>
          <a:p>
            <a:r>
              <a:rPr lang="en-US" sz="1600" dirty="0" smtClean="0"/>
              <a:t>N. </a:t>
            </a:r>
            <a:r>
              <a:rPr lang="en-US" sz="1600" dirty="0" err="1" smtClean="0"/>
              <a:t>Hiraoka</a:t>
            </a:r>
            <a:r>
              <a:rPr lang="en-US" sz="1600" dirty="0" smtClean="0"/>
              <a:t> </a:t>
            </a:r>
            <a:r>
              <a:rPr lang="en-US" sz="1600" i="1" dirty="0" smtClean="0"/>
              <a:t>et al</a:t>
            </a:r>
            <a:r>
              <a:rPr lang="en-US" sz="1600" dirty="0" smtClean="0"/>
              <a:t>.,</a:t>
            </a:r>
          </a:p>
          <a:p>
            <a:r>
              <a:rPr lang="en-US" sz="1600" dirty="0" smtClean="0"/>
              <a:t>Euro. Phys. </a:t>
            </a:r>
            <a:r>
              <a:rPr lang="en-US" sz="1600" dirty="0" err="1" smtClean="0"/>
              <a:t>Lett</a:t>
            </a:r>
            <a:r>
              <a:rPr lang="en-US" sz="1600" dirty="0" smtClean="0"/>
              <a:t>. 96, 37007 (2011). </a:t>
            </a:r>
            <a:endParaRPr lang="en-US" sz="1600" dirty="0"/>
          </a:p>
        </p:txBody>
      </p:sp>
    </p:spTree>
    <p:extLst>
      <p:ext uri="{BB962C8B-B14F-4D97-AF65-F5344CB8AC3E}">
        <p14:creationId xmlns:p14="http://schemas.microsoft.com/office/powerpoint/2010/main" val="8049103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Angle dependence in cubic </a:t>
            </a:r>
            <a:r>
              <a:rPr lang="en-US" sz="2400" dirty="0" err="1" smtClean="0"/>
              <a:t>MnO</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MnO dipole.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1097842"/>
            <a:ext cx="4125100" cy="5382157"/>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76000" y="1097842"/>
            <a:ext cx="3556000" cy="1663700"/>
          </a:xfrm>
          <a:prstGeom prst="rect">
            <a:avLst/>
          </a:prstGeom>
        </p:spPr>
      </p:pic>
    </p:spTree>
    <p:extLst>
      <p:ext uri="{BB962C8B-B14F-4D97-AF65-F5344CB8AC3E}">
        <p14:creationId xmlns:p14="http://schemas.microsoft.com/office/powerpoint/2010/main" val="8726420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nO all.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1097842"/>
            <a:ext cx="4125100" cy="5382157"/>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Angle dependence in cubic </a:t>
            </a:r>
            <a:r>
              <a:rPr lang="en-US" sz="2400" dirty="0" err="1"/>
              <a:t>MnO</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2" name="Picture 11" descr="Screen Shot 2013-10-31 at 15.09.27 .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76000" y="2913868"/>
            <a:ext cx="3873500" cy="3220232"/>
          </a:xfrm>
          <a:prstGeom prst="rect">
            <a:avLst/>
          </a:prstGeom>
        </p:spPr>
      </p:pic>
    </p:spTree>
    <p:extLst>
      <p:ext uri="{BB962C8B-B14F-4D97-AF65-F5344CB8AC3E}">
        <p14:creationId xmlns:p14="http://schemas.microsoft.com/office/powerpoint/2010/main" val="492323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89600" y="1818640"/>
            <a:ext cx="2713920" cy="2926080"/>
            <a:chOff x="2589600" y="1818640"/>
            <a:chExt cx="2713920" cy="2926080"/>
          </a:xfrm>
        </p:grpSpPr>
        <p:grpSp>
          <p:nvGrpSpPr>
            <p:cNvPr id="29" name="Group 28"/>
            <p:cNvGrpSpPr/>
            <p:nvPr/>
          </p:nvGrpSpPr>
          <p:grpSpPr>
            <a:xfrm>
              <a:off x="2589600" y="1818640"/>
              <a:ext cx="2713920" cy="2926080"/>
              <a:chOff x="2599760" y="1818640"/>
              <a:chExt cx="2713920" cy="2926080"/>
            </a:xfrm>
          </p:grpSpPr>
          <p:cxnSp>
            <p:nvCxnSpPr>
              <p:cNvPr id="25" name="Curved Connector 24"/>
              <p:cNvCxnSpPr/>
              <p:nvPr/>
            </p:nvCxnSpPr>
            <p:spPr>
              <a:xfrm rot="16200000" flipH="1">
                <a:off x="3223326" y="3010248"/>
                <a:ext cx="1601910" cy="424320"/>
              </a:xfrm>
              <a:prstGeom prst="curvedConnector3">
                <a:avLst/>
              </a:prstGeom>
            </p:spPr>
            <p:style>
              <a:lnRef idx="2">
                <a:schemeClr val="accent3"/>
              </a:lnRef>
              <a:fillRef idx="0">
                <a:schemeClr val="accent3"/>
              </a:fillRef>
              <a:effectRef idx="1">
                <a:schemeClr val="accent3"/>
              </a:effectRef>
              <a:fontRef idx="minor">
                <a:schemeClr val="tx1"/>
              </a:fontRef>
            </p:style>
          </p:cxnSp>
          <p:sp>
            <p:nvSpPr>
              <p:cNvPr id="20" name="Oval 19"/>
              <p:cNvSpPr/>
              <p:nvPr/>
            </p:nvSpPr>
            <p:spPr>
              <a:xfrm>
                <a:off x="3505200" y="1818640"/>
                <a:ext cx="629920" cy="68072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Rounded Rectangle 13"/>
              <p:cNvSpPr/>
              <p:nvPr/>
            </p:nvSpPr>
            <p:spPr>
              <a:xfrm>
                <a:off x="2599760" y="3917871"/>
                <a:ext cx="2713920" cy="826849"/>
              </a:xfrm>
              <a:prstGeom prst="roundRect">
                <a:avLst>
                  <a:gd name="adj" fmla="val 18655"/>
                </a:avLst>
              </a:prstGeom>
              <a:ln/>
            </p:spPr>
            <p:style>
              <a:lnRef idx="1">
                <a:schemeClr val="accent3"/>
              </a:lnRef>
              <a:fillRef idx="3">
                <a:schemeClr val="accent3"/>
              </a:fillRef>
              <a:effectRef idx="2">
                <a:schemeClr val="accent3"/>
              </a:effectRef>
              <a:fontRef idx="minor">
                <a:schemeClr val="lt1"/>
              </a:fontRef>
            </p:style>
            <p:txBody>
              <a:bodyPr rtlCol="0" anchor="t"/>
              <a:lstStyle/>
              <a:p>
                <a:pPr algn="ctr"/>
                <a:endParaRPr lang="en-US" sz="2000" dirty="0" smtClean="0">
                  <a:solidFill>
                    <a:schemeClr val="tx1"/>
                  </a:solidFill>
                </a:endParaRPr>
              </a:p>
            </p:txBody>
          </p:sp>
        </p:grpSp>
        <p:pic>
          <p:nvPicPr>
            <p:cNvPr id="2" name="Picture 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620" y="4064328"/>
              <a:ext cx="1981200" cy="495300"/>
            </a:xfrm>
            <a:prstGeom prst="rect">
              <a:avLst/>
            </a:prstGeom>
          </p:spPr>
        </p:pic>
      </p:grpSp>
      <p:grpSp>
        <p:nvGrpSpPr>
          <p:cNvPr id="28" name="Group 27"/>
          <p:cNvGrpSpPr/>
          <p:nvPr/>
        </p:nvGrpSpPr>
        <p:grpSpPr>
          <a:xfrm>
            <a:off x="1850320" y="1818640"/>
            <a:ext cx="1715840" cy="1796375"/>
            <a:chOff x="1870640" y="1818640"/>
            <a:chExt cx="1715840" cy="1796375"/>
          </a:xfrm>
        </p:grpSpPr>
        <p:cxnSp>
          <p:nvCxnSpPr>
            <p:cNvPr id="22" name="Curved Connector 21"/>
            <p:cNvCxnSpPr/>
            <p:nvPr/>
          </p:nvCxnSpPr>
          <p:spPr>
            <a:xfrm rot="5400000">
              <a:off x="2712121" y="2571082"/>
              <a:ext cx="670563" cy="547438"/>
            </a:xfrm>
            <a:prstGeom prst="curvedConnector3">
              <a:avLst>
                <a:gd name="adj1" fmla="val 50000"/>
              </a:avLst>
            </a:prstGeom>
          </p:spPr>
          <p:style>
            <a:lnRef idx="2">
              <a:schemeClr val="accent2"/>
            </a:lnRef>
            <a:fillRef idx="0">
              <a:schemeClr val="accent2"/>
            </a:fillRef>
            <a:effectRef idx="1">
              <a:schemeClr val="accent2"/>
            </a:effectRef>
            <a:fontRef idx="minor">
              <a:schemeClr val="tx1"/>
            </a:fontRef>
          </p:style>
        </p:cxnSp>
        <p:sp>
          <p:nvSpPr>
            <p:cNvPr id="19" name="Oval 18"/>
            <p:cNvSpPr/>
            <p:nvPr/>
          </p:nvSpPr>
          <p:spPr>
            <a:xfrm>
              <a:off x="3102680" y="1818640"/>
              <a:ext cx="483800" cy="68072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Rounded Rectangle 12"/>
            <p:cNvSpPr/>
            <p:nvPr/>
          </p:nvSpPr>
          <p:spPr>
            <a:xfrm>
              <a:off x="1870640" y="3103126"/>
              <a:ext cx="1450480" cy="511889"/>
            </a:xfrm>
            <a:prstGeom prst="roundRect">
              <a:avLst>
                <a:gd name="adj" fmla="val 27256"/>
              </a:avLst>
            </a:prstGeom>
            <a:ln/>
          </p:spPr>
          <p:style>
            <a:lnRef idx="1">
              <a:schemeClr val="accent2"/>
            </a:lnRef>
            <a:fillRef idx="3">
              <a:schemeClr val="accent2"/>
            </a:fillRef>
            <a:effectRef idx="2">
              <a:schemeClr val="accent2"/>
            </a:effectRef>
            <a:fontRef idx="minor">
              <a:schemeClr val="lt1"/>
            </a:fontRef>
          </p:style>
          <p:txBody>
            <a:bodyPr rtlCol="0" anchor="t"/>
            <a:lstStyle/>
            <a:p>
              <a:pPr algn="ctr"/>
              <a:r>
                <a:rPr lang="en-US" sz="2000" dirty="0" smtClean="0">
                  <a:solidFill>
                    <a:schemeClr val="tx1"/>
                  </a:solidFill>
                </a:rPr>
                <a:t>Final state</a:t>
              </a:r>
            </a:p>
          </p:txBody>
        </p:sp>
      </p:grpSp>
      <p:grpSp>
        <p:nvGrpSpPr>
          <p:cNvPr id="27" name="Group 26"/>
          <p:cNvGrpSpPr/>
          <p:nvPr/>
        </p:nvGrpSpPr>
        <p:grpSpPr>
          <a:xfrm>
            <a:off x="4041000" y="1818640"/>
            <a:ext cx="1658760" cy="1619766"/>
            <a:chOff x="4041000" y="1818640"/>
            <a:chExt cx="1658760" cy="1619766"/>
          </a:xfrm>
        </p:grpSpPr>
        <p:cxnSp>
          <p:nvCxnSpPr>
            <p:cNvPr id="17" name="Curved Connector 16"/>
            <p:cNvCxnSpPr/>
            <p:nvPr/>
          </p:nvCxnSpPr>
          <p:spPr>
            <a:xfrm rot="16200000" flipH="1">
              <a:off x="4227542" y="2480458"/>
              <a:ext cx="467797" cy="424320"/>
            </a:xfrm>
            <a:prstGeom prst="curvedConnector3">
              <a:avLst/>
            </a:prstGeom>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4041000" y="1818640"/>
              <a:ext cx="396240" cy="680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249280" y="2926517"/>
              <a:ext cx="145048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Initial state</a:t>
              </a:r>
            </a:p>
          </p:txBody>
        </p:sp>
      </p:grpSp>
      <p:grpSp>
        <p:nvGrpSpPr>
          <p:cNvPr id="32" name="Group 31"/>
          <p:cNvGrpSpPr/>
          <p:nvPr/>
        </p:nvGrpSpPr>
        <p:grpSpPr>
          <a:xfrm>
            <a:off x="4673601" y="1094661"/>
            <a:ext cx="4227759" cy="1719659"/>
            <a:chOff x="4673601" y="1094661"/>
            <a:chExt cx="4227759" cy="1719659"/>
          </a:xfrm>
        </p:grpSpPr>
        <p:sp>
          <p:nvSpPr>
            <p:cNvPr id="21" name="Oval 20"/>
            <p:cNvSpPr/>
            <p:nvPr/>
          </p:nvSpPr>
          <p:spPr>
            <a:xfrm>
              <a:off x="4673601" y="1493520"/>
              <a:ext cx="3454399" cy="13208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Rounded Rectangle 15"/>
            <p:cNvSpPr/>
            <p:nvPr/>
          </p:nvSpPr>
          <p:spPr>
            <a:xfrm>
              <a:off x="6441440" y="1094661"/>
              <a:ext cx="2459920" cy="511889"/>
            </a:xfrm>
            <a:prstGeom prst="roundRect">
              <a:avLst>
                <a:gd name="adj" fmla="val 27256"/>
              </a:avLst>
            </a:prstGeom>
            <a:ln/>
          </p:spPr>
          <p:style>
            <a:lnRef idx="1">
              <a:schemeClr val="accent6"/>
            </a:lnRef>
            <a:fillRef idx="3">
              <a:schemeClr val="accent6"/>
            </a:fillRef>
            <a:effectRef idx="2">
              <a:schemeClr val="accent6"/>
            </a:effectRef>
            <a:fontRef idx="minor">
              <a:schemeClr val="lt1"/>
            </a:fontRef>
          </p:style>
          <p:txBody>
            <a:bodyPr rtlCol="0" anchor="t"/>
            <a:lstStyle/>
            <a:p>
              <a:pPr algn="ctr"/>
              <a:r>
                <a:rPr lang="en-US" sz="2000" dirty="0">
                  <a:solidFill>
                    <a:schemeClr val="tx1"/>
                  </a:solidFill>
                </a:rPr>
                <a:t>Energy conservation</a:t>
              </a:r>
            </a:p>
          </p:txBody>
        </p:sp>
      </p:grpSp>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Response theory (linear)</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1062911"/>
            <a:ext cx="23090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Fermi’s golden rule</a:t>
            </a:r>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1606550"/>
            <a:ext cx="7188200" cy="1282700"/>
          </a:xfrm>
          <a:prstGeom prst="rect">
            <a:avLst/>
          </a:prstGeom>
        </p:spPr>
      </p:pic>
    </p:spTree>
    <p:extLst>
      <p:ext uri="{BB962C8B-B14F-4D97-AF65-F5344CB8AC3E}">
        <p14:creationId xmlns:p14="http://schemas.microsoft.com/office/powerpoint/2010/main" val="11305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lB.png"/>
          <p:cNvPicPr>
            <a:picLocks noChangeAspect="1"/>
          </p:cNvPicPr>
          <p:nvPr/>
        </p:nvPicPr>
        <p:blipFill rotWithShape="1">
          <a:blip r:embed="rId3" cstate="print">
            <a:extLst>
              <a:ext uri="{28A0092B-C50C-407E-A947-70E740481C1C}">
                <a14:useLocalDpi xmlns:a14="http://schemas.microsoft.com/office/drawing/2010/main"/>
              </a:ext>
            </a:extLst>
          </a:blip>
          <a:srcRect l="16815" t="18703" r="15240" b="20311"/>
          <a:stretch/>
        </p:blipFill>
        <p:spPr>
          <a:xfrm>
            <a:off x="200895" y="3028884"/>
            <a:ext cx="3451606" cy="3541116"/>
          </a:xfrm>
          <a:prstGeom prst="rect">
            <a:avLst/>
          </a:prstGeom>
        </p:spPr>
      </p:pic>
      <p:pic>
        <p:nvPicPr>
          <p:cNvPr id="3" name="Picture 2" descr="plA.png"/>
          <p:cNvPicPr>
            <a:picLocks noChangeAspect="1"/>
          </p:cNvPicPr>
          <p:nvPr/>
        </p:nvPicPr>
        <p:blipFill rotWithShape="1">
          <a:blip r:embed="rId4" cstate="print">
            <a:extLst>
              <a:ext uri="{28A0092B-C50C-407E-A947-70E740481C1C}">
                <a14:useLocalDpi xmlns:a14="http://schemas.microsoft.com/office/drawing/2010/main"/>
              </a:ext>
            </a:extLst>
          </a:blip>
          <a:srcRect l="16980" t="18889" r="15075" b="20126"/>
          <a:stretch/>
        </p:blipFill>
        <p:spPr>
          <a:xfrm>
            <a:off x="3652501" y="3028942"/>
            <a:ext cx="3451606" cy="3541058"/>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ounded Rectangle 11"/>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Ground-state wave-function in CeCu</a:t>
            </a:r>
            <a:r>
              <a:rPr lang="en-US" sz="2400" baseline="-25000" dirty="0" smtClean="0"/>
              <a:t>2</a:t>
            </a:r>
            <a:r>
              <a:rPr lang="en-US" sz="2400" dirty="0" smtClean="0"/>
              <a:t>Si</a:t>
            </a:r>
            <a:r>
              <a:rPr lang="en-US" sz="2400" baseline="-25000" dirty="0" smtClean="0"/>
              <a:t>2</a:t>
            </a:r>
            <a:endParaRPr lang="en-US" sz="2400" i="1" baseline="-25000" dirty="0"/>
          </a:p>
        </p:txBody>
      </p:sp>
      <p:sp>
        <p:nvSpPr>
          <p:cNvPr id="10" name="Rounded Rectangle 9"/>
          <p:cNvSpPr/>
          <p:nvPr/>
        </p:nvSpPr>
        <p:spPr>
          <a:xfrm>
            <a:off x="4783478" y="1222984"/>
            <a:ext cx="3748521" cy="1799264"/>
          </a:xfrm>
          <a:prstGeom prst="roundRect">
            <a:avLst>
              <a:gd name="adj" fmla="val 1254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Two possible ground-state symmetries in CeCu</a:t>
            </a:r>
            <a:r>
              <a:rPr lang="en-US" sz="2000" baseline="-25000" dirty="0" smtClean="0">
                <a:solidFill>
                  <a:schemeClr val="tx1"/>
                </a:solidFill>
              </a:rPr>
              <a:t>2</a:t>
            </a:r>
            <a:r>
              <a:rPr lang="en-US" sz="2000" dirty="0" smtClean="0">
                <a:solidFill>
                  <a:schemeClr val="tx1"/>
                </a:solidFill>
              </a:rPr>
              <a:t>Si</a:t>
            </a:r>
            <a:r>
              <a:rPr lang="en-US" sz="2000" baseline="-25000" dirty="0" smtClean="0">
                <a:solidFill>
                  <a:schemeClr val="tx1"/>
                </a:solidFill>
              </a:rPr>
              <a:t>2</a:t>
            </a:r>
            <a:r>
              <a:rPr lang="en-US" sz="2000" dirty="0" smtClean="0">
                <a:solidFill>
                  <a:schemeClr val="tx1"/>
                </a:solidFill>
              </a:rPr>
              <a:t>, that show exactly the same dipole spectra</a:t>
            </a:r>
            <a:endParaRPr lang="en-US" sz="2000" dirty="0">
              <a:solidFill>
                <a:schemeClr val="tx1"/>
              </a:solidFill>
            </a:endParaRPr>
          </a:p>
        </p:txBody>
      </p:sp>
    </p:spTree>
    <p:extLst>
      <p:ext uri="{BB962C8B-B14F-4D97-AF65-F5344CB8AC3E}">
        <p14:creationId xmlns:p14="http://schemas.microsoft.com/office/powerpoint/2010/main" val="17461175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31 at 18.48.19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700" y="1020288"/>
            <a:ext cx="7759700" cy="5292096"/>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ounded Rectangle 11"/>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Solution – </a:t>
            </a:r>
            <a:r>
              <a:rPr lang="en-US" sz="2400" dirty="0" err="1" smtClean="0"/>
              <a:t>triacontadipole</a:t>
            </a:r>
            <a:r>
              <a:rPr lang="en-US" sz="2400" dirty="0" smtClean="0"/>
              <a:t> transitions</a:t>
            </a:r>
            <a:endParaRPr lang="en-US" sz="2400" i="1" dirty="0"/>
          </a:p>
        </p:txBody>
      </p:sp>
      <p:sp>
        <p:nvSpPr>
          <p:cNvPr id="6" name="TextBox 5"/>
          <p:cNvSpPr txBox="1"/>
          <p:nvPr/>
        </p:nvSpPr>
        <p:spPr>
          <a:xfrm>
            <a:off x="4870313" y="6517122"/>
            <a:ext cx="3792550" cy="369332"/>
          </a:xfrm>
          <a:prstGeom prst="rect">
            <a:avLst/>
          </a:prstGeom>
          <a:noFill/>
        </p:spPr>
        <p:txBody>
          <a:bodyPr wrap="none" rtlCol="0">
            <a:spAutoFit/>
          </a:bodyPr>
          <a:lstStyle/>
          <a:p>
            <a:r>
              <a:rPr lang="en-US" dirty="0" smtClean="0"/>
              <a:t>T. </a:t>
            </a:r>
            <a:r>
              <a:rPr lang="en-US" dirty="0" err="1" smtClean="0"/>
              <a:t>Willers</a:t>
            </a:r>
            <a:r>
              <a:rPr lang="en-US" dirty="0" smtClean="0"/>
              <a:t> </a:t>
            </a:r>
            <a:r>
              <a:rPr lang="en-US" i="1" dirty="0" smtClean="0"/>
              <a:t>et </a:t>
            </a:r>
            <a:r>
              <a:rPr lang="en-US" i="1" dirty="0" err="1" smtClean="0"/>
              <a:t>al</a:t>
            </a:r>
            <a:r>
              <a:rPr lang="en-US" dirty="0" err="1" smtClean="0"/>
              <a:t>.PRL</a:t>
            </a:r>
            <a:r>
              <a:rPr lang="en-US" dirty="0" smtClean="0"/>
              <a:t> </a:t>
            </a:r>
            <a:r>
              <a:rPr lang="en-US" b="1" dirty="0" smtClean="0"/>
              <a:t>109</a:t>
            </a:r>
            <a:r>
              <a:rPr lang="en-US" dirty="0" smtClean="0"/>
              <a:t>, 046401 (2012) </a:t>
            </a:r>
            <a:endParaRPr lang="en-US" dirty="0"/>
          </a:p>
        </p:txBody>
      </p:sp>
    </p:spTree>
    <p:extLst>
      <p:ext uri="{BB962C8B-B14F-4D97-AF65-F5344CB8AC3E}">
        <p14:creationId xmlns:p14="http://schemas.microsoft.com/office/powerpoint/2010/main" val="9505534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lB.png"/>
          <p:cNvPicPr>
            <a:picLocks noChangeAspect="1"/>
          </p:cNvPicPr>
          <p:nvPr/>
        </p:nvPicPr>
        <p:blipFill rotWithShape="1">
          <a:blip r:embed="rId3" cstate="print">
            <a:extLst>
              <a:ext uri="{28A0092B-C50C-407E-A947-70E740481C1C}">
                <a14:useLocalDpi xmlns:a14="http://schemas.microsoft.com/office/drawing/2010/main"/>
              </a:ext>
            </a:extLst>
          </a:blip>
          <a:srcRect l="16815" t="18703" r="15240" b="20311"/>
          <a:stretch/>
        </p:blipFill>
        <p:spPr>
          <a:xfrm>
            <a:off x="200895" y="3028884"/>
            <a:ext cx="3451606" cy="3541116"/>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Rounded Rectangle 9"/>
          <p:cNvSpPr/>
          <p:nvPr/>
        </p:nvSpPr>
        <p:spPr>
          <a:xfrm>
            <a:off x="3652501" y="2122616"/>
            <a:ext cx="4879499" cy="1214836"/>
          </a:xfrm>
          <a:prstGeom prst="roundRect">
            <a:avLst>
              <a:gd name="adj" fmla="val 1254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use of higher than dipole transitions, as present in inelastic x-ray scattering allowed us to distinguish. </a:t>
            </a:r>
            <a:endParaRPr lang="en-US" sz="2000" dirty="0">
              <a:solidFill>
                <a:schemeClr val="tx1"/>
              </a:solidFill>
            </a:endParaRPr>
          </a:p>
        </p:txBody>
      </p:sp>
      <p:pic>
        <p:nvPicPr>
          <p:cNvPr id="8" name="Picture 7" descr="Screen Shot 2012-12-07 at 10.41.51 .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000" y="530606"/>
            <a:ext cx="7920000" cy="1384755"/>
          </a:xfrm>
          <a:prstGeom prst="rect">
            <a:avLst/>
          </a:prstGeom>
        </p:spPr>
      </p:pic>
      <p:sp>
        <p:nvSpPr>
          <p:cNvPr id="11" name="Rounded Rectangle 10"/>
          <p:cNvSpPr/>
          <p:nvPr/>
        </p:nvSpPr>
        <p:spPr>
          <a:xfrm>
            <a:off x="3652501" y="3628538"/>
            <a:ext cx="4879499" cy="849210"/>
          </a:xfrm>
          <a:prstGeom prst="roundRect">
            <a:avLst>
              <a:gd name="adj" fmla="val 1254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Important for ground-state symmetry of many 4</a:t>
            </a:r>
            <a:r>
              <a:rPr lang="en-US" sz="2000" i="1" dirty="0" smtClean="0">
                <a:solidFill>
                  <a:schemeClr val="tx1"/>
                </a:solidFill>
              </a:rPr>
              <a:t>f</a:t>
            </a:r>
            <a:r>
              <a:rPr lang="en-US" sz="2000" dirty="0" smtClean="0">
                <a:solidFill>
                  <a:schemeClr val="tx1"/>
                </a:solidFill>
              </a:rPr>
              <a:t> heavy fermion compounds </a:t>
            </a:r>
            <a:endParaRPr lang="en-US" sz="2000" dirty="0">
              <a:solidFill>
                <a:schemeClr val="tx1"/>
              </a:solidFill>
            </a:endParaRPr>
          </a:p>
        </p:txBody>
      </p:sp>
      <p:sp>
        <p:nvSpPr>
          <p:cNvPr id="13" name="Rounded Rectangle 12"/>
          <p:cNvSpPr/>
          <p:nvPr/>
        </p:nvSpPr>
        <p:spPr>
          <a:xfrm>
            <a:off x="3652501" y="4856338"/>
            <a:ext cx="4879499" cy="1104721"/>
          </a:xfrm>
          <a:prstGeom prst="roundRect">
            <a:avLst>
              <a:gd name="adj" fmla="val 1254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Could be important for the understanding of chemical binding in 5</a:t>
            </a:r>
            <a:r>
              <a:rPr lang="en-US" sz="2000" i="1" dirty="0" smtClean="0">
                <a:solidFill>
                  <a:schemeClr val="tx1"/>
                </a:solidFill>
              </a:rPr>
              <a:t>f</a:t>
            </a:r>
            <a:r>
              <a:rPr lang="en-US" sz="2000" dirty="0" smtClean="0">
                <a:solidFill>
                  <a:schemeClr val="tx1"/>
                </a:solidFill>
              </a:rPr>
              <a:t> compounds:</a:t>
            </a:r>
          </a:p>
          <a:p>
            <a:r>
              <a:rPr lang="en-US" sz="2000" dirty="0" smtClean="0">
                <a:solidFill>
                  <a:schemeClr val="tx1"/>
                </a:solidFill>
              </a:rPr>
              <a:t>(Am, </a:t>
            </a:r>
            <a:r>
              <a:rPr lang="en-US" sz="2000" dirty="0" err="1" smtClean="0">
                <a:solidFill>
                  <a:schemeClr val="tx1"/>
                </a:solidFill>
              </a:rPr>
              <a:t>Pu</a:t>
            </a:r>
            <a:r>
              <a:rPr lang="en-US" sz="2000" dirty="0" smtClean="0">
                <a:solidFill>
                  <a:schemeClr val="tx1"/>
                </a:solidFill>
              </a:rPr>
              <a:t>, U, </a:t>
            </a:r>
            <a:r>
              <a:rPr lang="en-US" sz="2000" dirty="0" err="1" smtClean="0">
                <a:solidFill>
                  <a:schemeClr val="tx1"/>
                </a:solidFill>
              </a:rPr>
              <a:t>Th</a:t>
            </a:r>
            <a:r>
              <a:rPr lang="en-US" sz="2000" dirty="0" smtClean="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18887207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Back to </a:t>
            </a:r>
            <a:r>
              <a:rPr lang="en-US" sz="2400" dirty="0" smtClean="0">
                <a:solidFill>
                  <a:schemeClr val="accent6"/>
                </a:solidFill>
              </a:rPr>
              <a:t>XAS</a:t>
            </a:r>
            <a:endParaRPr lang="en-US" sz="2400" dirty="0">
              <a:solidFill>
                <a:schemeClr val="accent6"/>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grpSp>
        <p:nvGrpSpPr>
          <p:cNvPr id="24" name="Group 23"/>
          <p:cNvGrpSpPr/>
          <p:nvPr/>
        </p:nvGrpSpPr>
        <p:grpSpPr>
          <a:xfrm>
            <a:off x="-99908" y="2525441"/>
            <a:ext cx="2561994" cy="3662127"/>
            <a:chOff x="-99908" y="2525441"/>
            <a:chExt cx="2561994" cy="3662127"/>
          </a:xfrm>
        </p:grpSpPr>
        <p:sp>
          <p:nvSpPr>
            <p:cNvPr id="25" name="Pie 24"/>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6" name="Straight Connector 25"/>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Arc 27"/>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Connector 28"/>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5"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6" name="TextBox 35"/>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37" name="Straight Arrow Connector 36"/>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38" name="Rounded Rectangle 37"/>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Technique developed in late 1980’s</a:t>
            </a:r>
          </a:p>
          <a:p>
            <a:r>
              <a:rPr lang="en-US" dirty="0" smtClean="0">
                <a:solidFill>
                  <a:schemeClr val="tx1"/>
                </a:solidFill>
              </a:rPr>
              <a:t>Fink, </a:t>
            </a:r>
            <a:r>
              <a:rPr lang="en-US" dirty="0" err="1" smtClean="0">
                <a:solidFill>
                  <a:schemeClr val="tx1"/>
                </a:solidFill>
              </a:rPr>
              <a:t>Sawatzky</a:t>
            </a:r>
            <a:r>
              <a:rPr lang="en-US" dirty="0" smtClean="0">
                <a:solidFill>
                  <a:schemeClr val="tx1"/>
                </a:solidFill>
              </a:rPr>
              <a:t>, </a:t>
            </a:r>
            <a:r>
              <a:rPr lang="en-US" dirty="0" err="1" smtClean="0">
                <a:solidFill>
                  <a:schemeClr val="tx1"/>
                </a:solidFill>
              </a:rPr>
              <a:t>Fuggle</a:t>
            </a:r>
            <a:endParaRPr lang="en-US" dirty="0" smtClean="0">
              <a:solidFill>
                <a:schemeClr val="tx1"/>
              </a:solidFill>
            </a:endParaRPr>
          </a:p>
          <a:p>
            <a:r>
              <a:rPr lang="en-US" dirty="0" err="1" smtClean="0">
                <a:solidFill>
                  <a:schemeClr val="tx1"/>
                </a:solidFill>
              </a:rPr>
              <a:t>Thole</a:t>
            </a:r>
            <a:r>
              <a:rPr lang="en-US" dirty="0" smtClean="0">
                <a:solidFill>
                  <a:schemeClr val="tx1"/>
                </a:solidFill>
              </a:rPr>
              <a:t>, van der </a:t>
            </a:r>
            <a:r>
              <a:rPr lang="en-US" dirty="0" err="1" smtClean="0">
                <a:solidFill>
                  <a:schemeClr val="tx1"/>
                </a:solidFill>
              </a:rPr>
              <a:t>Laan</a:t>
            </a:r>
            <a:endParaRPr lang="en-US" dirty="0" smtClean="0">
              <a:solidFill>
                <a:schemeClr val="tx1"/>
              </a:solidFill>
            </a:endParaRPr>
          </a:p>
          <a:p>
            <a:r>
              <a:rPr lang="en-US" dirty="0" smtClean="0">
                <a:solidFill>
                  <a:schemeClr val="tx1"/>
                </a:solidFill>
              </a:rPr>
              <a:t>Chen, </a:t>
            </a:r>
            <a:r>
              <a:rPr lang="en-US" dirty="0" err="1" smtClean="0">
                <a:solidFill>
                  <a:schemeClr val="tx1"/>
                </a:solidFill>
              </a:rPr>
              <a:t>Sette</a:t>
            </a:r>
            <a:endParaRPr lang="en-US" dirty="0" smtClean="0">
              <a:solidFill>
                <a:schemeClr val="tx1"/>
              </a:solidFill>
            </a:endParaRPr>
          </a:p>
        </p:txBody>
      </p:sp>
    </p:spTree>
    <p:extLst>
      <p:ext uri="{BB962C8B-B14F-4D97-AF65-F5344CB8AC3E}">
        <p14:creationId xmlns:p14="http://schemas.microsoft.com/office/powerpoint/2010/main" val="32920876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Two ways to calculate XAS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807313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_16a.pdf"/>
          <p:cNvPicPr>
            <a:picLocks noChangeAspect="1"/>
          </p:cNvPicPr>
          <p:nvPr/>
        </p:nvPicPr>
        <p:blipFill rotWithShape="1">
          <a:blip r:embed="rId3" cstate="screen">
            <a:extLst>
              <a:ext uri="{28A0092B-C50C-407E-A947-70E740481C1C}">
                <a14:useLocalDpi xmlns:a14="http://schemas.microsoft.com/office/drawing/2010/main"/>
              </a:ext>
            </a:extLst>
          </a:blip>
          <a:srcRect l="278" t="29072" r="6693" b="1517"/>
          <a:stretch/>
        </p:blipFill>
        <p:spPr>
          <a:xfrm>
            <a:off x="355601" y="1225549"/>
            <a:ext cx="8506600" cy="1222375"/>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Two ways to calculate </a:t>
            </a:r>
            <a:r>
              <a:rPr lang="en-US" sz="2400" dirty="0" smtClean="0"/>
              <a:t>XAS </a:t>
            </a:r>
            <a:r>
              <a:rPr lang="mr-IN" sz="2400" dirty="0" smtClean="0"/>
              <a:t>–</a:t>
            </a:r>
            <a:r>
              <a:rPr lang="en-US" sz="2400" dirty="0" smtClean="0"/>
              <a:t> bands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Pie 4"/>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p:nvPr/>
        </p:nvCxnSpPr>
        <p:spPr>
          <a:xfrm>
            <a:off x="649885" y="56454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3192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391942" cy="369332"/>
          </a:xfrm>
          <a:prstGeom prst="rect">
            <a:avLst/>
          </a:prstGeom>
          <a:noFill/>
        </p:spPr>
        <p:txBody>
          <a:bodyPr wrap="none" rtlCol="0">
            <a:spAutoFit/>
          </a:bodyPr>
          <a:lstStyle/>
          <a:p>
            <a:r>
              <a:rPr lang="en-US" dirty="0" smtClean="0"/>
              <a:t>1s</a:t>
            </a:r>
            <a:endParaRPr lang="en-US" dirty="0"/>
          </a:p>
        </p:txBody>
      </p:sp>
      <p:cxnSp>
        <p:nvCxnSpPr>
          <p:cNvPr id="19" name="Straight Arrow Connector 18"/>
          <p:cNvCxnSpPr/>
          <p:nvPr/>
        </p:nvCxnSpPr>
        <p:spPr>
          <a:xfrm>
            <a:off x="1043213" y="53116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descr="Haverkort_16b.pdf"/>
          <p:cNvPicPr>
            <a:picLocks noChangeAspect="1"/>
          </p:cNvPicPr>
          <p:nvPr/>
        </p:nvPicPr>
        <p:blipFill rotWithShape="1">
          <a:blip r:embed="rId4" cstate="screen">
            <a:extLst>
              <a:ext uri="{28A0092B-C50C-407E-A947-70E740481C1C}">
                <a14:useLocalDpi xmlns:a14="http://schemas.microsoft.com/office/drawing/2010/main"/>
              </a:ext>
            </a:extLst>
          </a:blip>
          <a:srcRect l="1305" t="742" r="1170" b="856"/>
          <a:stretch/>
        </p:blipFill>
        <p:spPr>
          <a:xfrm>
            <a:off x="2374900" y="2622549"/>
            <a:ext cx="3502025" cy="3724141"/>
          </a:xfrm>
          <a:prstGeom prst="rect">
            <a:avLst/>
          </a:prstGeom>
        </p:spPr>
      </p:pic>
      <p:sp>
        <p:nvSpPr>
          <p:cNvPr id="4" name="Rectangle 3"/>
          <p:cNvSpPr/>
          <p:nvPr/>
        </p:nvSpPr>
        <p:spPr>
          <a:xfrm>
            <a:off x="2495550" y="2541529"/>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Haverkort x-ray spectroscopy 03A (dragged).pdf"/>
          <p:cNvPicPr>
            <a:picLocks noChangeAspect="1"/>
          </p:cNvPicPr>
          <p:nvPr/>
        </p:nvPicPr>
        <p:blipFill rotWithShape="1">
          <a:blip r:embed="rId5" cstate="screen">
            <a:extLst>
              <a:ext uri="{28A0092B-C50C-407E-A947-70E740481C1C}">
                <a14:useLocalDpi xmlns:a14="http://schemas.microsoft.com/office/drawing/2010/main"/>
              </a:ext>
            </a:extLst>
          </a:blip>
          <a:srcRect l="67917" t="40152" r="2643" b="7862"/>
          <a:stretch/>
        </p:blipFill>
        <p:spPr>
          <a:xfrm>
            <a:off x="5837718" y="2470150"/>
            <a:ext cx="3138784" cy="3916642"/>
          </a:xfrm>
          <a:prstGeom prst="rect">
            <a:avLst/>
          </a:prstGeom>
        </p:spPr>
      </p:pic>
    </p:spTree>
    <p:extLst>
      <p:ext uri="{BB962C8B-B14F-4D97-AF65-F5344CB8AC3E}">
        <p14:creationId xmlns:p14="http://schemas.microsoft.com/office/powerpoint/2010/main" val="1988066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Two ways to calculate XAS </a:t>
            </a:r>
            <a:r>
              <a:rPr lang="mr-IN" sz="2400" dirty="0"/>
              <a:t>–</a:t>
            </a:r>
            <a:r>
              <a:rPr lang="en-US" sz="2400" dirty="0"/>
              <a:t> </a:t>
            </a:r>
            <a:r>
              <a:rPr lang="en-US" sz="2400" dirty="0"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292100" y="1107392"/>
            <a:ext cx="8252600" cy="5292807"/>
            <a:chOff x="292100" y="1107392"/>
            <a:chExt cx="8252600" cy="5292807"/>
          </a:xfrm>
        </p:grpSpPr>
        <p:pic>
          <p:nvPicPr>
            <p:cNvPr id="2" name="Picture 1"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100" y="1107392"/>
              <a:ext cx="8252600" cy="5292807"/>
            </a:xfrm>
            <a:prstGeom prst="rect">
              <a:avLst/>
            </a:prstGeom>
          </p:spPr>
        </p:pic>
        <p:sp>
          <p:nvSpPr>
            <p:cNvPr id="3" name="Rectangle 2"/>
            <p:cNvSpPr/>
            <p:nvPr/>
          </p:nvSpPr>
          <p:spPr>
            <a:xfrm>
              <a:off x="2476500" y="1219200"/>
              <a:ext cx="5918200" cy="1739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72900" y="2959100"/>
              <a:ext cx="2504300" cy="1562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427392" y="1340596"/>
            <a:ext cx="1771507" cy="3088768"/>
            <a:chOff x="-99908" y="2525441"/>
            <a:chExt cx="2561994" cy="3662127"/>
          </a:xfrm>
        </p:grpSpPr>
        <p:sp>
          <p:nvSpPr>
            <p:cNvPr id="10" name="Pie 9"/>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Arc 12"/>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1" name="TextBox 20"/>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22" name="Straight Arrow Connector 21"/>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3" name="Rounded Rectangle 22"/>
          <p:cNvSpPr/>
          <p:nvPr/>
        </p:nvSpPr>
        <p:spPr>
          <a:xfrm>
            <a:off x="4326582" y="1324961"/>
            <a:ext cx="3953818" cy="2714561"/>
          </a:xfrm>
          <a:prstGeom prst="roundRect">
            <a:avLst>
              <a:gd name="adj" fmla="val 1254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buFont typeface="Arial"/>
              <a:buChar char="•"/>
            </a:pPr>
            <a:r>
              <a:rPr lang="en-US" sz="2000" dirty="0" smtClean="0">
                <a:solidFill>
                  <a:schemeClr val="tx1"/>
                </a:solidFill>
              </a:rPr>
              <a:t>Start from LDA potential</a:t>
            </a:r>
          </a:p>
          <a:p>
            <a:pPr marL="342900" indent="-342900">
              <a:buFont typeface="Arial"/>
              <a:buChar char="•"/>
            </a:pPr>
            <a:r>
              <a:rPr lang="en-US" sz="2000" dirty="0" smtClean="0">
                <a:solidFill>
                  <a:schemeClr val="tx1"/>
                </a:solidFill>
              </a:rPr>
              <a:t>Create </a:t>
            </a:r>
            <a:r>
              <a:rPr lang="en-US" sz="2000" dirty="0" err="1" smtClean="0">
                <a:solidFill>
                  <a:schemeClr val="tx1"/>
                </a:solidFill>
              </a:rPr>
              <a:t>Wannier</a:t>
            </a:r>
            <a:r>
              <a:rPr lang="en-US" sz="2000" dirty="0" smtClean="0">
                <a:solidFill>
                  <a:schemeClr val="tx1"/>
                </a:solidFill>
              </a:rPr>
              <a:t> functions</a:t>
            </a:r>
          </a:p>
          <a:p>
            <a:pPr marL="342900" indent="-342900">
              <a:buFont typeface="Arial"/>
              <a:buChar char="•"/>
            </a:pPr>
            <a:r>
              <a:rPr lang="en-US" sz="2000" dirty="0" smtClean="0">
                <a:solidFill>
                  <a:schemeClr val="tx1"/>
                </a:solidFill>
              </a:rPr>
              <a:t>On this basis and potential build local Hamiltonian including all local many body interactions</a:t>
            </a:r>
          </a:p>
          <a:p>
            <a:pPr marL="342900" indent="-342900">
              <a:buFont typeface="Arial"/>
              <a:buChar char="•"/>
            </a:pPr>
            <a:r>
              <a:rPr lang="en-US" sz="2000" dirty="0" smtClean="0">
                <a:solidFill>
                  <a:schemeClr val="tx1"/>
                </a:solidFill>
              </a:rPr>
              <a:t>Solve by exact </a:t>
            </a:r>
            <a:r>
              <a:rPr lang="en-US" sz="2000" dirty="0" err="1" smtClean="0">
                <a:solidFill>
                  <a:schemeClr val="tx1"/>
                </a:solidFill>
              </a:rPr>
              <a:t>diagonalization</a:t>
            </a:r>
            <a:endParaRPr lang="en-US" sz="2000" dirty="0" smtClean="0">
              <a:solidFill>
                <a:schemeClr val="tx1"/>
              </a:solidFill>
            </a:endParaRPr>
          </a:p>
          <a:p>
            <a:r>
              <a:rPr lang="en-US" sz="2000" dirty="0">
                <a:solidFill>
                  <a:schemeClr val="tx1"/>
                </a:solidFill>
              </a:rPr>
              <a:t> </a:t>
            </a:r>
            <a:r>
              <a:rPr lang="en-US" sz="2000" dirty="0" smtClean="0">
                <a:solidFill>
                  <a:schemeClr val="tx1"/>
                </a:solidFill>
              </a:rPr>
              <a:t>     Phys</a:t>
            </a:r>
            <a:r>
              <a:rPr lang="en-US" sz="2000" dirty="0">
                <a:solidFill>
                  <a:schemeClr val="tx1"/>
                </a:solidFill>
              </a:rPr>
              <a:t>.</a:t>
            </a:r>
            <a:r>
              <a:rPr lang="en-US" sz="2000" dirty="0" smtClean="0">
                <a:solidFill>
                  <a:schemeClr val="tx1"/>
                </a:solidFill>
              </a:rPr>
              <a:t> Rev. B </a:t>
            </a:r>
            <a:r>
              <a:rPr lang="en-US" sz="2000" b="1" dirty="0" smtClean="0">
                <a:solidFill>
                  <a:schemeClr val="tx1"/>
                </a:solidFill>
              </a:rPr>
              <a:t>85</a:t>
            </a:r>
            <a:r>
              <a:rPr lang="en-US" sz="2000" dirty="0" smtClean="0">
                <a:solidFill>
                  <a:schemeClr val="tx1"/>
                </a:solidFill>
              </a:rPr>
              <a:t>, 165113 (2012)</a:t>
            </a:r>
            <a:endParaRPr lang="en-US" sz="2000" dirty="0">
              <a:solidFill>
                <a:schemeClr val="tx1"/>
              </a:solidFill>
            </a:endParaRPr>
          </a:p>
        </p:txBody>
      </p:sp>
      <p:sp>
        <p:nvSpPr>
          <p:cNvPr id="5" name="TextBox 4"/>
          <p:cNvSpPr txBox="1"/>
          <p:nvPr/>
        </p:nvSpPr>
        <p:spPr>
          <a:xfrm>
            <a:off x="792417" y="1235343"/>
            <a:ext cx="1264777" cy="646331"/>
          </a:xfrm>
          <a:prstGeom prst="rect">
            <a:avLst/>
          </a:prstGeom>
          <a:noFill/>
        </p:spPr>
        <p:txBody>
          <a:bodyPr wrap="none" rtlCol="0">
            <a:spAutoFit/>
          </a:bodyPr>
          <a:lstStyle/>
          <a:p>
            <a:r>
              <a:rPr lang="en-US" dirty="0" smtClean="0">
                <a:solidFill>
                  <a:srgbClr val="0000FF"/>
                </a:solidFill>
              </a:rPr>
              <a:t>Theory</a:t>
            </a:r>
          </a:p>
          <a:p>
            <a:r>
              <a:rPr lang="en-US" dirty="0" smtClean="0">
                <a:solidFill>
                  <a:srgbClr val="FF0000"/>
                </a:solidFill>
              </a:rPr>
              <a:t>Experiment</a:t>
            </a:r>
            <a:endParaRPr lang="en-US" dirty="0">
              <a:solidFill>
                <a:srgbClr val="FF0000"/>
              </a:solidFill>
            </a:endParaRPr>
          </a:p>
        </p:txBody>
      </p:sp>
    </p:spTree>
    <p:extLst>
      <p:ext uri="{BB962C8B-B14F-4D97-AF65-F5344CB8AC3E}">
        <p14:creationId xmlns:p14="http://schemas.microsoft.com/office/powerpoint/2010/main" val="6581203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Interpretation without theory – sum rules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292100" y="1107392"/>
            <a:ext cx="8252600" cy="5292807"/>
            <a:chOff x="292100" y="1107392"/>
            <a:chExt cx="8252600" cy="5292807"/>
          </a:xfrm>
        </p:grpSpPr>
        <p:pic>
          <p:nvPicPr>
            <p:cNvPr id="2" name="Picture 1"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100" y="1107392"/>
              <a:ext cx="8252600" cy="5292807"/>
            </a:xfrm>
            <a:prstGeom prst="rect">
              <a:avLst/>
            </a:prstGeom>
          </p:spPr>
        </p:pic>
        <p:sp>
          <p:nvSpPr>
            <p:cNvPr id="3" name="Rectangle 2"/>
            <p:cNvSpPr/>
            <p:nvPr/>
          </p:nvSpPr>
          <p:spPr>
            <a:xfrm>
              <a:off x="2476500" y="1219200"/>
              <a:ext cx="5918200" cy="1739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72900" y="2959100"/>
              <a:ext cx="2504300" cy="1562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427392" y="1340596"/>
            <a:ext cx="1771507" cy="3088768"/>
            <a:chOff x="-99908" y="2525441"/>
            <a:chExt cx="2561994" cy="3662127"/>
          </a:xfrm>
        </p:grpSpPr>
        <p:sp>
          <p:nvSpPr>
            <p:cNvPr id="10" name="Pie 9"/>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Arc 12"/>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1" name="TextBox 20"/>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22" name="Straight Arrow Connector 21"/>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792417" y="1235343"/>
            <a:ext cx="1264777" cy="646331"/>
          </a:xfrm>
          <a:prstGeom prst="rect">
            <a:avLst/>
          </a:prstGeom>
          <a:noFill/>
        </p:spPr>
        <p:txBody>
          <a:bodyPr wrap="none" rtlCol="0">
            <a:spAutoFit/>
          </a:bodyPr>
          <a:lstStyle/>
          <a:p>
            <a:r>
              <a:rPr lang="en-US" dirty="0" smtClean="0">
                <a:solidFill>
                  <a:srgbClr val="0000FF"/>
                </a:solidFill>
              </a:rPr>
              <a:t>Theory</a:t>
            </a:r>
          </a:p>
          <a:p>
            <a:r>
              <a:rPr lang="en-US" dirty="0" smtClean="0">
                <a:solidFill>
                  <a:srgbClr val="FF0000"/>
                </a:solidFill>
              </a:rPr>
              <a:t>Experiment</a:t>
            </a:r>
            <a:endParaRPr lang="en-US" dirty="0">
              <a:solidFill>
                <a:srgbClr val="FF0000"/>
              </a:solidFill>
            </a:endParaRPr>
          </a:p>
        </p:txBody>
      </p:sp>
    </p:spTree>
    <p:extLst>
      <p:ext uri="{BB962C8B-B14F-4D97-AF65-F5344CB8AC3E}">
        <p14:creationId xmlns:p14="http://schemas.microsoft.com/office/powerpoint/2010/main" val="31412124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289" b="19065"/>
          <a:stretch/>
        </p:blipFill>
        <p:spPr>
          <a:xfrm>
            <a:off x="0" y="1384300"/>
            <a:ext cx="9144000" cy="42418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7849673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485" b="19262"/>
          <a:stretch/>
        </p:blipFill>
        <p:spPr>
          <a:xfrm>
            <a:off x="0" y="1397000"/>
            <a:ext cx="9144000" cy="42164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892711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Response theory (linear)</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1062911"/>
            <a:ext cx="23090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Fermi’s golden rule</a:t>
            </a:r>
          </a:p>
        </p:txBody>
      </p:sp>
      <p:pic>
        <p:nvPicPr>
          <p:cNvPr id="8" name="Picture 7"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1606550"/>
            <a:ext cx="7188200" cy="1282700"/>
          </a:xfrm>
          <a:prstGeom prst="rect">
            <a:avLst/>
          </a:prstGeom>
        </p:spPr>
      </p:pic>
      <p:pic>
        <p:nvPicPr>
          <p:cNvPr id="9" name="Picture 8"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3600450"/>
            <a:ext cx="8382000" cy="128270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000" y="5016500"/>
            <a:ext cx="6210300" cy="1092200"/>
          </a:xfrm>
          <a:prstGeom prst="rect">
            <a:avLst/>
          </a:prstGeom>
        </p:spPr>
      </p:pic>
      <p:sp>
        <p:nvSpPr>
          <p:cNvPr id="11" name="Rounded Rectangle 10"/>
          <p:cNvSpPr/>
          <p:nvPr/>
        </p:nvSpPr>
        <p:spPr>
          <a:xfrm>
            <a:off x="612000" y="2929811"/>
            <a:ext cx="584976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math simplifies with the use of Green’s functions</a:t>
            </a:r>
          </a:p>
        </p:txBody>
      </p:sp>
    </p:spTree>
    <p:extLst>
      <p:ext uri="{BB962C8B-B14F-4D97-AF65-F5344CB8AC3E}">
        <p14:creationId xmlns:p14="http://schemas.microsoft.com/office/powerpoint/2010/main" val="89579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682" b="8452"/>
          <a:stretch/>
        </p:blipFill>
        <p:spPr>
          <a:xfrm>
            <a:off x="0" y="1409700"/>
            <a:ext cx="9144000" cy="49022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190316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485" b="8648"/>
          <a:stretch/>
        </p:blipFill>
        <p:spPr>
          <a:xfrm>
            <a:off x="0" y="1397000"/>
            <a:ext cx="9144000" cy="49022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2245144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485" b="8255"/>
          <a:stretch/>
        </p:blipFill>
        <p:spPr>
          <a:xfrm>
            <a:off x="0" y="1397000"/>
            <a:ext cx="9144000" cy="49276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2817954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289" b="6682"/>
          <a:stretch/>
        </p:blipFill>
        <p:spPr>
          <a:xfrm>
            <a:off x="0" y="1384300"/>
            <a:ext cx="9144000" cy="50419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9607602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879" b="10024"/>
          <a:stretch/>
        </p:blipFill>
        <p:spPr>
          <a:xfrm>
            <a:off x="0" y="1422400"/>
            <a:ext cx="9144000" cy="47879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linear </a:t>
            </a:r>
            <a:r>
              <a:rPr lang="en-US" sz="2400" dirty="0" err="1" smtClean="0"/>
              <a:t>dichroism</a:t>
            </a:r>
            <a:r>
              <a:rPr lang="en-US" sz="2400" dirty="0"/>
              <a:t>:</a:t>
            </a:r>
            <a:r>
              <a:rPr lang="en-US" sz="2400" dirty="0" smtClean="0"/>
              <a:t> orbital occupation</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4701179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XAS and the conductivity tensor (</a:t>
            </a:r>
            <a:r>
              <a:rPr lang="en-US" sz="2400" dirty="0" smtClean="0">
                <a:latin typeface="Symbol" charset="2"/>
                <a:cs typeface="Symbol" charset="2"/>
              </a:rPr>
              <a:t>s</a:t>
            </a:r>
            <a:r>
              <a:rPr lang="en-US" sz="2400" dirty="0" smtClean="0"/>
              <a:t>) – an example for s to p</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6" name="Picture 5" descr="Haverkort x-ray spectroscopy 03A mod (dragged).pdf"/>
          <p:cNvPicPr>
            <a:picLocks noChangeAspect="1"/>
          </p:cNvPicPr>
          <p:nvPr/>
        </p:nvPicPr>
        <p:blipFill rotWithShape="1">
          <a:blip r:embed="rId3" cstate="screen">
            <a:extLst>
              <a:ext uri="{28A0092B-C50C-407E-A947-70E740481C1C}">
                <a14:useLocalDpi xmlns:a14="http://schemas.microsoft.com/office/drawing/2010/main"/>
              </a:ext>
            </a:extLst>
          </a:blip>
          <a:srcRect l="35555" t="41823" r="36528" b="32036"/>
          <a:stretch/>
        </p:blipFill>
        <p:spPr>
          <a:xfrm>
            <a:off x="3403600" y="3251200"/>
            <a:ext cx="2552700" cy="1689100"/>
          </a:xfrm>
          <a:prstGeom prst="rect">
            <a:avLst/>
          </a:prstGeom>
        </p:spPr>
      </p:pic>
      <p:sp>
        <p:nvSpPr>
          <p:cNvPr id="7" name="TextBox 6"/>
          <p:cNvSpPr txBox="1"/>
          <p:nvPr/>
        </p:nvSpPr>
        <p:spPr>
          <a:xfrm>
            <a:off x="3789989" y="5015468"/>
            <a:ext cx="421021" cy="369332"/>
          </a:xfrm>
          <a:prstGeom prst="rect">
            <a:avLst/>
          </a:prstGeom>
          <a:noFill/>
        </p:spPr>
        <p:txBody>
          <a:bodyPr wrap="none" rtlCol="0">
            <a:spAutoFit/>
          </a:bodyPr>
          <a:lstStyle/>
          <a:p>
            <a:r>
              <a:rPr lang="en-US" dirty="0" smtClean="0">
                <a:latin typeface="Symbol" charset="2"/>
                <a:cs typeface="Symbol" charset="2"/>
              </a:rPr>
              <a:t>w</a:t>
            </a:r>
            <a:r>
              <a:rPr lang="en-US" baseline="-25000" dirty="0" smtClean="0"/>
              <a:t>0</a:t>
            </a:r>
            <a:endParaRPr lang="en-US" dirty="0"/>
          </a:p>
        </p:txBody>
      </p:sp>
      <p:cxnSp>
        <p:nvCxnSpPr>
          <p:cNvPr id="9" name="Straight Arrow Connector 8"/>
          <p:cNvCxnSpPr/>
          <p:nvPr/>
        </p:nvCxnSpPr>
        <p:spPr>
          <a:xfrm>
            <a:off x="3403600" y="5092700"/>
            <a:ext cx="1270000" cy="127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198288" y="3695700"/>
            <a:ext cx="1116224" cy="646331"/>
          </a:xfrm>
          <a:prstGeom prst="rect">
            <a:avLst/>
          </a:prstGeom>
          <a:noFill/>
        </p:spPr>
        <p:txBody>
          <a:bodyPr wrap="none" rtlCol="0">
            <a:spAutoFit/>
          </a:bodyPr>
          <a:lstStyle/>
          <a:p>
            <a:r>
              <a:rPr lang="en-US" dirty="0" smtClean="0">
                <a:solidFill>
                  <a:schemeClr val="tx2"/>
                </a:solidFill>
              </a:rPr>
              <a:t>Real</a:t>
            </a:r>
          </a:p>
          <a:p>
            <a:r>
              <a:rPr lang="en-US" dirty="0" smtClean="0">
                <a:solidFill>
                  <a:schemeClr val="accent2"/>
                </a:solidFill>
              </a:rPr>
              <a:t>Imaginary</a:t>
            </a:r>
            <a:endParaRPr lang="en-US" dirty="0">
              <a:solidFill>
                <a:schemeClr val="accent2"/>
              </a:solidFill>
            </a:endParaRPr>
          </a:p>
        </p:txBody>
      </p:sp>
      <p:sp>
        <p:nvSpPr>
          <p:cNvPr id="11" name="Rectangle 10"/>
          <p:cNvSpPr/>
          <p:nvPr/>
        </p:nvSpPr>
        <p:spPr>
          <a:xfrm>
            <a:off x="3543300" y="3378200"/>
            <a:ext cx="749300" cy="469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5854700" y="4635501"/>
            <a:ext cx="2575700" cy="1731300"/>
          </a:xfrm>
          <a:prstGeom prst="roundRect">
            <a:avLst>
              <a:gd name="adj" fmla="val 1458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cs typeface="Symbol" charset="2"/>
              </a:rPr>
              <a:t>Absorption –</a:t>
            </a:r>
            <a:r>
              <a:rPr lang="en-US" sz="2000" dirty="0" err="1" smtClean="0">
                <a:solidFill>
                  <a:schemeClr val="tx1"/>
                </a:solidFill>
                <a:cs typeface="Symbol" charset="2"/>
              </a:rPr>
              <a:t>Im</a:t>
            </a:r>
            <a:r>
              <a:rPr lang="en-US" sz="2000" dirty="0" smtClean="0">
                <a:solidFill>
                  <a:schemeClr val="tx1"/>
                </a:solidFill>
                <a:cs typeface="Symbol" charset="2"/>
              </a:rPr>
              <a:t>[</a:t>
            </a:r>
            <a:r>
              <a:rPr lang="en-US" sz="2000" dirty="0" smtClean="0">
                <a:solidFill>
                  <a:schemeClr val="tx1"/>
                </a:solidFill>
                <a:latin typeface="Symbol" charset="2"/>
                <a:cs typeface="Symbol" charset="2"/>
              </a:rPr>
              <a:t>s</a:t>
            </a:r>
            <a:r>
              <a:rPr lang="en-US" sz="2000" dirty="0" smtClean="0">
                <a:solidFill>
                  <a:schemeClr val="tx1"/>
                </a:solidFill>
                <a:cs typeface="Symbol" charset="2"/>
              </a:rPr>
              <a:t>]</a:t>
            </a:r>
          </a:p>
          <a:p>
            <a:pPr algn="ctr"/>
            <a:endParaRPr lang="en-US" sz="2000" dirty="0" smtClean="0">
              <a:solidFill>
                <a:schemeClr val="tx1"/>
              </a:solidFill>
              <a:cs typeface="Symbol" charset="2"/>
            </a:endParaRPr>
          </a:p>
          <a:p>
            <a:pPr algn="ctr"/>
            <a:r>
              <a:rPr lang="en-US" sz="2000" dirty="0" smtClean="0">
                <a:solidFill>
                  <a:schemeClr val="tx1"/>
                </a:solidFill>
                <a:cs typeface="Symbol" charset="2"/>
              </a:rPr>
              <a:t>(in Landau </a:t>
            </a:r>
            <a:r>
              <a:rPr lang="en-US" sz="2000" dirty="0" err="1" smtClean="0">
                <a:solidFill>
                  <a:schemeClr val="tx1"/>
                </a:solidFill>
                <a:cs typeface="Symbol" charset="2"/>
              </a:rPr>
              <a:t>Lifschitz</a:t>
            </a:r>
            <a:r>
              <a:rPr lang="en-US" sz="2000" dirty="0" smtClean="0">
                <a:solidFill>
                  <a:schemeClr val="tx1"/>
                </a:solidFill>
                <a:cs typeface="Symbol" charset="2"/>
              </a:rPr>
              <a:t> absorption is Re[</a:t>
            </a:r>
            <a:r>
              <a:rPr lang="en-US" sz="2000" dirty="0" smtClean="0">
                <a:solidFill>
                  <a:schemeClr val="tx1"/>
                </a:solidFill>
                <a:latin typeface="Symbol" charset="2"/>
                <a:cs typeface="Symbol" charset="2"/>
              </a:rPr>
              <a:t>s</a:t>
            </a:r>
            <a:r>
              <a:rPr lang="en-US" sz="2000" dirty="0" smtClean="0">
                <a:solidFill>
                  <a:schemeClr val="tx1"/>
                </a:solidFill>
                <a:cs typeface="Symbol" charset="2"/>
              </a:rPr>
              <a:t>])</a:t>
            </a:r>
            <a:endParaRPr lang="en-US" sz="2000" dirty="0" smtClean="0">
              <a:solidFill>
                <a:schemeClr val="tx1"/>
              </a:solidFill>
            </a:endParaRPr>
          </a:p>
          <a:p>
            <a:pPr marL="342900" indent="-342900" algn="ctr">
              <a:buFont typeface="Arial"/>
              <a:buChar char="•"/>
            </a:pPr>
            <a:endParaRPr lang="en-US" sz="2000" dirty="0">
              <a:solidFill>
                <a:schemeClr val="tx1"/>
              </a:solidFill>
            </a:endParaRPr>
          </a:p>
        </p:txBody>
      </p:sp>
    </p:spTree>
    <p:extLst>
      <p:ext uri="{BB962C8B-B14F-4D97-AF65-F5344CB8AC3E}">
        <p14:creationId xmlns:p14="http://schemas.microsoft.com/office/powerpoint/2010/main" val="47999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9062204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5854700" y="4635501"/>
            <a:ext cx="2575700" cy="1731300"/>
          </a:xfrm>
          <a:prstGeom prst="roundRect">
            <a:avLst>
              <a:gd name="adj" fmla="val 1458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Absorption </a:t>
            </a:r>
          </a:p>
          <a:p>
            <a:pPr algn="ctr"/>
            <a:r>
              <a:rPr lang="en-US" sz="3200" dirty="0" smtClean="0">
                <a:solidFill>
                  <a:schemeClr val="tx1"/>
                </a:solidFill>
                <a:cs typeface="Symbol" charset="2"/>
              </a:rPr>
              <a:t>–</a:t>
            </a:r>
            <a:r>
              <a:rPr lang="en-US" sz="3200" dirty="0" err="1" smtClean="0">
                <a:solidFill>
                  <a:schemeClr val="tx1"/>
                </a:solidFill>
                <a:cs typeface="Symbol" charset="2"/>
              </a:rPr>
              <a:t>Im</a:t>
            </a:r>
            <a:r>
              <a:rPr lang="en-US" sz="3200" dirty="0" smtClean="0">
                <a:solidFill>
                  <a:schemeClr val="tx1"/>
                </a:solidFill>
                <a:cs typeface="Symbol" charset="2"/>
              </a:rPr>
              <a:t>[</a:t>
            </a:r>
            <a:r>
              <a:rPr lang="en-US" sz="3200" dirty="0" err="1" smtClean="0">
                <a:solidFill>
                  <a:schemeClr val="tx1"/>
                </a:solidFill>
                <a:latin typeface="Symbol" charset="2"/>
                <a:cs typeface="Symbol" charset="2"/>
              </a:rPr>
              <a:t>e</a:t>
            </a:r>
            <a:r>
              <a:rPr lang="en-US" sz="4000" dirty="0" err="1" smtClean="0">
                <a:solidFill>
                  <a:schemeClr val="tx1"/>
                </a:solidFill>
                <a:latin typeface="Symbol" charset="2"/>
                <a:cs typeface="Symbol" charset="2"/>
              </a:rPr>
              <a:t>.</a:t>
            </a:r>
            <a:r>
              <a:rPr lang="en-US" sz="3200" dirty="0" err="1" smtClean="0">
                <a:solidFill>
                  <a:schemeClr val="tx1"/>
                </a:solidFill>
                <a:latin typeface="Symbol" charset="2"/>
                <a:cs typeface="Symbol" charset="2"/>
              </a:rPr>
              <a:t>s</a:t>
            </a:r>
            <a:r>
              <a:rPr lang="en-US" sz="4000" dirty="0" err="1" smtClean="0">
                <a:solidFill>
                  <a:schemeClr val="tx1"/>
                </a:solidFill>
                <a:latin typeface="Symbol" charset="2"/>
                <a:cs typeface="Symbol" charset="2"/>
              </a:rPr>
              <a:t>.</a:t>
            </a:r>
            <a:r>
              <a:rPr lang="en-US" sz="3200" dirty="0" err="1" smtClean="0">
                <a:solidFill>
                  <a:schemeClr val="tx1"/>
                </a:solidFill>
                <a:latin typeface="Symbol" charset="2"/>
                <a:cs typeface="Symbol" charset="2"/>
              </a:rPr>
              <a:t>e</a:t>
            </a:r>
            <a:r>
              <a:rPr lang="en-US" sz="3200" dirty="0" smtClean="0">
                <a:solidFill>
                  <a:schemeClr val="tx1"/>
                </a:solidFill>
                <a:cs typeface="Symbol" charset="2"/>
              </a:rPr>
              <a:t>]</a:t>
            </a:r>
          </a:p>
        </p:txBody>
      </p:sp>
    </p:spTree>
    <p:extLst>
      <p:ext uri="{BB962C8B-B14F-4D97-AF65-F5344CB8AC3E}">
        <p14:creationId xmlns:p14="http://schemas.microsoft.com/office/powerpoint/2010/main" val="234599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293375" y="312518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805271" y="312518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293375" y="475812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805271" y="475812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ame 1"/>
          <p:cNvSpPr/>
          <p:nvPr/>
        </p:nvSpPr>
        <p:spPr>
          <a:xfrm>
            <a:off x="390739" y="1158410"/>
            <a:ext cx="3307330" cy="2288907"/>
          </a:xfrm>
          <a:prstGeom prst="frame">
            <a:avLst>
              <a:gd name="adj1" fmla="val 57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a:off x="6379494" y="2679696"/>
            <a:ext cx="639860" cy="657882"/>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4877852" y="3658529"/>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smtClean="0">
                <a:solidFill>
                  <a:schemeClr val="tx1"/>
                </a:solidFill>
                <a:cs typeface="Symbol" charset="2"/>
              </a:rPr>
              <a:t>x-polarized light</a:t>
            </a:r>
          </a:p>
        </p:txBody>
      </p:sp>
    </p:spTree>
    <p:extLst>
      <p:ext uri="{BB962C8B-B14F-4D97-AF65-F5344CB8AC3E}">
        <p14:creationId xmlns:p14="http://schemas.microsoft.com/office/powerpoint/2010/main" val="23549460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81479"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805271" y="312518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293375" y="475812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805271" y="475812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7019354" y="2679696"/>
            <a:ext cx="921029" cy="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2725346" y="1118399"/>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a:solidFill>
                  <a:schemeClr val="tx1"/>
                </a:solidFill>
                <a:cs typeface="Symbol" charset="2"/>
              </a:rPr>
              <a:t>y</a:t>
            </a:r>
            <a:r>
              <a:rPr lang="en-US" sz="3200" dirty="0" smtClean="0">
                <a:solidFill>
                  <a:schemeClr val="tx1"/>
                </a:solidFill>
                <a:cs typeface="Symbol" charset="2"/>
              </a:rPr>
              <a:t>-polarized light</a:t>
            </a:r>
          </a:p>
        </p:txBody>
      </p:sp>
      <p:sp>
        <p:nvSpPr>
          <p:cNvPr id="2" name="Frame 1"/>
          <p:cNvSpPr/>
          <p:nvPr/>
        </p:nvSpPr>
        <p:spPr>
          <a:xfrm>
            <a:off x="2846815" y="2679696"/>
            <a:ext cx="3307330" cy="2288907"/>
          </a:xfrm>
          <a:prstGeom prst="frame">
            <a:avLst>
              <a:gd name="adj1" fmla="val 57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3172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Response theory (linear)</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1062911"/>
            <a:ext cx="23090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Fermi’s golden rule</a:t>
            </a:r>
          </a:p>
        </p:txBody>
      </p:sp>
      <p:pic>
        <p:nvPicPr>
          <p:cNvPr id="8" name="Picture 7"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1606550"/>
            <a:ext cx="7188200" cy="1282700"/>
          </a:xfrm>
          <a:prstGeom prst="rect">
            <a:avLst/>
          </a:prstGeom>
        </p:spPr>
      </p:pic>
      <p:pic>
        <p:nvPicPr>
          <p:cNvPr id="11" name="Picture 10"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3600450"/>
            <a:ext cx="6210300" cy="1092200"/>
          </a:xfrm>
          <a:prstGeom prst="rect">
            <a:avLst/>
          </a:prstGeom>
        </p:spPr>
      </p:pic>
      <p:sp>
        <p:nvSpPr>
          <p:cNvPr id="9" name="Rounded Rectangle 8"/>
          <p:cNvSpPr/>
          <p:nvPr/>
        </p:nvSpPr>
        <p:spPr>
          <a:xfrm>
            <a:off x="612000" y="2929811"/>
            <a:ext cx="584976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math simplifies with the use of Green’s functions</a:t>
            </a:r>
          </a:p>
        </p:txBody>
      </p:sp>
    </p:spTree>
    <p:extLst>
      <p:ext uri="{BB962C8B-B14F-4D97-AF65-F5344CB8AC3E}">
        <p14:creationId xmlns:p14="http://schemas.microsoft.com/office/powerpoint/2010/main" val="354517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81479"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805271" y="312518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293375" y="475812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293375" y="3126314"/>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7019354" y="1730637"/>
            <a:ext cx="0" cy="949059"/>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366954" y="3993490"/>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smtClean="0">
                <a:solidFill>
                  <a:schemeClr val="tx1"/>
                </a:solidFill>
                <a:cs typeface="Symbol" charset="2"/>
              </a:rPr>
              <a:t>z-polarized light</a:t>
            </a:r>
          </a:p>
        </p:txBody>
      </p:sp>
      <p:sp>
        <p:nvSpPr>
          <p:cNvPr id="2" name="Frame 1"/>
          <p:cNvSpPr/>
          <p:nvPr/>
        </p:nvSpPr>
        <p:spPr>
          <a:xfrm>
            <a:off x="5365689" y="4485352"/>
            <a:ext cx="3307330" cy="2288907"/>
          </a:xfrm>
          <a:prstGeom prst="frame">
            <a:avLst>
              <a:gd name="adj1" fmla="val 57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379602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81479"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7019354" y="1730637"/>
            <a:ext cx="934984" cy="94906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241359" y="1118399"/>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smtClean="0">
                <a:solidFill>
                  <a:schemeClr val="tx1"/>
                </a:solidFill>
                <a:cs typeface="Symbol" charset="2"/>
              </a:rPr>
              <a:t>(</a:t>
            </a:r>
            <a:r>
              <a:rPr lang="en-US" sz="3200" dirty="0" err="1" smtClean="0">
                <a:solidFill>
                  <a:schemeClr val="tx1"/>
                </a:solidFill>
                <a:cs typeface="Symbol" charset="2"/>
              </a:rPr>
              <a:t>y+z</a:t>
            </a:r>
            <a:r>
              <a:rPr lang="en-US" sz="3200" dirty="0" smtClean="0">
                <a:solidFill>
                  <a:schemeClr val="tx1"/>
                </a:solidFill>
                <a:cs typeface="Symbol" charset="2"/>
              </a:rPr>
              <a:t>)-polarized light</a:t>
            </a:r>
          </a:p>
        </p:txBody>
      </p:sp>
    </p:spTree>
    <p:extLst>
      <p:ext uri="{BB962C8B-B14F-4D97-AF65-F5344CB8AC3E}">
        <p14:creationId xmlns:p14="http://schemas.microsoft.com/office/powerpoint/2010/main" val="39011684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81479"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7019354" y="1730637"/>
            <a:ext cx="934984" cy="94906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241359" y="1118399"/>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smtClean="0">
                <a:solidFill>
                  <a:schemeClr val="tx1"/>
                </a:solidFill>
                <a:cs typeface="Symbol" charset="2"/>
              </a:rPr>
              <a:t>(</a:t>
            </a:r>
            <a:r>
              <a:rPr lang="en-US" sz="3200" dirty="0" err="1" smtClean="0">
                <a:solidFill>
                  <a:schemeClr val="tx1"/>
                </a:solidFill>
                <a:cs typeface="Symbol" charset="2"/>
              </a:rPr>
              <a:t>y+z</a:t>
            </a:r>
            <a:r>
              <a:rPr lang="en-US" sz="3200" dirty="0" smtClean="0">
                <a:solidFill>
                  <a:schemeClr val="tx1"/>
                </a:solidFill>
                <a:cs typeface="Symbol" charset="2"/>
              </a:rPr>
              <a:t>)-polarized light</a:t>
            </a:r>
          </a:p>
        </p:txBody>
      </p:sp>
      <p:sp>
        <p:nvSpPr>
          <p:cNvPr id="14" name="Frame 13"/>
          <p:cNvSpPr/>
          <p:nvPr/>
        </p:nvSpPr>
        <p:spPr>
          <a:xfrm>
            <a:off x="5365689" y="4485352"/>
            <a:ext cx="3307330" cy="2288907"/>
          </a:xfrm>
          <a:prstGeom prst="frame">
            <a:avLst>
              <a:gd name="adj1" fmla="val 57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601953" y="5464337"/>
            <a:ext cx="701259" cy="1015663"/>
          </a:xfrm>
          <a:prstGeom prst="rect">
            <a:avLst/>
          </a:prstGeom>
          <a:noFill/>
        </p:spPr>
        <p:txBody>
          <a:bodyPr wrap="none" rtlCol="0">
            <a:spAutoFit/>
          </a:bodyPr>
          <a:lstStyle/>
          <a:p>
            <a:r>
              <a:rPr lang="en-US" sz="6000" dirty="0" smtClean="0">
                <a:solidFill>
                  <a:schemeClr val="accent1"/>
                </a:solidFill>
              </a:rPr>
              <a:t>½ </a:t>
            </a:r>
            <a:endParaRPr lang="en-US" sz="6000" dirty="0">
              <a:solidFill>
                <a:schemeClr val="accent1"/>
              </a:solidFill>
            </a:endParaRPr>
          </a:p>
        </p:txBody>
      </p:sp>
    </p:spTree>
    <p:extLst>
      <p:ext uri="{BB962C8B-B14F-4D97-AF65-F5344CB8AC3E}">
        <p14:creationId xmlns:p14="http://schemas.microsoft.com/office/powerpoint/2010/main" val="40083863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81479"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7019354" y="1730637"/>
            <a:ext cx="934984" cy="94906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241359" y="1118399"/>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smtClean="0">
                <a:solidFill>
                  <a:schemeClr val="tx1"/>
                </a:solidFill>
                <a:cs typeface="Symbol" charset="2"/>
              </a:rPr>
              <a:t>(</a:t>
            </a:r>
            <a:r>
              <a:rPr lang="en-US" sz="3200" dirty="0" err="1" smtClean="0">
                <a:solidFill>
                  <a:schemeClr val="tx1"/>
                </a:solidFill>
                <a:cs typeface="Symbol" charset="2"/>
              </a:rPr>
              <a:t>y+z</a:t>
            </a:r>
            <a:r>
              <a:rPr lang="en-US" sz="3200" dirty="0" smtClean="0">
                <a:solidFill>
                  <a:schemeClr val="tx1"/>
                </a:solidFill>
                <a:cs typeface="Symbol" charset="2"/>
              </a:rPr>
              <a:t>)-polarized light</a:t>
            </a:r>
          </a:p>
        </p:txBody>
      </p:sp>
      <p:sp>
        <p:nvSpPr>
          <p:cNvPr id="14" name="Frame 13"/>
          <p:cNvSpPr/>
          <p:nvPr/>
        </p:nvSpPr>
        <p:spPr>
          <a:xfrm>
            <a:off x="2895658" y="2763439"/>
            <a:ext cx="3307330" cy="2288907"/>
          </a:xfrm>
          <a:prstGeom prst="frame">
            <a:avLst>
              <a:gd name="adj1" fmla="val 57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5104012" y="3841288"/>
            <a:ext cx="701259" cy="1015663"/>
          </a:xfrm>
          <a:prstGeom prst="rect">
            <a:avLst/>
          </a:prstGeom>
          <a:noFill/>
        </p:spPr>
        <p:txBody>
          <a:bodyPr wrap="none" rtlCol="0">
            <a:spAutoFit/>
          </a:bodyPr>
          <a:lstStyle/>
          <a:p>
            <a:r>
              <a:rPr lang="en-US" sz="6000" dirty="0" smtClean="0">
                <a:solidFill>
                  <a:schemeClr val="accent1"/>
                </a:solidFill>
              </a:rPr>
              <a:t>½ </a:t>
            </a:r>
            <a:endParaRPr lang="en-US" sz="6000" dirty="0">
              <a:solidFill>
                <a:schemeClr val="accent1"/>
              </a:solidFill>
            </a:endParaRPr>
          </a:p>
        </p:txBody>
      </p:sp>
    </p:spTree>
    <p:extLst>
      <p:ext uri="{BB962C8B-B14F-4D97-AF65-F5344CB8AC3E}">
        <p14:creationId xmlns:p14="http://schemas.microsoft.com/office/powerpoint/2010/main" val="40083863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81479"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7019354" y="1730637"/>
            <a:ext cx="934984" cy="94906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241359" y="1118399"/>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smtClean="0">
                <a:solidFill>
                  <a:schemeClr val="tx1"/>
                </a:solidFill>
                <a:cs typeface="Symbol" charset="2"/>
              </a:rPr>
              <a:t>(</a:t>
            </a:r>
            <a:r>
              <a:rPr lang="en-US" sz="3200" dirty="0" err="1" smtClean="0">
                <a:solidFill>
                  <a:schemeClr val="tx1"/>
                </a:solidFill>
                <a:cs typeface="Symbol" charset="2"/>
              </a:rPr>
              <a:t>y+z</a:t>
            </a:r>
            <a:r>
              <a:rPr lang="en-US" sz="3200" dirty="0" smtClean="0">
                <a:solidFill>
                  <a:schemeClr val="tx1"/>
                </a:solidFill>
                <a:cs typeface="Symbol" charset="2"/>
              </a:rPr>
              <a:t>)-polarized light</a:t>
            </a:r>
          </a:p>
        </p:txBody>
      </p:sp>
      <p:sp>
        <p:nvSpPr>
          <p:cNvPr id="14" name="Frame 13"/>
          <p:cNvSpPr/>
          <p:nvPr/>
        </p:nvSpPr>
        <p:spPr>
          <a:xfrm>
            <a:off x="5365689" y="2782626"/>
            <a:ext cx="3307330" cy="2288907"/>
          </a:xfrm>
          <a:prstGeom prst="frame">
            <a:avLst>
              <a:gd name="adj1" fmla="val 57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601953" y="3841288"/>
            <a:ext cx="701259" cy="1015663"/>
          </a:xfrm>
          <a:prstGeom prst="rect">
            <a:avLst/>
          </a:prstGeom>
          <a:noFill/>
        </p:spPr>
        <p:txBody>
          <a:bodyPr wrap="none" rtlCol="0">
            <a:spAutoFit/>
          </a:bodyPr>
          <a:lstStyle/>
          <a:p>
            <a:r>
              <a:rPr lang="en-US" sz="6000" dirty="0" smtClean="0">
                <a:solidFill>
                  <a:schemeClr val="accent1"/>
                </a:solidFill>
              </a:rPr>
              <a:t>½ </a:t>
            </a:r>
            <a:endParaRPr lang="en-US" sz="6000" dirty="0">
              <a:solidFill>
                <a:schemeClr val="accent1"/>
              </a:solidFill>
            </a:endParaRPr>
          </a:p>
        </p:txBody>
      </p:sp>
    </p:spTree>
    <p:extLst>
      <p:ext uri="{BB962C8B-B14F-4D97-AF65-F5344CB8AC3E}">
        <p14:creationId xmlns:p14="http://schemas.microsoft.com/office/powerpoint/2010/main" val="40083863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 the conductivity tensor (</a:t>
            </a:r>
            <a:r>
              <a:rPr lang="en-US" sz="2400" dirty="0" smtClean="0">
                <a:latin typeface="Symbol" charset="2"/>
                <a:cs typeface="Symbol" charset="2"/>
              </a:rPr>
              <a:t>s</a:t>
            </a:r>
            <a:r>
              <a:rPr lang="en-US" sz="2400" dirty="0" smtClean="0"/>
              <a:t>) is a TENSOR</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293375"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05271"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81479" y="147941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81479" y="311235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1479" y="4745297"/>
            <a:ext cx="2497941" cy="163294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7186814" y="1297978"/>
            <a:ext cx="1216152" cy="1216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7019354" y="1730637"/>
            <a:ext cx="934984" cy="94906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0" name="Rounded Rectangle 19"/>
          <p:cNvSpPr/>
          <p:nvPr/>
        </p:nvSpPr>
        <p:spPr>
          <a:xfrm>
            <a:off x="241359" y="1118399"/>
            <a:ext cx="3654148" cy="1784606"/>
          </a:xfrm>
          <a:prstGeom prst="roundRect">
            <a:avLst>
              <a:gd name="adj" fmla="val 1146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3200" dirty="0" smtClean="0">
                <a:solidFill>
                  <a:schemeClr val="tx1"/>
                </a:solidFill>
                <a:cs typeface="Symbol" charset="2"/>
              </a:rPr>
              <a:t>Spectrum measured with </a:t>
            </a:r>
          </a:p>
          <a:p>
            <a:pPr algn="ctr"/>
            <a:r>
              <a:rPr lang="en-US" sz="3200" dirty="0" smtClean="0">
                <a:solidFill>
                  <a:schemeClr val="tx1"/>
                </a:solidFill>
                <a:cs typeface="Symbol" charset="2"/>
              </a:rPr>
              <a:t>(</a:t>
            </a:r>
            <a:r>
              <a:rPr lang="en-US" sz="3200" dirty="0" err="1" smtClean="0">
                <a:solidFill>
                  <a:schemeClr val="tx1"/>
                </a:solidFill>
                <a:cs typeface="Symbol" charset="2"/>
              </a:rPr>
              <a:t>y+z</a:t>
            </a:r>
            <a:r>
              <a:rPr lang="en-US" sz="3200" dirty="0" smtClean="0">
                <a:solidFill>
                  <a:schemeClr val="tx1"/>
                </a:solidFill>
                <a:cs typeface="Symbol" charset="2"/>
              </a:rPr>
              <a:t>)-polarized light</a:t>
            </a:r>
          </a:p>
        </p:txBody>
      </p:sp>
      <p:sp>
        <p:nvSpPr>
          <p:cNvPr id="14" name="Frame 13"/>
          <p:cNvSpPr/>
          <p:nvPr/>
        </p:nvSpPr>
        <p:spPr>
          <a:xfrm>
            <a:off x="2979388" y="4476629"/>
            <a:ext cx="3307330" cy="2288907"/>
          </a:xfrm>
          <a:prstGeom prst="frame">
            <a:avLst>
              <a:gd name="adj1" fmla="val 57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5090057" y="5404445"/>
            <a:ext cx="701259" cy="1015663"/>
          </a:xfrm>
          <a:prstGeom prst="rect">
            <a:avLst/>
          </a:prstGeom>
          <a:noFill/>
        </p:spPr>
        <p:txBody>
          <a:bodyPr wrap="none" rtlCol="0">
            <a:spAutoFit/>
          </a:bodyPr>
          <a:lstStyle/>
          <a:p>
            <a:r>
              <a:rPr lang="en-US" sz="6000" dirty="0" smtClean="0">
                <a:solidFill>
                  <a:schemeClr val="accent1"/>
                </a:solidFill>
              </a:rPr>
              <a:t>½ </a:t>
            </a:r>
            <a:endParaRPr lang="en-US" sz="6000" dirty="0">
              <a:solidFill>
                <a:schemeClr val="accent1"/>
              </a:solidFill>
            </a:endParaRPr>
          </a:p>
        </p:txBody>
      </p:sp>
    </p:spTree>
    <p:extLst>
      <p:ext uri="{BB962C8B-B14F-4D97-AF65-F5344CB8AC3E}">
        <p14:creationId xmlns:p14="http://schemas.microsoft.com/office/powerpoint/2010/main" val="40083863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cubic </a:t>
            </a:r>
            <a:r>
              <a:rPr lang="en-US" sz="2400" dirty="0" smtClean="0"/>
              <a:t>symmetry</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2646878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tetragonal </a:t>
            </a:r>
            <a:r>
              <a:rPr lang="en-US" sz="2400" dirty="0" smtClean="0"/>
              <a:t>symmetry</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7605500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orthorhombic </a:t>
            </a:r>
            <a:r>
              <a:rPr lang="en-US" sz="2400" dirty="0" smtClean="0"/>
              <a:t>symmetry</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1795793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monoclinic </a:t>
            </a:r>
            <a:r>
              <a:rPr lang="en-US" sz="2400" dirty="0" smtClean="0"/>
              <a:t>symmetry</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460709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Response theory (linear)</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1062911"/>
            <a:ext cx="23090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Fermi’s golden rule</a:t>
            </a:r>
          </a:p>
        </p:txBody>
      </p:sp>
      <p:pic>
        <p:nvPicPr>
          <p:cNvPr id="8" name="Picture 7"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1606550"/>
            <a:ext cx="7188200" cy="1282700"/>
          </a:xfrm>
          <a:prstGeom prst="rect">
            <a:avLst/>
          </a:prstGeom>
        </p:spPr>
      </p:pic>
      <p:pic>
        <p:nvPicPr>
          <p:cNvPr id="2" name="Picture 1"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000" y="5016500"/>
            <a:ext cx="6921500" cy="1079500"/>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000" y="3600450"/>
            <a:ext cx="6210300" cy="1092200"/>
          </a:xfrm>
          <a:prstGeom prst="rect">
            <a:avLst/>
          </a:prstGeom>
        </p:spPr>
      </p:pic>
      <p:sp>
        <p:nvSpPr>
          <p:cNvPr id="9" name="Rounded Rectangle 8"/>
          <p:cNvSpPr/>
          <p:nvPr/>
        </p:nvSpPr>
        <p:spPr>
          <a:xfrm>
            <a:off x="612000" y="2929811"/>
            <a:ext cx="584976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The math simplifies with the use of Green’s functions</a:t>
            </a:r>
          </a:p>
        </p:txBody>
      </p:sp>
    </p:spTree>
    <p:extLst>
      <p:ext uri="{BB962C8B-B14F-4D97-AF65-F5344CB8AC3E}">
        <p14:creationId xmlns:p14="http://schemas.microsoft.com/office/powerpoint/2010/main" val="31848971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triclinic </a:t>
            </a:r>
            <a:r>
              <a:rPr lang="en-US" sz="2400" dirty="0" smtClean="0"/>
              <a:t>symmetry</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505403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magnetic</a:t>
            </a:r>
            <a:r>
              <a:rPr lang="en-US" sz="2400" dirty="0" smtClean="0"/>
              <a:t> materials</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6704653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conductivity tensor (</a:t>
            </a:r>
            <a:r>
              <a:rPr lang="en-US" sz="2400" dirty="0" smtClean="0">
                <a:latin typeface="Symbol" charset="2"/>
                <a:cs typeface="Symbol" charset="2"/>
              </a:rPr>
              <a:t>s</a:t>
            </a:r>
            <a:r>
              <a:rPr lang="en-US" sz="2400" dirty="0" smtClean="0"/>
              <a:t>) in </a:t>
            </a:r>
            <a:r>
              <a:rPr lang="en-US" sz="2400" dirty="0" smtClean="0">
                <a:solidFill>
                  <a:schemeClr val="accent6"/>
                </a:solidFill>
              </a:rPr>
              <a:t>magnetic</a:t>
            </a:r>
            <a:r>
              <a:rPr lang="en-US" sz="2400" dirty="0" smtClean="0"/>
              <a:t> materials</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4020435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289" b="8451"/>
          <a:stretch/>
        </p:blipFill>
        <p:spPr>
          <a:xfrm>
            <a:off x="0" y="1384300"/>
            <a:ext cx="9144000" cy="4927600"/>
          </a:xfrm>
          <a:prstGeom prst="rect">
            <a:avLst/>
          </a:prstGeom>
        </p:spPr>
      </p:pic>
      <p:sp>
        <p:nvSpPr>
          <p:cNvPr id="5" name="Rounded Rectangle 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a:t>
            </a:r>
            <a:r>
              <a:rPr lang="en-US" sz="2400" dirty="0" smtClean="0"/>
              <a:t>um rules for circular </a:t>
            </a:r>
            <a:r>
              <a:rPr lang="en-US" sz="2400" dirty="0" err="1" smtClean="0"/>
              <a:t>dichroism</a:t>
            </a:r>
            <a:r>
              <a:rPr lang="en-US" sz="2400" dirty="0"/>
              <a:t>:</a:t>
            </a:r>
            <a:r>
              <a:rPr lang="en-US" sz="2400" dirty="0" smtClean="0"/>
              <a:t> orbital and spin momentum</a:t>
            </a:r>
            <a:endParaRPr lang="en-US" sz="2400" dirty="0"/>
          </a:p>
        </p:txBody>
      </p:sp>
      <p:sp>
        <p:nvSpPr>
          <p:cNvPr id="6" name="Rounded Rectangle 5"/>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44349877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20792" b="23586"/>
          <a:stretch/>
        </p:blipFill>
        <p:spPr>
          <a:xfrm>
            <a:off x="0" y="1739900"/>
            <a:ext cx="9144000" cy="35941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Thole</a:t>
            </a:r>
            <a:r>
              <a:rPr lang="en-US" sz="2400" dirty="0" smtClean="0"/>
              <a:t> et al.’s sum-rules in tensor form. s to p excitations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26126522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1206500" y="1742944"/>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Resonant X-ray Diffraction (RXD)</a:t>
            </a:r>
          </a:p>
        </p:txBody>
      </p:sp>
      <p:grpSp>
        <p:nvGrpSpPr>
          <p:cNvPr id="107" name="Group 106"/>
          <p:cNvGrpSpPr/>
          <p:nvPr/>
        </p:nvGrpSpPr>
        <p:grpSpPr>
          <a:xfrm>
            <a:off x="-91144" y="2188126"/>
            <a:ext cx="2561994" cy="3999442"/>
            <a:chOff x="2719492" y="2188126"/>
            <a:chExt cx="2561994" cy="3999442"/>
          </a:xfrm>
        </p:grpSpPr>
        <p:sp>
          <p:nvSpPr>
            <p:cNvPr id="108" name="Pie 107"/>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09" name="Straight Connector 108"/>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11" name="Arc 110"/>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2" name="Straight Connector 111"/>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18" name="Delay 46"/>
            <p:cNvSpPr/>
            <p:nvPr/>
          </p:nvSpPr>
          <p:spPr>
            <a:xfrm rot="16663366">
              <a:off x="3328931" y="3288887"/>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19" name="TextBox 118"/>
            <p:cNvSpPr txBox="1"/>
            <p:nvPr/>
          </p:nvSpPr>
          <p:spPr>
            <a:xfrm>
              <a:off x="4858549" y="5418161"/>
              <a:ext cx="422937" cy="369332"/>
            </a:xfrm>
            <a:prstGeom prst="rect">
              <a:avLst/>
            </a:prstGeom>
            <a:noFill/>
          </p:spPr>
          <p:txBody>
            <a:bodyPr wrap="none" rtlCol="0">
              <a:spAutoFit/>
            </a:bodyPr>
            <a:lstStyle/>
            <a:p>
              <a:r>
                <a:rPr lang="en-US" dirty="0" smtClean="0"/>
                <a:t>2p</a:t>
              </a:r>
              <a:endParaRPr lang="en-US" dirty="0"/>
            </a:p>
          </p:txBody>
        </p:sp>
        <p:cxnSp>
          <p:nvCxnSpPr>
            <p:cNvPr id="120" name="Straight Arrow Connector 119"/>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122" name="Delay 46"/>
            <p:cNvSpPr/>
            <p:nvPr/>
          </p:nvSpPr>
          <p:spPr>
            <a:xfrm rot="6927349">
              <a:off x="3749364" y="353973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123" name="Straight Arrow Connector 122"/>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And now momentum, i.e. spatial resolved, from XAS to </a:t>
            </a:r>
            <a:r>
              <a:rPr lang="en-US" sz="2400" dirty="0" smtClean="0">
                <a:solidFill>
                  <a:schemeClr val="accent6"/>
                </a:solidFill>
              </a:rPr>
              <a:t>RXD</a:t>
            </a:r>
            <a:endParaRPr lang="en-US" sz="2400" dirty="0">
              <a:solidFill>
                <a:schemeClr val="accent6"/>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12065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X-ray Absorption Spectroscopy (XAS) at the TM </a:t>
            </a:r>
            <a:r>
              <a:rPr lang="en-US" sz="2000" i="1" dirty="0" smtClean="0">
                <a:solidFill>
                  <a:schemeClr val="tx1"/>
                </a:solidFill>
              </a:rPr>
              <a:t>2p</a:t>
            </a:r>
            <a:r>
              <a:rPr lang="en-US" sz="2000" dirty="0" smtClean="0">
                <a:solidFill>
                  <a:schemeClr val="tx1"/>
                </a:solidFill>
              </a:rPr>
              <a:t> to </a:t>
            </a:r>
            <a:r>
              <a:rPr lang="en-US" sz="2000" i="1" dirty="0" smtClean="0">
                <a:solidFill>
                  <a:schemeClr val="tx1"/>
                </a:solidFill>
              </a:rPr>
              <a:t>3d </a:t>
            </a:r>
            <a:r>
              <a:rPr lang="en-US" sz="2000" dirty="0" smtClean="0">
                <a:solidFill>
                  <a:schemeClr val="tx1"/>
                </a:solidFill>
              </a:rPr>
              <a:t>edge</a:t>
            </a:r>
          </a:p>
        </p:txBody>
      </p:sp>
      <p:sp>
        <p:nvSpPr>
          <p:cNvPr id="77" name="Rounded Rectangle 76"/>
          <p:cNvSpPr/>
          <p:nvPr/>
        </p:nvSpPr>
        <p:spPr>
          <a:xfrm>
            <a:off x="3594100" y="3797300"/>
            <a:ext cx="4937900" cy="2540000"/>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Hannon, Trammel, Bloom, Gibbs</a:t>
            </a:r>
          </a:p>
          <a:p>
            <a:r>
              <a:rPr lang="en-US" dirty="0" smtClean="0">
                <a:solidFill>
                  <a:schemeClr val="tx1"/>
                </a:solidFill>
              </a:rPr>
              <a:t>Phys. Rev. </a:t>
            </a:r>
            <a:r>
              <a:rPr lang="en-US" dirty="0" err="1" smtClean="0">
                <a:solidFill>
                  <a:schemeClr val="tx1"/>
                </a:solidFill>
              </a:rPr>
              <a:t>Lett</a:t>
            </a:r>
            <a:r>
              <a:rPr lang="en-US" dirty="0" smtClean="0">
                <a:solidFill>
                  <a:schemeClr val="tx1"/>
                </a:solidFill>
              </a:rPr>
              <a:t>.  </a:t>
            </a:r>
            <a:r>
              <a:rPr lang="en-US" b="1" dirty="0" smtClean="0">
                <a:solidFill>
                  <a:schemeClr val="tx1"/>
                </a:solidFill>
              </a:rPr>
              <a:t>61</a:t>
            </a:r>
            <a:r>
              <a:rPr lang="en-US" dirty="0" smtClean="0">
                <a:solidFill>
                  <a:schemeClr val="tx1"/>
                </a:solidFill>
              </a:rPr>
              <a:t>, 1245 (1988)</a:t>
            </a:r>
          </a:p>
          <a:p>
            <a:r>
              <a:rPr lang="en-US" dirty="0" smtClean="0">
                <a:solidFill>
                  <a:schemeClr val="tx1"/>
                </a:solidFill>
              </a:rPr>
              <a:t>Phys. Rev. B </a:t>
            </a:r>
            <a:r>
              <a:rPr lang="en-US" b="1" dirty="0" smtClean="0">
                <a:solidFill>
                  <a:schemeClr val="tx1"/>
                </a:solidFill>
              </a:rPr>
              <a:t>43</a:t>
            </a:r>
            <a:r>
              <a:rPr lang="en-US" dirty="0" smtClean="0">
                <a:solidFill>
                  <a:schemeClr val="tx1"/>
                </a:solidFill>
              </a:rPr>
              <a:t>, 5663 (1991)</a:t>
            </a:r>
          </a:p>
          <a:p>
            <a:r>
              <a:rPr lang="en-US" dirty="0" smtClean="0">
                <a:solidFill>
                  <a:schemeClr val="tx1"/>
                </a:solidFill>
              </a:rPr>
              <a:t>Cara, </a:t>
            </a:r>
            <a:r>
              <a:rPr lang="en-US" dirty="0" err="1" smtClean="0">
                <a:solidFill>
                  <a:schemeClr val="tx1"/>
                </a:solidFill>
              </a:rPr>
              <a:t>Thole</a:t>
            </a:r>
            <a:endParaRPr lang="en-US" dirty="0" smtClean="0">
              <a:solidFill>
                <a:schemeClr val="tx1"/>
              </a:solidFill>
            </a:endParaRPr>
          </a:p>
          <a:p>
            <a:r>
              <a:rPr lang="en-US" dirty="0" smtClean="0">
                <a:solidFill>
                  <a:schemeClr val="tx1"/>
                </a:solidFill>
              </a:rPr>
              <a:t>Rev. Mod. Phys. </a:t>
            </a:r>
            <a:r>
              <a:rPr lang="en-US" b="1" dirty="0" smtClean="0">
                <a:solidFill>
                  <a:schemeClr val="tx1"/>
                </a:solidFill>
              </a:rPr>
              <a:t>66</a:t>
            </a:r>
            <a:r>
              <a:rPr lang="en-US" dirty="0" smtClean="0">
                <a:solidFill>
                  <a:schemeClr val="tx1"/>
                </a:solidFill>
              </a:rPr>
              <a:t>, 1509 (1994)</a:t>
            </a:r>
          </a:p>
        </p:txBody>
      </p:sp>
    </p:spTree>
    <p:extLst>
      <p:ext uri="{BB962C8B-B14F-4D97-AF65-F5344CB8AC3E}">
        <p14:creationId xmlns:p14="http://schemas.microsoft.com/office/powerpoint/2010/main" val="328728840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 example magnetic Bragg reflection of Ho metal film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6" name="Group 5"/>
          <p:cNvGrpSpPr/>
          <p:nvPr/>
        </p:nvGrpSpPr>
        <p:grpSpPr>
          <a:xfrm>
            <a:off x="-91144" y="2188126"/>
            <a:ext cx="2561994" cy="3999442"/>
            <a:chOff x="2719492" y="2188126"/>
            <a:chExt cx="2561994" cy="3999442"/>
          </a:xfrm>
        </p:grpSpPr>
        <p:sp>
          <p:nvSpPr>
            <p:cNvPr id="7" name="Pie 6"/>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16663366">
              <a:off x="3328931" y="3288887"/>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4858549" y="5418161"/>
              <a:ext cx="422937" cy="369332"/>
            </a:xfrm>
            <a:prstGeom prst="rect">
              <a:avLst/>
            </a:prstGeom>
            <a:noFill/>
          </p:spPr>
          <p:txBody>
            <a:bodyPr wrap="none" rtlCol="0">
              <a:spAutoFit/>
            </a:bodyPr>
            <a:lstStyle/>
            <a:p>
              <a:r>
                <a:rPr lang="en-US" dirty="0" smtClean="0"/>
                <a:t>2p</a:t>
              </a:r>
              <a:endParaRPr lang="en-US" dirty="0"/>
            </a:p>
          </p:txBody>
        </p:sp>
        <p:cxnSp>
          <p:nvCxnSpPr>
            <p:cNvPr id="19" name="Straight Arrow Connector 18"/>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21" name="Delay 46"/>
            <p:cNvSpPr/>
            <p:nvPr/>
          </p:nvSpPr>
          <p:spPr>
            <a:xfrm rot="6927349">
              <a:off x="3749364" y="353973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2" name="Straight Arrow Connector 21"/>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21972547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mod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6385"/>
            <a:ext cx="9144000" cy="6461615"/>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An example magnetic Bragg reflection of Ho metal film</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87445767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Absorption and diffraction – two sides of the same coin </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05" name="Picture 104" descr="TwoLevelLogoWhiteOpt.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604" y="3052883"/>
            <a:ext cx="5080000" cy="3314700"/>
          </a:xfrm>
          <a:prstGeom prst="rect">
            <a:avLst/>
          </a:prstGeom>
        </p:spPr>
      </p:pic>
    </p:spTree>
    <p:extLst>
      <p:ext uri="{BB962C8B-B14F-4D97-AF65-F5344CB8AC3E}">
        <p14:creationId xmlns:p14="http://schemas.microsoft.com/office/powerpoint/2010/main" val="100044625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Oval 1"/>
          <p:cNvSpPr/>
          <p:nvPr/>
        </p:nvSpPr>
        <p:spPr>
          <a:xfrm>
            <a:off x="1504287"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435043"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372631"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430925" y="2512437"/>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083191"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013947"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951535"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009829" y="3292948"/>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524768"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455524"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393112"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451406" y="4057601"/>
            <a:ext cx="341385" cy="3550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5352918" y="1271208"/>
            <a:ext cx="3179082" cy="613121"/>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400" dirty="0" smtClean="0">
                <a:solidFill>
                  <a:schemeClr val="tx1"/>
                </a:solidFill>
              </a:rPr>
              <a:t>Crystalline </a:t>
            </a:r>
            <a:r>
              <a:rPr lang="en-US" sz="2400" dirty="0" err="1" smtClean="0">
                <a:solidFill>
                  <a:schemeClr val="tx1"/>
                </a:solidFill>
              </a:rPr>
              <a:t>sollid</a:t>
            </a:r>
            <a:endParaRPr lang="en-US" sz="2400" dirty="0" smtClean="0">
              <a:solidFill>
                <a:schemeClr val="tx1"/>
              </a:solidFill>
            </a:endParaRP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Absorption and diffraction – two sides of the same coin </a:t>
            </a:r>
            <a:endParaRPr lang="en-US" sz="2400" dirty="0"/>
          </a:p>
        </p:txBody>
      </p:sp>
      <p:grpSp>
        <p:nvGrpSpPr>
          <p:cNvPr id="4" name="Group 3"/>
          <p:cNvGrpSpPr/>
          <p:nvPr/>
        </p:nvGrpSpPr>
        <p:grpSpPr>
          <a:xfrm>
            <a:off x="-40742" y="1737174"/>
            <a:ext cx="8608818" cy="3082884"/>
            <a:chOff x="-40742" y="1737174"/>
            <a:chExt cx="8608818" cy="3082884"/>
          </a:xfrm>
        </p:grpSpPr>
        <p:sp>
          <p:nvSpPr>
            <p:cNvPr id="3" name="TextBox 2"/>
            <p:cNvSpPr txBox="1"/>
            <p:nvPr/>
          </p:nvSpPr>
          <p:spPr>
            <a:xfrm>
              <a:off x="1684787" y="2650278"/>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0" name="Delay 46"/>
            <p:cNvSpPr/>
            <p:nvPr/>
          </p:nvSpPr>
          <p:spPr>
            <a:xfrm rot="13441991">
              <a:off x="-40742" y="1823022"/>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1" name="Delay 46"/>
            <p:cNvSpPr/>
            <p:nvPr/>
          </p:nvSpPr>
          <p:spPr>
            <a:xfrm rot="13441991">
              <a:off x="756776" y="1954351"/>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Delay 46"/>
            <p:cNvSpPr/>
            <p:nvPr/>
          </p:nvSpPr>
          <p:spPr>
            <a:xfrm rot="13441991">
              <a:off x="1400785" y="1737174"/>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3" name="Delay 46"/>
            <p:cNvSpPr/>
            <p:nvPr/>
          </p:nvSpPr>
          <p:spPr>
            <a:xfrm rot="13441991">
              <a:off x="2390792" y="1823022"/>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4" name="TextBox 23"/>
            <p:cNvSpPr txBox="1"/>
            <p:nvPr/>
          </p:nvSpPr>
          <p:spPr>
            <a:xfrm>
              <a:off x="2676191" y="2626458"/>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5" name="TextBox 24"/>
            <p:cNvSpPr txBox="1"/>
            <p:nvPr/>
          </p:nvSpPr>
          <p:spPr>
            <a:xfrm>
              <a:off x="3581575" y="2708817"/>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6" name="TextBox 25"/>
            <p:cNvSpPr txBox="1"/>
            <p:nvPr/>
          </p:nvSpPr>
          <p:spPr>
            <a:xfrm>
              <a:off x="4584115" y="2736127"/>
              <a:ext cx="417352" cy="461665"/>
            </a:xfrm>
            <a:prstGeom prst="rect">
              <a:avLst/>
            </a:prstGeom>
            <a:noFill/>
          </p:spPr>
          <p:txBody>
            <a:bodyPr wrap="none" rtlCol="0">
              <a:spAutoFit/>
            </a:bodyPr>
            <a:lstStyle/>
            <a:p>
              <a:r>
                <a:rPr lang="en-US" sz="2400" dirty="0" err="1" smtClean="0">
                  <a:latin typeface="Symbol" charset="2"/>
                  <a:cs typeface="Symbol" charset="2"/>
                </a:rPr>
                <a:t>s</a:t>
              </a:r>
              <a:r>
                <a:rPr lang="en-US" sz="2400" baseline="-25000" dirty="0" err="1" smtClean="0"/>
                <a:t>i</a:t>
              </a:r>
              <a:endParaRPr lang="en-US" sz="2400" baseline="-25000" dirty="0"/>
            </a:p>
          </p:txBody>
        </p:sp>
        <p:sp>
          <p:nvSpPr>
            <p:cNvPr id="27" name="Rounded Rectangle 26"/>
            <p:cNvSpPr/>
            <p:nvPr/>
          </p:nvSpPr>
          <p:spPr>
            <a:xfrm>
              <a:off x="5388994" y="2095696"/>
              <a:ext cx="3179082" cy="2724362"/>
            </a:xfrm>
            <a:prstGeom prst="roundRect">
              <a:avLst>
                <a:gd name="adj" fmla="val 916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400" dirty="0" smtClean="0">
                  <a:solidFill>
                    <a:schemeClr val="tx1"/>
                  </a:solidFill>
                </a:rPr>
                <a:t>Each site gets polarized by the photon field and the local charge density starts to oscillate.</a:t>
              </a:r>
            </a:p>
            <a:p>
              <a:pPr marL="342900" indent="-342900" algn="ctr">
                <a:buFontTx/>
                <a:buChar char="-"/>
              </a:pPr>
              <a:r>
                <a:rPr lang="en-US" sz="2400" dirty="0" smtClean="0">
                  <a:solidFill>
                    <a:schemeClr val="tx1"/>
                  </a:solidFill>
                </a:rPr>
                <a:t>Absorption</a:t>
              </a:r>
            </a:p>
            <a:p>
              <a:pPr marL="342900" indent="-342900" algn="ctr">
                <a:buFontTx/>
                <a:buChar char="-"/>
              </a:pPr>
              <a:r>
                <a:rPr lang="en-US" sz="2400" dirty="0">
                  <a:solidFill>
                    <a:schemeClr val="tx1"/>
                  </a:solidFill>
                </a:rPr>
                <a:t>S</a:t>
              </a:r>
              <a:r>
                <a:rPr lang="en-US" sz="2400" dirty="0" smtClean="0">
                  <a:solidFill>
                    <a:schemeClr val="tx1"/>
                  </a:solidFill>
                </a:rPr>
                <a:t>cattering</a:t>
              </a:r>
            </a:p>
          </p:txBody>
        </p:sp>
      </p:grpSp>
    </p:spTree>
    <p:extLst>
      <p:ext uri="{BB962C8B-B14F-4D97-AF65-F5344CB8AC3E}">
        <p14:creationId xmlns:p14="http://schemas.microsoft.com/office/powerpoint/2010/main" val="1319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789</TotalTime>
  <Words>5107</Words>
  <Application>Microsoft Macintosh PowerPoint</Application>
  <PresentationFormat>On-screen Show (4:3)</PresentationFormat>
  <Paragraphs>786</Paragraphs>
  <Slides>184</Slides>
  <Notes>98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184</vt:i4>
      </vt:variant>
    </vt:vector>
  </HeadingPairs>
  <TitlesOfParts>
    <vt:vector size="190" baseType="lpstr">
      <vt:lpstr>Calibri</vt:lpstr>
      <vt:lpstr>Mangal</vt:lpstr>
      <vt:lpstr>Symbol</vt:lpstr>
      <vt:lpstr>Wingdings</vt:lpstr>
      <vt:lpstr>Arial</vt:lpstr>
      <vt:lpstr>Office Theme</vt:lpstr>
      <vt:lpstr>Core level spectroscopy of transition metal and rare earth compounds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Maurits W. Haverkort</dc:creator>
  <cp:keywords/>
  <dc:description/>
  <cp:lastModifiedBy>Maurits W. Haverkort</cp:lastModifiedBy>
  <cp:revision>28</cp:revision>
  <dcterms:created xsi:type="dcterms:W3CDTF">2014-09-03T03:09:54Z</dcterms:created>
  <dcterms:modified xsi:type="dcterms:W3CDTF">2018-09-25T07:22:17Z</dcterms:modified>
  <cp:category/>
</cp:coreProperties>
</file>