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3"/>
  </p:notesMasterIdLst>
  <p:sldIdLst>
    <p:sldId id="456" r:id="rId3"/>
    <p:sldId id="467" r:id="rId4"/>
    <p:sldId id="488" r:id="rId5"/>
    <p:sldId id="489" r:id="rId6"/>
    <p:sldId id="457" r:id="rId7"/>
    <p:sldId id="374" r:id="rId8"/>
    <p:sldId id="342" r:id="rId9"/>
    <p:sldId id="458" r:id="rId10"/>
    <p:sldId id="370" r:id="rId11"/>
    <p:sldId id="343" r:id="rId12"/>
    <p:sldId id="344" r:id="rId13"/>
    <p:sldId id="459" r:id="rId14"/>
    <p:sldId id="460" r:id="rId15"/>
    <p:sldId id="352" r:id="rId16"/>
    <p:sldId id="353" r:id="rId17"/>
    <p:sldId id="349" r:id="rId18"/>
    <p:sldId id="487" r:id="rId19"/>
    <p:sldId id="354" r:id="rId20"/>
    <p:sldId id="355" r:id="rId21"/>
    <p:sldId id="356" r:id="rId22"/>
    <p:sldId id="369" r:id="rId23"/>
    <p:sldId id="358" r:id="rId24"/>
    <p:sldId id="357" r:id="rId25"/>
    <p:sldId id="364" r:id="rId26"/>
    <p:sldId id="454" r:id="rId27"/>
    <p:sldId id="361" r:id="rId28"/>
    <p:sldId id="360" r:id="rId29"/>
    <p:sldId id="359" r:id="rId30"/>
    <p:sldId id="362" r:id="rId31"/>
    <p:sldId id="375" r:id="rId32"/>
    <p:sldId id="406" r:id="rId33"/>
    <p:sldId id="405" r:id="rId34"/>
    <p:sldId id="377" r:id="rId35"/>
    <p:sldId id="378" r:id="rId36"/>
    <p:sldId id="379" r:id="rId37"/>
    <p:sldId id="380" r:id="rId38"/>
    <p:sldId id="381" r:id="rId39"/>
    <p:sldId id="382" r:id="rId40"/>
    <p:sldId id="410" r:id="rId41"/>
    <p:sldId id="411" r:id="rId42"/>
    <p:sldId id="412" r:id="rId43"/>
    <p:sldId id="407" r:id="rId44"/>
    <p:sldId id="408" r:id="rId45"/>
    <p:sldId id="409" r:id="rId46"/>
    <p:sldId id="383" r:id="rId47"/>
    <p:sldId id="384" r:id="rId48"/>
    <p:sldId id="385" r:id="rId49"/>
    <p:sldId id="386" r:id="rId50"/>
    <p:sldId id="387" r:id="rId51"/>
    <p:sldId id="388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14" r:id="rId67"/>
    <p:sldId id="415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41" r:id="rId85"/>
    <p:sldId id="442" r:id="rId86"/>
    <p:sldId id="443" r:id="rId87"/>
    <p:sldId id="444" r:id="rId88"/>
    <p:sldId id="445" r:id="rId89"/>
    <p:sldId id="446" r:id="rId90"/>
    <p:sldId id="447" r:id="rId91"/>
    <p:sldId id="448" r:id="rId92"/>
    <p:sldId id="449" r:id="rId93"/>
    <p:sldId id="450" r:id="rId94"/>
    <p:sldId id="451" r:id="rId95"/>
    <p:sldId id="452" r:id="rId96"/>
    <p:sldId id="453" r:id="rId97"/>
    <p:sldId id="480" r:id="rId98"/>
    <p:sldId id="481" r:id="rId99"/>
    <p:sldId id="482" r:id="rId100"/>
    <p:sldId id="483" r:id="rId101"/>
    <p:sldId id="473" r:id="rId102"/>
    <p:sldId id="484" r:id="rId103"/>
    <p:sldId id="468" r:id="rId104"/>
    <p:sldId id="469" r:id="rId105"/>
    <p:sldId id="470" r:id="rId106"/>
    <p:sldId id="471" r:id="rId107"/>
    <p:sldId id="472" r:id="rId108"/>
    <p:sldId id="474" r:id="rId109"/>
    <p:sldId id="485" r:id="rId110"/>
    <p:sldId id="476" r:id="rId111"/>
    <p:sldId id="475" r:id="rId112"/>
    <p:sldId id="486" r:id="rId113"/>
    <p:sldId id="477" r:id="rId114"/>
    <p:sldId id="478" r:id="rId115"/>
    <p:sldId id="479" r:id="rId116"/>
    <p:sldId id="461" r:id="rId117"/>
    <p:sldId id="462" r:id="rId118"/>
    <p:sldId id="463" r:id="rId119"/>
    <p:sldId id="464" r:id="rId120"/>
    <p:sldId id="465" r:id="rId121"/>
    <p:sldId id="466" r:id="rId1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06"/>
    <p:restoredTop sz="93609"/>
  </p:normalViewPr>
  <p:slideViewPr>
    <p:cSldViewPr snapToGrid="0" snapToObjects="1">
      <p:cViewPr varScale="1">
        <p:scale>
          <a:sx n="122" d="100"/>
          <a:sy n="122" d="100"/>
        </p:scale>
        <p:origin x="3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6814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326555-5A43-6741-A4F0-4FDEFC69BF0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4545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091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90787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379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9031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5925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7791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2714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04437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83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896038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4079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2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715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B521A-C7EC-5D4A-AE00-24C096AAF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081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E957B-3AEA-6546-916A-8F1A74C59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2857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B521A-C7EC-5D4A-AE00-24C096AAF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465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E957B-3AEA-6546-916A-8F1A74C59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62738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B521A-C7EC-5D4A-AE00-24C096AAF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9036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E957B-3AEA-6546-916A-8F1A74C59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045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B521A-C7EC-5D4A-AE00-24C096AAF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1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23028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43D-4A9F-C64D-B2B7-9323BAE2406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0E863C-FAA5-584F-BE07-072A4F9371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1351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8F1603-8B6E-4049-B78F-E43C2AA0305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752EEB-5D91-9E4D-A589-02C170D54BE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0B1E1A-0B18-4B4C-9AB9-070071A101A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3862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401F36-29E7-FA40-B180-47DE6E77AB5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A5EB9F-4C06-C24C-9656-5A0775C6467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B357-CC70-8540-B75F-3247BB3FFB9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81865C-D67B-274F-80B8-20684E919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5F891A-232E-C440-BEF1-B8397363ACE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009141-3B63-4345-AAAE-946DDDCB02C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16C09F-EC49-EC41-A2DE-F932FA47811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75418-7092-4D41-B50F-66E1531278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21360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5FB7F3-203A-AD4E-9BC5-B994FA97E6E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DB02-2DEA-4A43-B104-A4CD9B5CD38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C8FDD-57D3-7C4B-9041-2E31D56D3C5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E1E2A-514E-364C-9E26-38570133E7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D6A7A-6709-4B4B-8C87-BBFE664604F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A3A197-9777-0E49-8CE1-6BE54905E7B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CE792-2CE1-1946-9BFF-1EE28DCF63C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4A06D-7480-8647-B26D-3B419583180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8F1A-7F15-954D-9438-8A867F922B0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20C5B-E199-0448-9034-0A037BCD9EF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BE5020-1F5D-E746-8569-13194EED7F4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DC8E-D874-B645-B451-CEF1922A921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93C7C-C1E8-1C46-AF32-CF2A5333149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2057-F27D-8D4E-8C9B-8AC249B0CE7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0A71-4465-E44B-A91E-6CB4417A40B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8A9A8-FD9F-F14A-8DA6-BE9D8AC8985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AA039-1CF2-F04A-943A-E1C59A81002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22799-876C-B347-A90D-BC1E8DF18DD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00C50-DA9D-1C4B-BF6D-3C70A13EE62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9B6C3-0586-3245-A4C3-A25F8810B2C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A137E-7313-244E-AD53-02DFC23FEA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C94A7-E69B-8B47-A812-2CDD703EDDA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57BC7-6012-1145-BDAA-A1E3DD0C6E3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3EBD3-7D38-354F-9529-538A838E770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5EEDE-9BE2-7646-AF40-906F18AEADA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3CB1E-2945-7447-BB4A-168D909359F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3C296-2359-9341-A82A-D8D30B3AE26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99CE4F-1E26-D648-8DA9-628932530E3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E27BA-891C-744C-925A-78FFA28B959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F0A89-BD4D-7B4A-9E5A-EBA3B3AABCF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977820-4BF8-544A-90F9-FD2728DD809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1A3B9A-2B45-6642-8780-61ACB84AFEF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B31F-936C-AA47-AF57-B8C388F05B7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CC9E2-BEEC-6641-98FF-D4B928067B2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C0A63-DB30-4945-B0B0-C0B1CF4E4C3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7E37F-CF68-B947-B499-DA4B4B51D9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618D8D-8291-034D-9AF2-B41260661D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F18670-9D4B-F24C-A3E1-E7C419FD6C1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84C7D7-3DAF-1345-BCAC-0DF6BF065F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36809-20AC-E148-8E93-F2E6F82959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54EF1-21DE-5842-840F-7309C93B8B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36149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3849F-BE37-A04A-8E59-D628904FE3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F29007-CD3A-0E42-9224-ACC180573FF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2DFF8-C823-3C43-9C1A-B8671BAEB4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49611-DDB0-D749-AEBD-E55D53273A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EFED6-A77C-CA45-B181-A56A76B436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66C75-8AAC-6142-8E57-4976D7E30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C26F41-2B56-E042-827D-F718D93803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705F7C-1577-7348-8BF7-4E6DF519F9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98662C-2724-A448-A7DF-9D390FFB9F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5139CD-6D72-084D-96D0-676AFD799C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EF51B4-8474-8E42-B054-D61FE5E92F7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CB395D-034C-8C40-838C-5220A69B33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A2619-6ACC-4B42-9970-01E9EF8DA6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5AC3A-6AD8-6342-BBD7-A0B9873ABF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561461-371E-DF47-B8B4-D985C76ECA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B17192-0A92-FE4D-A6F3-4B9B55D68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9A7A8-2591-9D44-B7FE-478520DB3B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176E55-4D11-2545-B938-B749621AFE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2E645C-42F7-C349-9F83-E17A258273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E957B-3AEA-6546-916A-8F1A74C592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2CF133-D278-7448-A5BE-4BB5F3BD4F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9B1D2B5-0307-844C-B4FB-626CC203179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FB9BD2-5794-9D41-B8E8-303071245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0133D-BC0A-BB4C-BA41-2259637D69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285C6-3502-D042-A1EC-1EE2D11A6E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AC2A2-5360-3D44-B578-AF22065B82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E5D863-3B7C-9A46-9900-62BA61DBA5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B521A-C7EC-5D4A-AE00-24C096AAF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4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947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2350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1682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5C03-3DE3-43BB-90D1-40286A28B369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8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0494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7169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436096" y="6513661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8AEBDA1D-47A7-4736-860C-2828E72EC44B}" type="slidenum">
              <a:rPr lang="en-US" altLang="de-DE">
                <a:solidFill>
                  <a:srgbClr val="000000"/>
                </a:solidFill>
                <a:latin typeface="Arial" panose="020B0604020202020204" pitchFamily="34" charset="0"/>
                <a:ea typeface=""/>
                <a:cs typeface=""/>
              </a:rPr>
              <a:pPr defTabSz="914400"/>
              <a:t>‹#›</a:t>
            </a:fld>
            <a:endParaRPr lang="en-US" altLang="de-DE">
              <a:solidFill>
                <a:srgbClr val="000000"/>
              </a:solidFill>
              <a:latin typeface="Arial" panose="020B0604020202020204" pitchFamily="34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599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9450"/>
            <a:ext cx="9144000" cy="198438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874713"/>
            <a:ext cx="9144000" cy="396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367463"/>
            <a:ext cx="9144000" cy="46037"/>
          </a:xfrm>
          <a:prstGeom prst="rect">
            <a:avLst/>
          </a:prstGeom>
          <a:solidFill>
            <a:srgbClr val="8D131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de-DE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56964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480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png"/><Relationship Id="rId4" Type="http://schemas.openxmlformats.org/officeDocument/2006/relationships/image" Target="../media/image11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png"/><Relationship Id="rId4" Type="http://schemas.openxmlformats.org/officeDocument/2006/relationships/image" Target="../media/image1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1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1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1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0.emf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tif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DFT to </a:t>
            </a:r>
            <a:r>
              <a:rPr lang="en-US" sz="2400" dirty="0" err="1"/>
              <a:t>multiplet</a:t>
            </a:r>
            <a:r>
              <a:rPr lang="en-US" sz="2400" dirty="0"/>
              <a:t> ligand field theory</a:t>
            </a:r>
            <a:endParaRPr lang="en-US" sz="2400" baseline="-25000" dirty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Institute for theoretical physics </a:t>
            </a:r>
            <a:r>
              <a:rPr lang="mr-IN" i="1" dirty="0">
                <a:solidFill>
                  <a:schemeClr val="tx2"/>
                </a:solidFill>
              </a:rPr>
              <a:t>–</a:t>
            </a:r>
            <a:r>
              <a:rPr lang="en-US" i="1" dirty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>
              <a:solidFill>
                <a:schemeClr val="tx2"/>
              </a:solidFill>
            </a:endParaRPr>
          </a:p>
          <a:p>
            <a:pPr algn="ctr"/>
            <a:r>
              <a:rPr lang="en-US" i="1" dirty="0" err="1">
                <a:solidFill>
                  <a:schemeClr val="tx2"/>
                </a:solidFill>
              </a:rPr>
              <a:t>M.W.Haverkort@thphys.uni-heidelberg.de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2771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4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The system needs to be cubic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11729"/>
            <a:ext cx="7565662" cy="53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479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Test the size of the non-cubic distortions in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27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baseline="-25000" dirty="0"/>
              <a:t>3</a:t>
            </a:r>
            <a:r>
              <a:rPr lang="en-US" dirty="0"/>
              <a:t>M</a:t>
            </a:r>
            <a:r>
              <a:rPr lang="en-US" baseline="-25000" dirty="0"/>
              <a:t>4</a:t>
            </a:r>
            <a:r>
              <a:rPr lang="en-US" dirty="0"/>
              <a:t> edge (2p </a:t>
            </a:r>
            <a:r>
              <a:rPr lang="mr-IN" dirty="0"/>
              <a:t>–</a:t>
            </a:r>
            <a:r>
              <a:rPr lang="en-US" dirty="0"/>
              <a:t> 5d, 3d </a:t>
            </a:r>
            <a:r>
              <a:rPr lang="mr-IN" dirty="0"/>
              <a:t>–</a:t>
            </a:r>
            <a:r>
              <a:rPr lang="en-US" dirty="0"/>
              <a:t> 2p) in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50"/>
          <a:stretch/>
        </p:blipFill>
        <p:spPr>
          <a:xfrm>
            <a:off x="107504" y="1043178"/>
            <a:ext cx="8424936" cy="51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072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baseline="-25000" dirty="0"/>
              <a:t>3</a:t>
            </a:r>
            <a:r>
              <a:rPr lang="en-US" dirty="0"/>
              <a:t>M</a:t>
            </a:r>
            <a:r>
              <a:rPr lang="en-US" baseline="-25000" dirty="0"/>
              <a:t>4</a:t>
            </a:r>
            <a:r>
              <a:rPr lang="en-US" dirty="0"/>
              <a:t> edge in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resolution enhanced XAS ?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5"/>
          <a:stretch/>
        </p:blipFill>
        <p:spPr>
          <a:xfrm>
            <a:off x="107504" y="5661248"/>
            <a:ext cx="8424936" cy="548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53803"/>
          <a:stretch/>
        </p:blipFill>
        <p:spPr>
          <a:xfrm>
            <a:off x="107504" y="1052736"/>
            <a:ext cx="842493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62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Different measurement geometries yield different spectra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798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Different measurement geometries yield different spectra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8" y="959052"/>
            <a:ext cx="2215495" cy="52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47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Different measurement geometries yield different spectra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0825" y="946296"/>
            <a:ext cx="5097297" cy="5404754"/>
            <a:chOff x="229101" y="908720"/>
            <a:chExt cx="5097297" cy="54047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101" y="908720"/>
              <a:ext cx="5097297" cy="540475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3528" y="2204864"/>
              <a:ext cx="2376264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8716" y="220486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839698" y="4725144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1035" y="4737466"/>
              <a:ext cx="2388757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71601" y="4200182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63888" y="4216934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91880" y="1700973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50913" y="1708976"/>
              <a:ext cx="648072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36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Fit the experiment to a crystal-field theory calculation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12" y="2911287"/>
            <a:ext cx="230617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212" y="2736476"/>
            <a:ext cx="1340223" cy="561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4229" y="2507876"/>
            <a:ext cx="699247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7471" y="220223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5153" y="23226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9538" y="2299445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92238" y="2176854"/>
            <a:ext cx="154385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0171" y="223893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0762" y="2322645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60438" y="2507876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62169" y="2911286"/>
            <a:ext cx="2395140" cy="42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2986" y="2625535"/>
            <a:ext cx="28141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18174" y="2475824"/>
            <a:ext cx="196752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85153" y="4721638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9999" y="505109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8542" y="5392271"/>
            <a:ext cx="2371040" cy="42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9147" y="514350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5494" y="4880723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96336" y="5048062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80468" y="5392270"/>
            <a:ext cx="2376841" cy="428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44305" y="5017320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16579" y="473179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88512" y="4862235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06117" y="5176837"/>
            <a:ext cx="255451" cy="497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Fit the experiment to a crystal-field theory calculation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825" y="1164910"/>
            <a:ext cx="7059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Delta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= ~ 0.5 eV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Delta t2g = ~ 150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meV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Spin-orbit atomic value ~ 0.5 eV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Slater integrals reduced to 20% of their atomic value</a:t>
            </a:r>
          </a:p>
        </p:txBody>
      </p:sp>
    </p:spTree>
    <p:extLst>
      <p:ext uri="{BB962C8B-B14F-4D97-AF65-F5344CB8AC3E}">
        <p14:creationId xmlns:p14="http://schemas.microsoft.com/office/powerpoint/2010/main" val="6002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Electronic structure of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86"/>
          <a:stretch/>
        </p:blipFill>
        <p:spPr>
          <a:xfrm>
            <a:off x="-1" y="1340768"/>
            <a:ext cx="2988527" cy="472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8" r="1281"/>
          <a:stretch/>
        </p:blipFill>
        <p:spPr>
          <a:xfrm>
            <a:off x="1763688" y="1340768"/>
            <a:ext cx="7416824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4819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826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0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Electronic structure of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0"/>
          <a:stretch/>
        </p:blipFill>
        <p:spPr>
          <a:xfrm>
            <a:off x="0" y="1340768"/>
            <a:ext cx="5220072" cy="47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430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DFT based theory compared to experiment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946296"/>
            <a:ext cx="5097297" cy="5404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"/>
          <a:stretch/>
        </p:blipFill>
        <p:spPr>
          <a:xfrm>
            <a:off x="5724128" y="946296"/>
            <a:ext cx="2382220" cy="25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626"/>
            <a:ext cx="2397345" cy="25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26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Electronic structure of 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57300"/>
            <a:ext cx="8293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40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Sr</a:t>
            </a:r>
            <a:r>
              <a:rPr lang="en-US" baseline="-25000" dirty="0"/>
              <a:t>2</a:t>
            </a:r>
            <a:r>
              <a:rPr lang="en-US" dirty="0"/>
              <a:t>IrO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long range anisotropic hopping on t</a:t>
            </a:r>
            <a:r>
              <a:rPr lang="en-US" baseline="-25000" dirty="0"/>
              <a:t>2g</a:t>
            </a:r>
            <a:r>
              <a:rPr lang="en-US" dirty="0"/>
              <a:t> basis</a:t>
            </a:r>
            <a:endParaRPr lang="en-US" baseline="-25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55700"/>
            <a:ext cx="7493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5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776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counting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71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2394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non-spherical part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effective spurious crystal fields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017"/>
            <a:ext cx="7832725" cy="5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5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41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Creating a cluster Hamiltonian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4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1895714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095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03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lAtom1M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686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lAtom1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8916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000" y="1318079"/>
            <a:chExt cx="7920000" cy="4906000"/>
          </a:xfrm>
        </p:grpSpPr>
        <p:pic>
          <p:nvPicPr>
            <p:cNvPr id="40966" name="Picture 8" descr="plAtom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Use </a:t>
            </a:r>
            <a:r>
              <a:rPr lang="en-US" sz="2400" dirty="0" err="1"/>
              <a:t>Wannier</a:t>
            </a:r>
            <a:r>
              <a:rPr lang="en-US" sz="2400" dirty="0"/>
              <a:t> functions as a better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1DAFA-A4B8-FE4A-217E-65C54857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39" y="1081668"/>
            <a:ext cx="5017880" cy="5221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AFC8B5-5337-FCE2-8A1E-5CBED95E02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56" y="1315510"/>
            <a:ext cx="3910182" cy="1550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836B3F-417F-9C90-DAE5-E806C2069B5D}"/>
              </a:ext>
            </a:extLst>
          </p:cNvPr>
          <p:cNvSpPr txBox="1"/>
          <p:nvPr/>
        </p:nvSpPr>
        <p:spPr>
          <a:xfrm>
            <a:off x="202581" y="3068808"/>
            <a:ext cx="338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Fourier transform a set of Bloch eigenstates, within a specific window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3072E-E01F-AB9B-42F6-2705B14EC24B}"/>
              </a:ext>
            </a:extLst>
          </p:cNvPr>
          <p:cNvSpPr txBox="1"/>
          <p:nvPr/>
        </p:nvSpPr>
        <p:spPr>
          <a:xfrm>
            <a:off x="202581" y="4581115"/>
            <a:ext cx="338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Choice in phase of the Eigenstate leads to different </a:t>
            </a:r>
            <a:r>
              <a:rPr lang="en-CA" dirty="0" err="1"/>
              <a:t>Wannier</a:t>
            </a:r>
            <a:r>
              <a:rPr lang="en-CA" dirty="0"/>
              <a:t> functions</a:t>
            </a:r>
          </a:p>
        </p:txBody>
      </p:sp>
    </p:spTree>
    <p:extLst>
      <p:ext uri="{BB962C8B-B14F-4D97-AF65-F5344CB8AC3E}">
        <p14:creationId xmlns:p14="http://schemas.microsoft.com/office/powerpoint/2010/main" val="3667600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7" name="Picture 1" descr="plAtom1M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5173663" y="32416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3012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5" name="Picture 1" descr="plWan1M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5326063" y="33940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5" name="Picture 1" descr="plAtom1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82625" y="40401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5060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3" name="Picture 1" descr="plWan1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835025" y="41925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aim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4" y="12636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In order to understand materials and their properties theoretically we need to make a model that contains enough information to describe the system and a model that is </a:t>
            </a:r>
            <a:r>
              <a:rPr lang="en-US" sz="2000">
                <a:solidFill>
                  <a:schemeClr val="tx1"/>
                </a:solidFill>
              </a:rPr>
              <a:t>simple enough such that we can solve 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2774" y="2673348"/>
            <a:ext cx="7918451" cy="1136652"/>
          </a:xfrm>
          <a:prstGeom prst="roundRect">
            <a:avLst>
              <a:gd name="adj" fmla="val 1439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Mean-field theory (</a:t>
            </a:r>
            <a:r>
              <a:rPr lang="en-US" sz="2000" dirty="0" err="1">
                <a:solidFill>
                  <a:schemeClr val="tx1"/>
                </a:solidFill>
              </a:rPr>
              <a:t>Hartree-fock</a:t>
            </a:r>
            <a:r>
              <a:rPr lang="en-US" sz="2000" dirty="0">
                <a:solidFill>
                  <a:schemeClr val="tx1"/>
                </a:solidFill>
              </a:rPr>
              <a:t> or DFT within the LDA / Kohn-Sham formalism) is such a model that works for itinerant systems. (Materials and or experiment type)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2774" y="4083048"/>
            <a:ext cx="7918451" cy="819152"/>
          </a:xfrm>
          <a:prstGeom prst="roundRect">
            <a:avLst>
              <a:gd name="adj" fmla="val 1750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Crystal-field theory and Ligand field theory are such models that work for localized experiments </a:t>
            </a:r>
            <a:r>
              <a:rPr lang="en-US" sz="2000">
                <a:solidFill>
                  <a:schemeClr val="tx1"/>
                </a:solidFill>
              </a:rPr>
              <a:t>and materials.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2775" y="5175248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Can we reduce the number of parameters in </a:t>
            </a:r>
            <a:r>
              <a:rPr lang="en-US" sz="2000">
                <a:solidFill>
                  <a:schemeClr val="tx1"/>
                </a:solidFill>
              </a:rPr>
              <a:t>crystal-field theory?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2775" y="5830886"/>
            <a:ext cx="7439026" cy="476252"/>
          </a:xfrm>
          <a:prstGeom prst="roundRect">
            <a:avLst>
              <a:gd name="adj" fmla="val 308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Can we find models for correlated metals?</a:t>
            </a:r>
          </a:p>
        </p:txBody>
      </p:sp>
    </p:spTree>
    <p:extLst>
      <p:ext uri="{BB962C8B-B14F-4D97-AF65-F5344CB8AC3E}">
        <p14:creationId xmlns:p14="http://schemas.microsoft.com/office/powerpoint/2010/main" val="1376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lWa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710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612775" y="1317625"/>
            <a:ext cx="7918450" cy="2520950"/>
            <a:chOff x="612000" y="1318079"/>
            <a:chExt cx="7920000" cy="4906000"/>
          </a:xfrm>
        </p:grpSpPr>
        <p:pic>
          <p:nvPicPr>
            <p:cNvPr id="49164" name="Picture 1" descr="plWan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156" name="Group 9"/>
          <p:cNvGrpSpPr>
            <a:grpSpLocks/>
          </p:cNvGrpSpPr>
          <p:nvPr/>
        </p:nvGrpSpPr>
        <p:grpSpPr bwMode="auto">
          <a:xfrm>
            <a:off x="612775" y="3838575"/>
            <a:ext cx="7918450" cy="2554288"/>
            <a:chOff x="612000" y="1318079"/>
            <a:chExt cx="7920000" cy="4906000"/>
          </a:xfrm>
        </p:grpSpPr>
        <p:pic>
          <p:nvPicPr>
            <p:cNvPr id="49161" name="Picture 10" descr="plAtom2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1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2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855663" y="52562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3663" y="48990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5663" y="28051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73663" y="24479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1203" name="Picture 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530225" y="776288"/>
            <a:ext cx="268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2306638" y="2306638"/>
            <a:ext cx="30051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449263" y="3484563"/>
            <a:ext cx="27701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5629275" y="3546475"/>
            <a:ext cx="2901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675" name="Picture 1" descr="bands_fcc_p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4003"/>
          <a:stretch>
            <a:fillRect/>
          </a:stretch>
        </p:blipFill>
        <p:spPr bwMode="auto">
          <a:xfrm>
            <a:off x="814388" y="1393825"/>
            <a:ext cx="7443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BndsplusDOSL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63644" r="54156" b="10628"/>
          <a:stretch>
            <a:fillRect/>
          </a:stretch>
        </p:blipFill>
        <p:spPr bwMode="auto">
          <a:xfrm>
            <a:off x="790575" y="3656013"/>
            <a:ext cx="7443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02225" y="1393825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Nearest neighbor tight binding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02225" y="3856038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Full DFT calculation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669925" y="61626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384550" y="61626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6488113" y="61626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961313" y="61626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9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7360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736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Box 62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9395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418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9419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24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5942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942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144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46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146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147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147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147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147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981450" y="3338513"/>
            <a:ext cx="914400" cy="6746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7638" y="1528763"/>
            <a:ext cx="914400" cy="903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349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51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351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2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352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352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352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352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method we use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9D055-2FA0-2232-F128-13025A4E4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5" t="5181" r="9645" b="55358"/>
          <a:stretch/>
        </p:blipFill>
        <p:spPr>
          <a:xfrm>
            <a:off x="136634" y="1092036"/>
            <a:ext cx="8628993" cy="52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56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NiO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6553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Ni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dirty="0" err="1"/>
              <a:t>NiO</a:t>
            </a:r>
            <a:r>
              <a:rPr lang="en-US" sz="2400" dirty="0"/>
              <a:t> as an example material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16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3375" y="1100138"/>
            <a:ext cx="3657600" cy="1747837"/>
            <a:chOff x="5413828" y="1099567"/>
            <a:chExt cx="3657604" cy="1748862"/>
          </a:xfrm>
        </p:grpSpPr>
        <p:sp>
          <p:nvSpPr>
            <p:cNvPr id="8" name="Donut 7"/>
            <p:cNvSpPr/>
            <p:nvPr/>
          </p:nvSpPr>
          <p:spPr>
            <a:xfrm>
              <a:off x="5413828" y="1296532"/>
              <a:ext cx="3286129" cy="1551897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17243" y="1099567"/>
              <a:ext cx="1754189" cy="52259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s </a:t>
              </a:r>
              <a:r>
                <a:rPr lang="en-US" sz="2000" dirty="0">
                  <a:solidFill>
                    <a:schemeClr val="tx1"/>
                  </a:solidFill>
                </a:rPr>
                <a:t>bond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13375" y="2757488"/>
            <a:ext cx="3676650" cy="1895475"/>
            <a:chOff x="5413827" y="2757713"/>
            <a:chExt cx="3675747" cy="1895929"/>
          </a:xfrm>
        </p:grpSpPr>
        <p:sp>
          <p:nvSpPr>
            <p:cNvPr id="5" name="Donut 4"/>
            <p:cNvSpPr/>
            <p:nvPr/>
          </p:nvSpPr>
          <p:spPr>
            <a:xfrm>
              <a:off x="5413827" y="2757713"/>
              <a:ext cx="3285318" cy="1895929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35818" y="2757713"/>
              <a:ext cx="1753756" cy="520825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  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dirty="0">
                  <a:solidFill>
                    <a:schemeClr val="tx1"/>
                  </a:solidFill>
                </a:rPr>
                <a:t>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TM-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 are very close to atomic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37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50"/>
          <a:stretch>
            <a:fillRect/>
          </a:stretch>
        </p:blipFill>
        <p:spPr bwMode="auto">
          <a:xfrm>
            <a:off x="0" y="1352550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Fit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5781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ent-Up Arrow 11"/>
          <p:cNvSpPr/>
          <p:nvPr/>
        </p:nvSpPr>
        <p:spPr>
          <a:xfrm>
            <a:off x="3409950" y="4770438"/>
            <a:ext cx="1870075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Bent-Up Arrow 12"/>
          <p:cNvSpPr/>
          <p:nvPr/>
        </p:nvSpPr>
        <p:spPr>
          <a:xfrm>
            <a:off x="5942013" y="4770438"/>
            <a:ext cx="1871662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7829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9877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1925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" descr="plOnewbit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157538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90913" y="5094288"/>
            <a:ext cx="1671637" cy="544512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375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39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“Review” paper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5566E-6FC1-820D-E11F-0A54F5CA9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0" r="15290" b="63013"/>
          <a:stretch/>
        </p:blipFill>
        <p:spPr>
          <a:xfrm>
            <a:off x="504496" y="360363"/>
            <a:ext cx="7918450" cy="562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24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6019" name="Picture 2" descr="Screen Shot 2015-11-01 at 23.52.4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“O-</a:t>
            </a:r>
            <a:r>
              <a:rPr lang="en-US" sz="2400" i="1" dirty="0"/>
              <a:t>p</a:t>
            </a:r>
            <a:r>
              <a:rPr lang="en-US" sz="2400" dirty="0"/>
              <a:t>”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8067" name="Picture 2" descr="Screen Shot 2015-11-01 at 23.53.1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9144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NiO</a:t>
            </a:r>
            <a:r>
              <a:rPr lang="en-US" sz="2400" dirty="0"/>
              <a:t> in a LDA band-structure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F. J. Morin, Phys. Rev. </a:t>
            </a:r>
            <a:r>
              <a:rPr lang="en-US" sz="1800" b="1"/>
              <a:t>93</a:t>
            </a:r>
            <a:r>
              <a:rPr lang="en-US" sz="1800"/>
              <a:t>, 1199 (1954)</a:t>
            </a: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R. Newman and R. M. Chrenko,</a:t>
            </a:r>
          </a:p>
          <a:p>
            <a:pPr eaLnBrk="1" hangingPunct="1"/>
            <a:r>
              <a:rPr lang="en-US" sz="1800"/>
              <a:t>Phys. Rev </a:t>
            </a:r>
            <a:r>
              <a:rPr lang="en-US" sz="1800" b="1"/>
              <a:t>114</a:t>
            </a:r>
            <a:r>
              <a:rPr lang="en-US" sz="1800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~10</a:t>
            </a:r>
            <a:r>
              <a:rPr lang="en-US" sz="2000" baseline="30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62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0" y="1406525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83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0" y="140652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03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0" y="1392238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24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0" y="1392238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44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0" y="1379538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Four examples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775" y="126364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</a:rPr>
              <a:t>MgO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775" y="23113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NiO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2775" y="3359149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Alkali metals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24075" y="1263649"/>
            <a:ext cx="640715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Band-structure and </a:t>
            </a:r>
            <a:r>
              <a:rPr lang="en-US" sz="2000" dirty="0" err="1">
                <a:solidFill>
                  <a:schemeClr val="tx1"/>
                </a:solidFill>
              </a:rPr>
              <a:t>Wannier</a:t>
            </a:r>
            <a:r>
              <a:rPr lang="en-US" sz="2000" dirty="0">
                <a:solidFill>
                  <a:schemeClr val="tx1"/>
                </a:solidFill>
              </a:rPr>
              <a:t> orbitals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124075" y="2311399"/>
            <a:ext cx="6407150" cy="787402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Band-structure and </a:t>
            </a:r>
            <a:r>
              <a:rPr lang="en-US" sz="2000" dirty="0" err="1">
                <a:solidFill>
                  <a:schemeClr val="tx1"/>
                </a:solidFill>
              </a:rPr>
              <a:t>Wannier</a:t>
            </a:r>
            <a:r>
              <a:rPr lang="en-US" sz="2000" dirty="0">
                <a:solidFill>
                  <a:schemeClr val="tx1"/>
                </a:solidFill>
              </a:rPr>
              <a:t> orbitals and a local ligand field model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24075" y="3359149"/>
            <a:ext cx="6407150" cy="889001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Can one make a tight binding model?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A88C8AF-BFA0-0498-0974-FB10E6DB7621}"/>
              </a:ext>
            </a:extLst>
          </p:cNvPr>
          <p:cNvSpPr/>
          <p:nvPr/>
        </p:nvSpPr>
        <p:spPr>
          <a:xfrm>
            <a:off x="612775" y="4702176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Sr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IrO</a:t>
            </a:r>
            <a:r>
              <a:rPr lang="en-US" sz="2000" baseline="-25000" dirty="0">
                <a:solidFill>
                  <a:schemeClr val="tx1"/>
                </a:solidFill>
              </a:rPr>
              <a:t>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DDA245-8B82-DB2D-CA46-D3452246E6C4}"/>
              </a:ext>
            </a:extLst>
          </p:cNvPr>
          <p:cNvSpPr/>
          <p:nvPr/>
        </p:nvSpPr>
        <p:spPr>
          <a:xfrm>
            <a:off x="2124075" y="4692651"/>
            <a:ext cx="6407150" cy="889001"/>
          </a:xfrm>
          <a:prstGeom prst="roundRect">
            <a:avLst>
              <a:gd name="adj" fmla="val 1341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 possible realization of a </a:t>
            </a:r>
            <a:r>
              <a:rPr lang="en-US" sz="2000" dirty="0" err="1">
                <a:solidFill>
                  <a:schemeClr val="tx1"/>
                </a:solidFill>
              </a:rPr>
              <a:t>Kitaev</a:t>
            </a:r>
            <a:r>
              <a:rPr lang="en-US" sz="2000" dirty="0">
                <a:solidFill>
                  <a:schemeClr val="tx1"/>
                </a:solidFill>
              </a:rPr>
              <a:t> model. Using </a:t>
            </a:r>
            <a:r>
              <a:rPr lang="en-US" sz="2000" i="1" dirty="0">
                <a:solidFill>
                  <a:schemeClr val="tx1"/>
                </a:solidFill>
              </a:rPr>
              <a:t>ab </a:t>
            </a:r>
            <a:r>
              <a:rPr lang="en-US" sz="2000" i="1" dirty="0" err="1">
                <a:solidFill>
                  <a:schemeClr val="tx1"/>
                </a:solidFill>
              </a:rPr>
              <a:t>intio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ligand field theory and spectroscopy to get insight</a:t>
            </a:r>
          </a:p>
        </p:txBody>
      </p:sp>
    </p:spTree>
    <p:extLst>
      <p:ext uri="{BB962C8B-B14F-4D97-AF65-F5344CB8AC3E}">
        <p14:creationId xmlns:p14="http://schemas.microsoft.com/office/powerpoint/2010/main" val="2554450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64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85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05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6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0" y="139700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46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67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878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083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28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49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69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90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10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0" y="2552700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51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0" y="1406525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Tight binding description of Alkali metals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7219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025" y="1273175"/>
            <a:ext cx="3368675" cy="1127125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Alkali metals are close to free electron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electron like description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9267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momentum relation of a free electron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50546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Maximal velocity is given by the Fermi momentum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electron like description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Brillouin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zone folding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131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Brillion zone of Li (bcc)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Brillion zone of Li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3" descr="plB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59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7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7468" name="TextBox 15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7471" name="TextBox 18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7472" name="TextBox 19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7" name="TextBox 8"/>
          <p:cNvSpPr txBox="1">
            <a:spLocks noChangeArrowheads="1"/>
          </p:cNvSpPr>
          <p:nvPr/>
        </p:nvSpPr>
        <p:spPr bwMode="auto">
          <a:xfrm>
            <a:off x="4316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9508" name="TextBox 9"/>
          <p:cNvSpPr txBox="1">
            <a:spLocks noChangeArrowheads="1"/>
          </p:cNvSpPr>
          <p:nvPr/>
        </p:nvSpPr>
        <p:spPr bwMode="auto">
          <a:xfrm>
            <a:off x="49545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9509" name="TextBox 10"/>
          <p:cNvSpPr txBox="1">
            <a:spLocks noChangeArrowheads="1"/>
          </p:cNvSpPr>
          <p:nvPr/>
        </p:nvSpPr>
        <p:spPr bwMode="auto">
          <a:xfrm>
            <a:off x="55673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62071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68183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18145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30654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370363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24526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9516" name="TextBox 17"/>
          <p:cNvSpPr txBox="1">
            <a:spLocks noChangeArrowheads="1"/>
          </p:cNvSpPr>
          <p:nvPr/>
        </p:nvSpPr>
        <p:spPr bwMode="auto">
          <a:xfrm>
            <a:off x="120173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49517" name="TextBox 18"/>
          <p:cNvSpPr txBox="1">
            <a:spLocks noChangeArrowheads="1"/>
          </p:cNvSpPr>
          <p:nvPr/>
        </p:nvSpPr>
        <p:spPr bwMode="auto">
          <a:xfrm>
            <a:off x="74580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pic>
        <p:nvPicPr>
          <p:cNvPr id="149518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9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1555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1560" name="TextBox 10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1561" name="TextBox 11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1562" name="TextBox 12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1563" name="TextBox 13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1564" name="TextBox 14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1565" name="TextBox 15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1566" name="TextBox 16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1567" name="TextBox 17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1568" name="TextBox 18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3603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06" name="TextBox 19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3607" name="TextBox 20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3608" name="TextBox 21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3609" name="TextBox 22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3610" name="TextBox 23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3611" name="TextBox 24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3612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3613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3614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3615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3616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5651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1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654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5655" name="TextBox 9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5656" name="TextBox 10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5657" name="TextBox 11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5658" name="TextBox 12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5659" name="TextBox 13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5660" name="TextBox 14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5661" name="TextBox 15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5662" name="TextBox 16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5663" name="TextBox 17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5664" name="TextBox 18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7699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702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7705" name="TextBox 11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7706" name="TextBox 12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7707" name="TextBox 13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57708" name="TextBox 14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57709" name="TextBox 15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7710" name="TextBox 16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7711" name="TextBox 17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57712" name="TextBox 18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9747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6025"/>
            <a:ext cx="79184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5200" y="2514600"/>
            <a:ext cx="5561013" cy="646113"/>
            <a:chOff x="2235200" y="2514600"/>
            <a:chExt cx="5561082" cy="646331"/>
          </a:xfrm>
        </p:grpSpPr>
        <p:sp>
          <p:nvSpPr>
            <p:cNvPr id="159752" name="TextBox 2"/>
            <p:cNvSpPr txBox="1">
              <a:spLocks noChangeArrowheads="1"/>
            </p:cNvSpPr>
            <p:nvPr/>
          </p:nvSpPr>
          <p:spPr bwMode="auto">
            <a:xfrm>
              <a:off x="67691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Li-atom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neighbor</a:t>
              </a:r>
            </a:p>
          </p:txBody>
        </p:sp>
        <p:sp>
          <p:nvSpPr>
            <p:cNvPr id="159753" name="TextBox 7"/>
            <p:cNvSpPr txBox="1">
              <a:spLocks noChangeArrowheads="1"/>
            </p:cNvSpPr>
            <p:nvPr/>
          </p:nvSpPr>
          <p:spPr bwMode="auto">
            <a:xfrm>
              <a:off x="22352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Li-atom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neighbor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92550" y="2330450"/>
            <a:ext cx="1941513" cy="830263"/>
            <a:chOff x="3893309" y="2329934"/>
            <a:chExt cx="1939996" cy="830997"/>
          </a:xfrm>
        </p:grpSpPr>
        <p:sp>
          <p:nvSpPr>
            <p:cNvPr id="159750" name="TextBox 8"/>
            <p:cNvSpPr txBox="1">
              <a:spLocks noChangeArrowheads="1"/>
            </p:cNvSpPr>
            <p:nvPr/>
          </p:nvSpPr>
          <p:spPr bwMode="auto">
            <a:xfrm>
              <a:off x="3893309" y="2791599"/>
              <a:ext cx="899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Li-atom</a:t>
              </a:r>
            </a:p>
          </p:txBody>
        </p:sp>
        <p:sp>
          <p:nvSpPr>
            <p:cNvPr id="159751" name="TextBox 9"/>
            <p:cNvSpPr txBox="1">
              <a:spLocks noChangeArrowheads="1"/>
            </p:cNvSpPr>
            <p:nvPr/>
          </p:nvSpPr>
          <p:spPr bwMode="auto">
            <a:xfrm>
              <a:off x="5169729" y="2329934"/>
              <a:ext cx="663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f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Symbol" charset="0"/>
                </a:rPr>
                <a:t>2s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Symbol" charset="0"/>
                </a:rPr>
                <a:t>(r)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1795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2213"/>
            <a:ext cx="79184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43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6813"/>
            <a:ext cx="7931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2"/>
          <p:cNvSpPr txBox="1">
            <a:spLocks noChangeArrowheads="1"/>
          </p:cNvSpPr>
          <p:nvPr/>
        </p:nvSpPr>
        <p:spPr bwMode="auto">
          <a:xfrm>
            <a:off x="2006600" y="1530350"/>
            <a:ext cx="205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Non-orthogonal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Basis, but that is ok.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5891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Tight binding description of free electron like state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7372170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7939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 flipV="1">
            <a:off x="4583113" y="1676400"/>
            <a:ext cx="2046287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ent-Up Arrow 9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998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ent-Up Arrow 30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2035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08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6131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8179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02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4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4323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66913" y="1581150"/>
            <a:ext cx="2490787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0" descr="plb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14613"/>
            <a:ext cx="40925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6788"/>
            <a:ext cx="608488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“atomic”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84313" y="1357313"/>
            <a:ext cx="4916487" cy="4141787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4496" y="4642910"/>
              <a:ext cx="555551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61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6059" y="479528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755" y="1357275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0723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420" name="TextBox 4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88421" name="TextBox 7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88422" name="TextBox 8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88423" name="TextBox 9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88425" name="TextBox 11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88426" name="TextBox 12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88427" name="TextBox 13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88428" name="TextBox 14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88429" name="TextBox 15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88430" name="TextBox 16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85800" y="-322263"/>
            <a:ext cx="9612313" cy="7908926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0649" y="1027557"/>
              <a:ext cx="6523324" cy="2570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1619" y="991046"/>
              <a:ext cx="2667117" cy="5452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8437" name="Group 21"/>
            <p:cNvGrpSpPr>
              <a:grpSpLocks/>
            </p:cNvGrpSpPr>
            <p:nvPr/>
          </p:nvGrpSpPr>
          <p:grpSpPr bwMode="auto"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188438" name="Picture 3" descr="plorbpxt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08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39" name="Picture 17" descr="plorbpyt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476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0" name="Picture 18" descr="plorbpztot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1" name="Picture 2" descr="plorbsto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2538502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3087" y="5726303"/>
                <a:ext cx="555649" cy="571469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949" y="2894356"/>
                <a:ext cx="554061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8885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6098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z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6" name="Group 38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0468" name="Picture 39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40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41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42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14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517" name="TextBox 12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2518" name="TextBox 13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2519" name="TextBox 14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2520" name="TextBox 15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2521" name="TextBox 16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2522" name="TextBox 21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2523" name="TextBox 25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2524" name="TextBox 26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2525" name="TextBox 27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2526" name="TextBox 28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2527" name="TextBox 29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pic>
        <p:nvPicPr>
          <p:cNvPr id="192528" name="Picture 4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9" name="Picture 7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0" name="Picture 8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2534" name="Picture 9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2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564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73" name="TextBox 12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4574" name="TextBox 13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4575" name="TextBox 14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4576" name="TextBox 15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4577" name="TextBox 16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4578" name="TextBox 21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4579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4580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4581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4582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4583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0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6612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621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6622" name="TextBox 13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6623" name="TextBox 14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6624" name="TextBox 15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6625" name="TextBox 16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6626" name="TextBox 21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6627" name="TextBox 25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6628" name="TextBox 26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6629" name="TextBox 27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6630" name="TextBox 28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6631" name="TextBox 29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658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binding description – atomic orbitals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8660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8669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8670" name="TextBox 13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8671" name="TextBox 14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8672" name="TextBox 15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8673" name="TextBox 16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8674" name="TextBox 21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Symbol" charset="0"/>
              </a:rPr>
              <a:t>G</a:t>
            </a:r>
          </a:p>
        </p:txBody>
      </p:sp>
      <p:sp>
        <p:nvSpPr>
          <p:cNvPr id="198675" name="TextBox 25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</a:t>
            </a:r>
          </a:p>
        </p:txBody>
      </p:sp>
      <p:sp>
        <p:nvSpPr>
          <p:cNvPr id="198676" name="TextBox 26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8677" name="TextBox 27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8678" name="TextBox 28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  <p:sp>
        <p:nvSpPr>
          <p:cNvPr id="198679" name="TextBox 29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66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A possible realization of a </a:t>
            </a:r>
            <a:r>
              <a:rPr lang="en-US" dirty="0" err="1"/>
              <a:t>Kitaev</a:t>
            </a:r>
            <a:r>
              <a:rPr lang="en-US" dirty="0"/>
              <a:t> model?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50825" y="1076398"/>
            <a:ext cx="6276976" cy="511101"/>
          </a:xfrm>
          <a:prstGeom prst="roundRect">
            <a:avLst>
              <a:gd name="adj" fmla="val 22845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most materials the magnetic interaction is given as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092199"/>
            <a:ext cx="1854200" cy="495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0824" y="1801921"/>
            <a:ext cx="8575675" cy="1461979"/>
          </a:xfrm>
          <a:prstGeom prst="roundRect">
            <a:avLst>
              <a:gd name="adj" fmla="val 10683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Theoretically one can dream up models whereby the spin direction is related to the hopping direction. In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Kitaev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model the x-component of the spin couples in the x direction, the y component in the y direction, the z component in the z direction.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7285" y="3921345"/>
            <a:ext cx="8575675" cy="1095156"/>
          </a:xfrm>
          <a:prstGeom prst="roundRect">
            <a:avLst>
              <a:gd name="adj" fmla="val 15322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Such exotic models can have all kind of exotic symmetry protected, topological excited state that are thus long lived and can be used for (quantum) spin-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tronics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7284" y="5293261"/>
            <a:ext cx="8575675" cy="561439"/>
          </a:xfrm>
          <a:prstGeom prst="roundRect">
            <a:avLst>
              <a:gd name="adj" fmla="val 28894"/>
            </a:avLst>
          </a:prstGeom>
          <a:gradFill>
            <a:gsLst>
              <a:gs pos="0">
                <a:srgbClr val="8D575B">
                  <a:lumMod val="62000"/>
                  <a:lumOff val="38000"/>
                </a:srgbClr>
              </a:gs>
              <a:gs pos="100000">
                <a:schemeClr val="bg1">
                  <a:lumMod val="92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rgbClr val="8D131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these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mathematical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models,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descriptions of a material.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A possible realization of a </a:t>
            </a:r>
            <a:r>
              <a:rPr lang="en-US" dirty="0" err="1"/>
              <a:t>Kitaev</a:t>
            </a:r>
            <a:r>
              <a:rPr lang="en-US" dirty="0"/>
              <a:t> model?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875"/>
            <a:ext cx="9144000" cy="154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010581"/>
            <a:ext cx="6235700" cy="191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825" y="3145162"/>
            <a:ext cx="13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Ir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135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85671" cy="417512"/>
          </a:xfrm>
        </p:spPr>
        <p:txBody>
          <a:bodyPr/>
          <a:lstStyle/>
          <a:p>
            <a:r>
              <a:rPr lang="en-US" dirty="0"/>
              <a:t>A possible realization of a </a:t>
            </a:r>
            <a:r>
              <a:rPr lang="en-US" dirty="0" err="1"/>
              <a:t>Kitaev</a:t>
            </a:r>
            <a:r>
              <a:rPr lang="en-US" dirty="0"/>
              <a:t> model?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6413500"/>
            <a:ext cx="971600" cy="471185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32376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975"/>
            <a:ext cx="9144000" cy="1548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510408"/>
            <a:ext cx="4737100" cy="380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5" y="3426044"/>
            <a:ext cx="18542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60" y="3337144"/>
            <a:ext cx="1981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6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15347</TotalTime>
  <Words>1568</Words>
  <Application>Microsoft Macintosh PowerPoint</Application>
  <PresentationFormat>On-screen Show (4:3)</PresentationFormat>
  <Paragraphs>505</Paragraphs>
  <Slides>120</Slides>
  <Notes>119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Symbol</vt:lpstr>
      <vt:lpstr>Office Theme</vt:lpstr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possible realization of a Kitaev model?</vt:lpstr>
      <vt:lpstr>A possible realization of a Kitaev model?</vt:lpstr>
      <vt:lpstr>A possible realization of a Kitaev model?</vt:lpstr>
      <vt:lpstr>The system needs to be cubic</vt:lpstr>
      <vt:lpstr>Test the size of the non-cubic distortions in Sr2IrO4</vt:lpstr>
      <vt:lpstr>L3M4 edge (2p – 5d, 3d – 2p) in Sr2IrO4</vt:lpstr>
      <vt:lpstr>L3M4 edge in Sr2IrO4 – resolution enhanced XAS ?</vt:lpstr>
      <vt:lpstr>Different measurement geometries yield different spectra</vt:lpstr>
      <vt:lpstr>Different measurement geometries yield different spectra</vt:lpstr>
      <vt:lpstr>Different measurement geometries yield different spectra</vt:lpstr>
      <vt:lpstr>Fit the experiment to a crystal-field theory calculation</vt:lpstr>
      <vt:lpstr>Fit the experiment to a crystal-field theory calculation</vt:lpstr>
      <vt:lpstr>Electronic structure of Sr2IrO4</vt:lpstr>
      <vt:lpstr>Electronic structure of Sr2IrO4</vt:lpstr>
      <vt:lpstr>DFT based theory compared to experiment</vt:lpstr>
      <vt:lpstr>Electronic structure of Sr2IrO4</vt:lpstr>
      <vt:lpstr>Sr2IrO4 – long range anisotropic hopping on t2g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M.W.Haverkort</cp:lastModifiedBy>
  <cp:revision>396</cp:revision>
  <dcterms:created xsi:type="dcterms:W3CDTF">2012-12-04T19:49:57Z</dcterms:created>
  <dcterms:modified xsi:type="dcterms:W3CDTF">2022-10-13T11:15:55Z</dcterms:modified>
  <cp:category/>
</cp:coreProperties>
</file>